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21"/>
  </p:notesMasterIdLst>
  <p:handoutMasterIdLst>
    <p:handoutMasterId r:id="rId122"/>
  </p:handoutMasterIdLst>
  <p:sldIdLst>
    <p:sldId id="496" r:id="rId2"/>
    <p:sldId id="577" r:id="rId3"/>
    <p:sldId id="578" r:id="rId4"/>
    <p:sldId id="684" r:id="rId5"/>
    <p:sldId id="725" r:id="rId6"/>
    <p:sldId id="682" r:id="rId7"/>
    <p:sldId id="646" r:id="rId8"/>
    <p:sldId id="724" r:id="rId9"/>
    <p:sldId id="686" r:id="rId10"/>
    <p:sldId id="723" r:id="rId11"/>
    <p:sldId id="683" r:id="rId12"/>
    <p:sldId id="685" r:id="rId13"/>
    <p:sldId id="638" r:id="rId14"/>
    <p:sldId id="687" r:id="rId15"/>
    <p:sldId id="726" r:id="rId16"/>
    <p:sldId id="736" r:id="rId17"/>
    <p:sldId id="689" r:id="rId18"/>
    <p:sldId id="690" r:id="rId19"/>
    <p:sldId id="691" r:id="rId20"/>
    <p:sldId id="727" r:id="rId21"/>
    <p:sldId id="728" r:id="rId22"/>
    <p:sldId id="729" r:id="rId23"/>
    <p:sldId id="730" r:id="rId24"/>
    <p:sldId id="731" r:id="rId25"/>
    <p:sldId id="732" r:id="rId26"/>
    <p:sldId id="733" r:id="rId27"/>
    <p:sldId id="734" r:id="rId28"/>
    <p:sldId id="735" r:id="rId29"/>
    <p:sldId id="694" r:id="rId30"/>
    <p:sldId id="696" r:id="rId31"/>
    <p:sldId id="695" r:id="rId32"/>
    <p:sldId id="688" r:id="rId33"/>
    <p:sldId id="739" r:id="rId34"/>
    <p:sldId id="697" r:id="rId35"/>
    <p:sldId id="698" r:id="rId36"/>
    <p:sldId id="699" r:id="rId37"/>
    <p:sldId id="701" r:id="rId38"/>
    <p:sldId id="787" r:id="rId39"/>
    <p:sldId id="700" r:id="rId40"/>
    <p:sldId id="702" r:id="rId41"/>
    <p:sldId id="789" r:id="rId42"/>
    <p:sldId id="738" r:id="rId43"/>
    <p:sldId id="790" r:id="rId44"/>
    <p:sldId id="705" r:id="rId45"/>
    <p:sldId id="706" r:id="rId46"/>
    <p:sldId id="707" r:id="rId47"/>
    <p:sldId id="708" r:id="rId48"/>
    <p:sldId id="709" r:id="rId49"/>
    <p:sldId id="710" r:id="rId50"/>
    <p:sldId id="711" r:id="rId51"/>
    <p:sldId id="712" r:id="rId52"/>
    <p:sldId id="713" r:id="rId53"/>
    <p:sldId id="714" r:id="rId54"/>
    <p:sldId id="715" r:id="rId55"/>
    <p:sldId id="716" r:id="rId56"/>
    <p:sldId id="717" r:id="rId57"/>
    <p:sldId id="718" r:id="rId58"/>
    <p:sldId id="719" r:id="rId59"/>
    <p:sldId id="720" r:id="rId60"/>
    <p:sldId id="740" r:id="rId61"/>
    <p:sldId id="741" r:id="rId62"/>
    <p:sldId id="742" r:id="rId63"/>
    <p:sldId id="791" r:id="rId64"/>
    <p:sldId id="792" r:id="rId65"/>
    <p:sldId id="793" r:id="rId66"/>
    <p:sldId id="797" r:id="rId67"/>
    <p:sldId id="794" r:id="rId68"/>
    <p:sldId id="795" r:id="rId69"/>
    <p:sldId id="796" r:id="rId70"/>
    <p:sldId id="798" r:id="rId71"/>
    <p:sldId id="799" r:id="rId72"/>
    <p:sldId id="800" r:id="rId73"/>
    <p:sldId id="801" r:id="rId74"/>
    <p:sldId id="802" r:id="rId75"/>
    <p:sldId id="803" r:id="rId76"/>
    <p:sldId id="648" r:id="rId77"/>
    <p:sldId id="666" r:id="rId78"/>
    <p:sldId id="743" r:id="rId79"/>
    <p:sldId id="745" r:id="rId80"/>
    <p:sldId id="746" r:id="rId81"/>
    <p:sldId id="747" r:id="rId82"/>
    <p:sldId id="748" r:id="rId83"/>
    <p:sldId id="749" r:id="rId84"/>
    <p:sldId id="750" r:id="rId85"/>
    <p:sldId id="751" r:id="rId86"/>
    <p:sldId id="752" r:id="rId87"/>
    <p:sldId id="760" r:id="rId88"/>
    <p:sldId id="761" r:id="rId89"/>
    <p:sldId id="753" r:id="rId90"/>
    <p:sldId id="754" r:id="rId91"/>
    <p:sldId id="755" r:id="rId92"/>
    <p:sldId id="756" r:id="rId93"/>
    <p:sldId id="757" r:id="rId94"/>
    <p:sldId id="758" r:id="rId95"/>
    <p:sldId id="759" r:id="rId96"/>
    <p:sldId id="763" r:id="rId97"/>
    <p:sldId id="765" r:id="rId98"/>
    <p:sldId id="766" r:id="rId99"/>
    <p:sldId id="767" r:id="rId100"/>
    <p:sldId id="768" r:id="rId101"/>
    <p:sldId id="769" r:id="rId102"/>
    <p:sldId id="770" r:id="rId103"/>
    <p:sldId id="771" r:id="rId104"/>
    <p:sldId id="772" r:id="rId105"/>
    <p:sldId id="773" r:id="rId106"/>
    <p:sldId id="774" r:id="rId107"/>
    <p:sldId id="775" r:id="rId108"/>
    <p:sldId id="776" r:id="rId109"/>
    <p:sldId id="777" r:id="rId110"/>
    <p:sldId id="778" r:id="rId111"/>
    <p:sldId id="780" r:id="rId112"/>
    <p:sldId id="781" r:id="rId113"/>
    <p:sldId id="783" r:id="rId114"/>
    <p:sldId id="784" r:id="rId115"/>
    <p:sldId id="785" r:id="rId116"/>
    <p:sldId id="786" r:id="rId117"/>
    <p:sldId id="637" r:id="rId118"/>
    <p:sldId id="658" r:id="rId119"/>
    <p:sldId id="498" r:id="rId120"/>
  </p:sldIdLst>
  <p:sldSz cx="12192000" cy="6858000"/>
  <p:notesSz cx="7099300" cy="10234613"/>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0066"/>
    <a:srgbClr val="BED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67" autoAdjust="0"/>
    <p:restoredTop sz="93963" autoAdjust="0"/>
  </p:normalViewPr>
  <p:slideViewPr>
    <p:cSldViewPr snapToGrid="0">
      <p:cViewPr varScale="1">
        <p:scale>
          <a:sx n="69" d="100"/>
          <a:sy n="69" d="100"/>
        </p:scale>
        <p:origin x="476" y="52"/>
      </p:cViewPr>
      <p:guideLst>
        <p:guide orient="horz" pos="2160"/>
        <p:guide pos="3840"/>
      </p:guideLst>
    </p:cSldViewPr>
  </p:slideViewPr>
  <p:outlineViewPr>
    <p:cViewPr>
      <p:scale>
        <a:sx n="33" d="100"/>
        <a:sy n="33" d="100"/>
      </p:scale>
      <p:origin x="0" y="-60180"/>
    </p:cViewPr>
  </p:outlineViewPr>
  <p:notesTextViewPr>
    <p:cViewPr>
      <p:scale>
        <a:sx n="1" d="1"/>
        <a:sy n="1" d="1"/>
      </p:scale>
      <p:origin x="0" y="0"/>
    </p:cViewPr>
  </p:notesTextViewPr>
  <p:notesViewPr>
    <p:cSldViewPr snapToGrid="0">
      <p:cViewPr>
        <p:scale>
          <a:sx n="100" d="100"/>
          <a:sy n="100" d="100"/>
        </p:scale>
        <p:origin x="18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页眉占位符 1">
            <a:extLst>
              <a:ext uri="{FF2B5EF4-FFF2-40B4-BE49-F238E27FC236}">
                <a16:creationId xmlns:a16="http://schemas.microsoft.com/office/drawing/2014/main" id="{3AFD8C56-3393-4874-B72F-681ADD77B708}"/>
              </a:ext>
            </a:extLst>
          </p:cNvPr>
          <p:cNvSpPr>
            <a:spLocks noGrp="1"/>
          </p:cNvSpPr>
          <p:nvPr>
            <p:ph type="hdr" sz="quarter"/>
          </p:nvPr>
        </p:nvSpPr>
        <p:spPr>
          <a:xfrm>
            <a:off x="-1" y="0"/>
            <a:ext cx="7092000" cy="432000"/>
          </a:xfrm>
          <a:prstGeom prst="rect">
            <a:avLst/>
          </a:prstGeom>
        </p:spPr>
        <p:txBody>
          <a:bodyPr vert="horz" lIns="91440" tIns="45720" rIns="91440" bIns="45720" rtlCol="0" anchor="b"/>
          <a:lstStyle>
            <a:lvl1pPr algn="l">
              <a:defRPr sz="1200"/>
            </a:lvl1pPr>
          </a:lstStyle>
          <a:p>
            <a:pPr algn="ctr"/>
            <a:r>
              <a:rPr lang="zh-CN" altLang="en-US" dirty="0">
                <a:latin typeface="黑体" panose="02010609060101010101" pitchFamily="49" charset="-122"/>
                <a:ea typeface="黑体" panose="02010609060101010101" pitchFamily="49" charset="-122"/>
              </a:rPr>
              <a:t>欧美认证项目验证负责人必备知识体系</a:t>
            </a:r>
          </a:p>
        </p:txBody>
      </p:sp>
      <p:cxnSp>
        <p:nvCxnSpPr>
          <p:cNvPr id="4" name="直接连接符 3">
            <a:extLst>
              <a:ext uri="{FF2B5EF4-FFF2-40B4-BE49-F238E27FC236}">
                <a16:creationId xmlns:a16="http://schemas.microsoft.com/office/drawing/2014/main" id="{9E05BE01-E706-474F-A69A-458ABFEC0AAC}"/>
              </a:ext>
            </a:extLst>
          </p:cNvPr>
          <p:cNvCxnSpPr>
            <a:cxnSpLocks/>
          </p:cNvCxnSpPr>
          <p:nvPr/>
        </p:nvCxnSpPr>
        <p:spPr>
          <a:xfrm>
            <a:off x="468000" y="432000"/>
            <a:ext cx="61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B8F9D51-4E9A-437A-B931-13013144C80F}"/>
              </a:ext>
            </a:extLst>
          </p:cNvPr>
          <p:cNvCxnSpPr>
            <a:cxnSpLocks/>
          </p:cNvCxnSpPr>
          <p:nvPr/>
        </p:nvCxnSpPr>
        <p:spPr>
          <a:xfrm>
            <a:off x="432000" y="9809462"/>
            <a:ext cx="6156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28320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099" cy="512763"/>
          </a:xfrm>
          <a:prstGeom prst="rect">
            <a:avLst/>
          </a:prstGeom>
        </p:spPr>
        <p:txBody>
          <a:bodyPr vert="horz" lIns="91404" tIns="45702" rIns="91404" bIns="45702" rtlCol="0"/>
          <a:lstStyle>
            <a:lvl1pPr algn="l">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4021615" y="1"/>
            <a:ext cx="3076098" cy="512763"/>
          </a:xfrm>
          <a:prstGeom prst="rect">
            <a:avLst/>
          </a:prstGeom>
        </p:spPr>
        <p:txBody>
          <a:bodyPr vert="horz" lIns="91404" tIns="45702" rIns="91404" bIns="45702" rtlCol="0"/>
          <a:lstStyle>
            <a:lvl1pPr algn="r">
              <a:defRPr sz="1200">
                <a:latin typeface="微软雅黑" panose="020B0503020204020204" pitchFamily="34" charset="-122"/>
                <a:ea typeface="微软雅黑" panose="020B0503020204020204" pitchFamily="34" charset="-122"/>
              </a:defRPr>
            </a:lvl1pPr>
          </a:lstStyle>
          <a:p>
            <a:pPr>
              <a:defRPr/>
            </a:pPr>
            <a:r>
              <a:rPr lang="en-US" altLang="zh-CN"/>
              <a:t>2017/12/7</a:t>
            </a:r>
            <a:endParaRPr lang="zh-CN" altLang="en-US" dirty="0"/>
          </a:p>
        </p:txBody>
      </p:sp>
      <p:sp>
        <p:nvSpPr>
          <p:cNvPr id="4" name="幻灯片图像占位符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1404" tIns="45702" rIns="91404" bIns="45702" rtlCol="0" anchor="ctr"/>
          <a:lstStyle/>
          <a:p>
            <a:pPr lvl="0"/>
            <a:endParaRPr lang="zh-CN" altLang="en-US" noProof="0" dirty="0"/>
          </a:p>
        </p:txBody>
      </p:sp>
      <p:sp>
        <p:nvSpPr>
          <p:cNvPr id="5" name="备注占位符 4"/>
          <p:cNvSpPr>
            <a:spLocks noGrp="1"/>
          </p:cNvSpPr>
          <p:nvPr>
            <p:ph type="body" sz="quarter" idx="3"/>
          </p:nvPr>
        </p:nvSpPr>
        <p:spPr>
          <a:xfrm>
            <a:off x="710723" y="4926013"/>
            <a:ext cx="5679440" cy="4029075"/>
          </a:xfrm>
          <a:prstGeom prst="rect">
            <a:avLst/>
          </a:prstGeom>
        </p:spPr>
        <p:txBody>
          <a:bodyPr vert="horz" lIns="91404" tIns="45702" rIns="91404" bIns="45702"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1" y="9721851"/>
            <a:ext cx="3076099" cy="512763"/>
          </a:xfrm>
          <a:prstGeom prst="rect">
            <a:avLst/>
          </a:prstGeom>
        </p:spPr>
        <p:txBody>
          <a:bodyPr vert="horz" lIns="91404" tIns="45702" rIns="91404" bIns="45702" rtlCol="0" anchor="b"/>
          <a:lstStyle>
            <a:lvl1pPr algn="l">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4021615" y="9721851"/>
            <a:ext cx="3076098" cy="512763"/>
          </a:xfrm>
          <a:prstGeom prst="rect">
            <a:avLst/>
          </a:prstGeom>
        </p:spPr>
        <p:txBody>
          <a:bodyPr vert="horz" lIns="91404" tIns="45702" rIns="91404" bIns="45702" rtlCol="0" anchor="b"/>
          <a:lstStyle>
            <a:lvl1pPr algn="r">
              <a:defRPr sz="1200">
                <a:latin typeface="微软雅黑" panose="020B0503020204020204" pitchFamily="34" charset="-122"/>
                <a:ea typeface="微软雅黑" panose="020B0503020204020204" pitchFamily="34" charset="-122"/>
              </a:defRPr>
            </a:lvl1pPr>
          </a:lstStyle>
          <a:p>
            <a:pPr>
              <a:defRPr/>
            </a:pPr>
            <a:fld id="{395956C2-CCCB-4790-AD76-36829D05F43C}" type="slidenum">
              <a:rPr lang="zh-CN" altLang="en-US"/>
              <a:pPr>
                <a:defRPr/>
              </a:pPr>
              <a:t>‹#›</a:t>
            </a:fld>
            <a:endParaRPr lang="zh-CN" altLang="en-US" dirty="0"/>
          </a:p>
        </p:txBody>
      </p:sp>
    </p:spTree>
    <p:extLst>
      <p:ext uri="{BB962C8B-B14F-4D97-AF65-F5344CB8AC3E}">
        <p14:creationId xmlns:p14="http://schemas.microsoft.com/office/powerpoint/2010/main" val="70520624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i="1">
                <a:solidFill>
                  <a:schemeClr val="tx1"/>
                </a:solidFill>
                <a:latin typeface="Times New Roman" pitchFamily="18" charset="0"/>
                <a:ea typeface="宋体" charset="-122"/>
              </a:defRPr>
            </a:lvl1pPr>
            <a:lvl2pPr marL="742950" indent="-285750" eaLnBrk="0" hangingPunct="0">
              <a:defRPr sz="4000" i="1">
                <a:solidFill>
                  <a:schemeClr val="tx1"/>
                </a:solidFill>
                <a:latin typeface="Times New Roman" pitchFamily="18" charset="0"/>
                <a:ea typeface="宋体" charset="-122"/>
              </a:defRPr>
            </a:lvl2pPr>
            <a:lvl3pPr marL="1143000" indent="-228600" eaLnBrk="0" hangingPunct="0">
              <a:defRPr sz="4000" i="1">
                <a:solidFill>
                  <a:schemeClr val="tx1"/>
                </a:solidFill>
                <a:latin typeface="Times New Roman" pitchFamily="18" charset="0"/>
                <a:ea typeface="宋体" charset="-122"/>
              </a:defRPr>
            </a:lvl3pPr>
            <a:lvl4pPr marL="1600200" indent="-228600" eaLnBrk="0" hangingPunct="0">
              <a:defRPr sz="4000" i="1">
                <a:solidFill>
                  <a:schemeClr val="tx1"/>
                </a:solidFill>
                <a:latin typeface="Times New Roman" pitchFamily="18" charset="0"/>
                <a:ea typeface="宋体" charset="-122"/>
              </a:defRPr>
            </a:lvl4pPr>
            <a:lvl5pPr marL="2057400" indent="-228600" eaLnBrk="0" hangingPunct="0">
              <a:defRPr sz="4000" i="1">
                <a:solidFill>
                  <a:schemeClr val="tx1"/>
                </a:solidFill>
                <a:latin typeface="Times New Roman" pitchFamily="18" charset="0"/>
                <a:ea typeface="宋体" charset="-122"/>
              </a:defRPr>
            </a:lvl5pPr>
            <a:lvl6pPr marL="25146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6pPr>
            <a:lvl7pPr marL="29718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7pPr>
            <a:lvl8pPr marL="34290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8pPr>
            <a:lvl9pPr marL="38862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158D7A-3934-4A15-836A-ABA10E953686}" type="slidenum">
              <a:rPr kumimoji="0" lang="zh-CN" altLang="en-US" sz="1200" b="0" i="0" u="none" strike="noStrike" kern="1200" cap="none" spc="0" normalizeH="0" baseline="0" noProof="0" smtClean="0">
                <a:ln>
                  <a:noFill/>
                </a:ln>
                <a:solidFill>
                  <a:srgbClr val="000000"/>
                </a:solidFill>
                <a:effectLst/>
                <a:uLnTx/>
                <a:uFillTx/>
                <a:latin typeface="Arial" charset="0"/>
                <a:ea typeface="微软雅黑 Light" panose="020B0502040204020203"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Arial" charset="0"/>
              <a:ea typeface="微软雅黑 Light" panose="020B0502040204020203" pitchFamily="34" charset="-122"/>
              <a:cs typeface="+mn-cs"/>
            </a:endParaRPr>
          </a:p>
        </p:txBody>
      </p:sp>
      <p:sp>
        <p:nvSpPr>
          <p:cNvPr id="86019" name="Rectangle 2"/>
          <p:cNvSpPr>
            <a:spLocks noGrp="1" noRot="1" noChangeAspect="1" noChangeArrowheads="1" noTextEdit="1"/>
          </p:cNvSpPr>
          <p:nvPr>
            <p:ph type="sldImg"/>
          </p:nvPr>
        </p:nvSpPr>
        <p:spPr>
          <a:xfrm>
            <a:off x="481013" y="1279525"/>
            <a:ext cx="6138862" cy="34544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charset="0"/>
            </a:endParaRPr>
          </a:p>
        </p:txBody>
      </p:sp>
    </p:spTree>
    <p:extLst>
      <p:ext uri="{BB962C8B-B14F-4D97-AF65-F5344CB8AC3E}">
        <p14:creationId xmlns:p14="http://schemas.microsoft.com/office/powerpoint/2010/main" val="150939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42561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289196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2091905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706781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403590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119839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3424407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121397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345247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36</a:t>
            </a:fld>
            <a:endParaRPr lang="en-US" dirty="0"/>
          </a:p>
        </p:txBody>
      </p:sp>
    </p:spTree>
    <p:extLst>
      <p:ext uri="{BB962C8B-B14F-4D97-AF65-F5344CB8AC3E}">
        <p14:creationId xmlns:p14="http://schemas.microsoft.com/office/powerpoint/2010/main" val="278177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9E35D1-76E0-4E1B-86B6-F360101627DB}" type="slidenum">
              <a:rPr lang="zh-CN" altLang="en-US" smtClean="0"/>
              <a:t>2</a:t>
            </a:fld>
            <a:endParaRPr lang="zh-CN" altLang="en-US" dirty="0"/>
          </a:p>
        </p:txBody>
      </p:sp>
    </p:spTree>
    <p:extLst>
      <p:ext uri="{BB962C8B-B14F-4D97-AF65-F5344CB8AC3E}">
        <p14:creationId xmlns:p14="http://schemas.microsoft.com/office/powerpoint/2010/main" val="889245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2672180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901511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1909113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1915315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3509479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r>
              <a:rPr lang="zh-CN" altLang="en-US" dirty="0"/>
              <a:t>建造内容不在本课程中做更多介绍。</a:t>
            </a:r>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42</a:t>
            </a:fld>
            <a:endParaRPr lang="en-US" dirty="0"/>
          </a:p>
        </p:txBody>
      </p:sp>
    </p:spTree>
    <p:extLst>
      <p:ext uri="{BB962C8B-B14F-4D97-AF65-F5344CB8AC3E}">
        <p14:creationId xmlns:p14="http://schemas.microsoft.com/office/powerpoint/2010/main" val="1164294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2010369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r>
              <a:rPr lang="zh-CN" altLang="en-US" dirty="0"/>
              <a:t>建造内容不在本课程中做更多介绍。</a:t>
            </a:r>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44</a:t>
            </a:fld>
            <a:endParaRPr lang="en-US" dirty="0"/>
          </a:p>
        </p:txBody>
      </p:sp>
    </p:spTree>
    <p:extLst>
      <p:ext uri="{BB962C8B-B14F-4D97-AF65-F5344CB8AC3E}">
        <p14:creationId xmlns:p14="http://schemas.microsoft.com/office/powerpoint/2010/main" val="3754621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A40EB79-5FB8-4D29-ABE8-7C3A203C2D62}" type="slidenum">
              <a:rPr lang="zh-CN" altLang="en-US" smtClean="0"/>
              <a:t>45</a:t>
            </a:fld>
            <a:endParaRPr lang="en-US" altLang="zh-CN" dirty="0"/>
          </a:p>
        </p:txBody>
      </p:sp>
    </p:spTree>
    <p:extLst>
      <p:ext uri="{BB962C8B-B14F-4D97-AF65-F5344CB8AC3E}">
        <p14:creationId xmlns:p14="http://schemas.microsoft.com/office/powerpoint/2010/main" val="1447784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46</a:t>
            </a:fld>
            <a:endParaRPr lang="en-US" dirty="0"/>
          </a:p>
        </p:txBody>
      </p:sp>
    </p:spTree>
    <p:extLst>
      <p:ext uri="{BB962C8B-B14F-4D97-AF65-F5344CB8AC3E}">
        <p14:creationId xmlns:p14="http://schemas.microsoft.com/office/powerpoint/2010/main" val="1656671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en-US" altLang="zh-CN" dirty="0"/>
              <a:t>SIA</a:t>
            </a:r>
            <a:r>
              <a:rPr lang="zh-CN" altLang="en-US" dirty="0"/>
              <a:t>调整为</a:t>
            </a:r>
            <a:r>
              <a:rPr lang="en-US" altLang="zh-CN" dirty="0"/>
              <a:t>SIE</a:t>
            </a:r>
            <a:r>
              <a:rPr lang="zh-CN" altLang="en-US" dirty="0"/>
              <a:t>（</a:t>
            </a:r>
            <a:r>
              <a:rPr lang="en-US" altLang="zh-CN" dirty="0"/>
              <a:t>System Impact Evaluation</a:t>
            </a:r>
            <a:r>
              <a:rPr lang="zh-CN" altLang="en-US" dirty="0"/>
              <a:t>）将系统影响与</a:t>
            </a:r>
            <a:r>
              <a:rPr lang="en-US" altLang="zh-CN" dirty="0"/>
              <a:t>CQA</a:t>
            </a:r>
            <a:r>
              <a:rPr lang="zh-CN" altLang="en-US" dirty="0"/>
              <a:t>和</a:t>
            </a:r>
            <a:r>
              <a:rPr lang="en-US" altLang="zh-CN" dirty="0"/>
              <a:t>CPP</a:t>
            </a:r>
            <a:r>
              <a:rPr lang="zh-CN" altLang="en-US" dirty="0"/>
              <a:t>关联</a:t>
            </a:r>
            <a:endParaRPr lang="en-US" altLang="zh-CN" dirty="0"/>
          </a:p>
          <a:p>
            <a:r>
              <a:rPr lang="en-US" altLang="zh-CN" dirty="0"/>
              <a:t>CCA</a:t>
            </a:r>
            <a:r>
              <a:rPr lang="zh-CN" altLang="en-US" dirty="0"/>
              <a:t>调整为系统风险评估（</a:t>
            </a:r>
            <a:r>
              <a:rPr lang="en-US" altLang="zh-CN" dirty="0"/>
              <a:t>System Risk Assessment</a:t>
            </a:r>
            <a:r>
              <a:rPr lang="zh-CN" altLang="en-US" dirty="0"/>
              <a:t>），将</a:t>
            </a:r>
            <a:r>
              <a:rPr lang="en-US" altLang="zh-CN" dirty="0"/>
              <a:t>CQA\CPP\CA\CDE</a:t>
            </a:r>
            <a:r>
              <a:rPr lang="zh-CN" altLang="en-US" dirty="0"/>
              <a:t>完整关联起来</a:t>
            </a:r>
            <a:endParaRPr lang="en-US" altLang="zh-CN" dirty="0"/>
          </a:p>
        </p:txBody>
      </p:sp>
    </p:spTree>
    <p:extLst>
      <p:ext uri="{BB962C8B-B14F-4D97-AF65-F5344CB8AC3E}">
        <p14:creationId xmlns:p14="http://schemas.microsoft.com/office/powerpoint/2010/main" val="36626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47</a:t>
            </a:fld>
            <a:endParaRPr lang="en-US" dirty="0"/>
          </a:p>
        </p:txBody>
      </p:sp>
    </p:spTree>
    <p:extLst>
      <p:ext uri="{BB962C8B-B14F-4D97-AF65-F5344CB8AC3E}">
        <p14:creationId xmlns:p14="http://schemas.microsoft.com/office/powerpoint/2010/main" val="3555583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48</a:t>
            </a:fld>
            <a:endParaRPr lang="en-US" dirty="0"/>
          </a:p>
        </p:txBody>
      </p:sp>
    </p:spTree>
    <p:extLst>
      <p:ext uri="{BB962C8B-B14F-4D97-AF65-F5344CB8AC3E}">
        <p14:creationId xmlns:p14="http://schemas.microsoft.com/office/powerpoint/2010/main" val="2811013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49</a:t>
            </a:fld>
            <a:endParaRPr lang="en-US" dirty="0"/>
          </a:p>
        </p:txBody>
      </p:sp>
    </p:spTree>
    <p:extLst>
      <p:ext uri="{BB962C8B-B14F-4D97-AF65-F5344CB8AC3E}">
        <p14:creationId xmlns:p14="http://schemas.microsoft.com/office/powerpoint/2010/main" val="3832066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50</a:t>
            </a:fld>
            <a:endParaRPr lang="en-US" dirty="0"/>
          </a:p>
        </p:txBody>
      </p:sp>
    </p:spTree>
    <p:extLst>
      <p:ext uri="{BB962C8B-B14F-4D97-AF65-F5344CB8AC3E}">
        <p14:creationId xmlns:p14="http://schemas.microsoft.com/office/powerpoint/2010/main" val="1684670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51</a:t>
            </a:fld>
            <a:endParaRPr lang="en-US" dirty="0"/>
          </a:p>
        </p:txBody>
      </p:sp>
    </p:spTree>
    <p:extLst>
      <p:ext uri="{BB962C8B-B14F-4D97-AF65-F5344CB8AC3E}">
        <p14:creationId xmlns:p14="http://schemas.microsoft.com/office/powerpoint/2010/main" val="1304366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52</a:t>
            </a:fld>
            <a:endParaRPr lang="en-US" dirty="0"/>
          </a:p>
        </p:txBody>
      </p:sp>
    </p:spTree>
    <p:extLst>
      <p:ext uri="{BB962C8B-B14F-4D97-AF65-F5344CB8AC3E}">
        <p14:creationId xmlns:p14="http://schemas.microsoft.com/office/powerpoint/2010/main" val="2341827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53</a:t>
            </a:fld>
            <a:endParaRPr lang="en-US" dirty="0"/>
          </a:p>
        </p:txBody>
      </p:sp>
    </p:spTree>
    <p:extLst>
      <p:ext uri="{BB962C8B-B14F-4D97-AF65-F5344CB8AC3E}">
        <p14:creationId xmlns:p14="http://schemas.microsoft.com/office/powerpoint/2010/main" val="1446313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55</a:t>
            </a:fld>
            <a:endParaRPr lang="en-US" dirty="0"/>
          </a:p>
        </p:txBody>
      </p:sp>
    </p:spTree>
    <p:extLst>
      <p:ext uri="{BB962C8B-B14F-4D97-AF65-F5344CB8AC3E}">
        <p14:creationId xmlns:p14="http://schemas.microsoft.com/office/powerpoint/2010/main" val="148235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56</a:t>
            </a:fld>
            <a:endParaRPr lang="en-US" dirty="0"/>
          </a:p>
        </p:txBody>
      </p:sp>
    </p:spTree>
    <p:extLst>
      <p:ext uri="{BB962C8B-B14F-4D97-AF65-F5344CB8AC3E}">
        <p14:creationId xmlns:p14="http://schemas.microsoft.com/office/powerpoint/2010/main" val="2702206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A88233E0-67F9-4084-8089-205E04EB933C}" type="slidenum">
              <a:rPr lang="en-US" smtClean="0"/>
              <a:t>57</a:t>
            </a:fld>
            <a:endParaRPr lang="en-US" dirty="0"/>
          </a:p>
        </p:txBody>
      </p:sp>
    </p:spTree>
    <p:extLst>
      <p:ext uri="{BB962C8B-B14F-4D97-AF65-F5344CB8AC3E}">
        <p14:creationId xmlns:p14="http://schemas.microsoft.com/office/powerpoint/2010/main" val="143278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136352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kern="0" dirty="0">
                <a:solidFill>
                  <a:srgbClr val="FF0000"/>
                </a:solidFill>
                <a:latin typeface="微软雅黑" panose="020B0503020204020204" pitchFamily="34" charset="-122"/>
              </a:rPr>
              <a:t>需要注意的是：</a:t>
            </a:r>
            <a:r>
              <a:rPr lang="en-US" altLang="zh-CN" sz="1200" kern="0" dirty="0">
                <a:solidFill>
                  <a:srgbClr val="FF0000"/>
                </a:solidFill>
                <a:latin typeface="微软雅黑" panose="020B0503020204020204" pitchFamily="34" charset="-122"/>
              </a:rPr>
              <a:t>C&amp;Q</a:t>
            </a:r>
            <a:r>
              <a:rPr lang="zh-CN" altLang="en-US" sz="1200" kern="0" dirty="0">
                <a:solidFill>
                  <a:srgbClr val="FF0000"/>
                </a:solidFill>
                <a:latin typeface="微软雅黑" panose="020B0503020204020204" pitchFamily="34" charset="-122"/>
              </a:rPr>
              <a:t>指南推荐的整合方式仅限于执行层面，在文件层面仍建议保留</a:t>
            </a:r>
            <a:r>
              <a:rPr lang="en-US" altLang="zh-CN" sz="1200" kern="0" dirty="0">
                <a:solidFill>
                  <a:srgbClr val="FF0000"/>
                </a:solidFill>
                <a:latin typeface="微软雅黑" panose="020B0503020204020204" pitchFamily="34" charset="-122"/>
              </a:rPr>
              <a:t>C</a:t>
            </a:r>
            <a:r>
              <a:rPr lang="zh-CN" altLang="en-US" sz="1200" kern="0" dirty="0">
                <a:solidFill>
                  <a:srgbClr val="FF0000"/>
                </a:solidFill>
                <a:latin typeface="微软雅黑" panose="020B0503020204020204" pitchFamily="34" charset="-122"/>
              </a:rPr>
              <a:t>和</a:t>
            </a:r>
            <a:r>
              <a:rPr lang="en-US" altLang="zh-CN" sz="1200" kern="0" dirty="0">
                <a:solidFill>
                  <a:srgbClr val="FF0000"/>
                </a:solidFill>
                <a:latin typeface="微软雅黑" panose="020B0503020204020204" pitchFamily="34" charset="-122"/>
              </a:rPr>
              <a:t>Q</a:t>
            </a:r>
            <a:r>
              <a:rPr lang="zh-CN" altLang="en-US" sz="1200" kern="0" dirty="0">
                <a:solidFill>
                  <a:srgbClr val="FF0000"/>
                </a:solidFill>
                <a:latin typeface="微软雅黑" panose="020B0503020204020204" pitchFamily="34" charset="-122"/>
              </a:rPr>
              <a:t>两套文件。</a:t>
            </a:r>
            <a:endParaRPr lang="en-US" altLang="zh-CN" sz="1200" kern="0" dirty="0">
              <a:solidFill>
                <a:srgbClr val="FF0000"/>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D39E35D1-76E0-4E1B-86B6-F360101627DB}" type="slidenum">
              <a:rPr lang="zh-CN" altLang="en-US" smtClean="0"/>
              <a:t>59</a:t>
            </a:fld>
            <a:endParaRPr lang="zh-CN" altLang="en-US" dirty="0"/>
          </a:p>
        </p:txBody>
      </p:sp>
    </p:spTree>
    <p:extLst>
      <p:ext uri="{BB962C8B-B14F-4D97-AF65-F5344CB8AC3E}">
        <p14:creationId xmlns:p14="http://schemas.microsoft.com/office/powerpoint/2010/main" val="4215313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4156951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02143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37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21447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21671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585311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33950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Tx/>
              <a:buNone/>
            </a:pP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122660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封面">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6E3EC2-D98B-4E3B-9F6C-06330699F1BF}"/>
              </a:ext>
            </a:extLst>
          </p:cNvPr>
          <p:cNvPicPr preferRelativeResize="0">
            <a:picLocks/>
          </p:cNvPicPr>
          <p:nvPr userDrawn="1"/>
        </p:nvPicPr>
        <p:blipFill>
          <a:blip r:embed="rId2"/>
          <a:stretch>
            <a:fillRect/>
          </a:stretch>
        </p:blipFill>
        <p:spPr>
          <a:xfrm>
            <a:off x="0" y="0"/>
            <a:ext cx="12192000" cy="5760000"/>
          </a:xfrm>
          <a:prstGeom prst="rect">
            <a:avLst/>
          </a:prstGeom>
        </p:spPr>
      </p:pic>
      <p:grpSp>
        <p:nvGrpSpPr>
          <p:cNvPr id="3" name="组合 2">
            <a:extLst>
              <a:ext uri="{FF2B5EF4-FFF2-40B4-BE49-F238E27FC236}">
                <a16:creationId xmlns:a16="http://schemas.microsoft.com/office/drawing/2014/main" id="{8CF0FFEF-8AC2-4F90-9B46-6B9365A5C724}"/>
              </a:ext>
            </a:extLst>
          </p:cNvPr>
          <p:cNvGrpSpPr/>
          <p:nvPr userDrawn="1"/>
        </p:nvGrpSpPr>
        <p:grpSpPr>
          <a:xfrm>
            <a:off x="8572168" y="5890412"/>
            <a:ext cx="3213432" cy="662788"/>
            <a:chOff x="6373926" y="5833322"/>
            <a:chExt cx="2410074" cy="662788"/>
          </a:xfrm>
        </p:grpSpPr>
        <p:pic>
          <p:nvPicPr>
            <p:cNvPr id="8" name="图片 7">
              <a:extLst>
                <a:ext uri="{FF2B5EF4-FFF2-40B4-BE49-F238E27FC236}">
                  <a16:creationId xmlns:a16="http://schemas.microsoft.com/office/drawing/2014/main" id="{51E08106-A105-4D51-906F-08F1700E346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6373926" y="5937009"/>
              <a:ext cx="730806" cy="505943"/>
            </a:xfrm>
            <a:prstGeom prst="rect">
              <a:avLst/>
            </a:prstGeom>
          </p:spPr>
        </p:pic>
        <p:sp>
          <p:nvSpPr>
            <p:cNvPr id="9" name="矩形 8">
              <a:extLst>
                <a:ext uri="{FF2B5EF4-FFF2-40B4-BE49-F238E27FC236}">
                  <a16:creationId xmlns:a16="http://schemas.microsoft.com/office/drawing/2014/main" id="{DBD9AB96-A057-4371-9E85-625BD5040EF8}"/>
                </a:ext>
              </a:extLst>
            </p:cNvPr>
            <p:cNvSpPr/>
            <p:nvPr userDrawn="1"/>
          </p:nvSpPr>
          <p:spPr>
            <a:xfrm>
              <a:off x="6984000" y="5833322"/>
              <a:ext cx="1800000" cy="400110"/>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30000"/>
                </a:spcBef>
                <a:spcAft>
                  <a:spcPct val="0"/>
                </a:spcAft>
                <a:buClrTx/>
                <a:buSzTx/>
                <a:buFont typeface="Symbol" pitchFamily="18" charset="2"/>
                <a:buNone/>
                <a:tabLst/>
                <a:defRPr/>
              </a:pPr>
              <a:r>
                <a:rPr kumimoji="0" lang="zh-CN" altLang="en-US" sz="2000" b="1" i="1" u="none" strike="noStrike" kern="1200" cap="none" spc="50" normalizeH="0" baseline="0" noProof="0" dirty="0">
                  <a:ln w="0"/>
                  <a:solidFill>
                    <a:srgbClr val="5B9BD5">
                      <a:lumMod val="75000"/>
                    </a:srgbClr>
                  </a:solidFill>
                  <a:effectLst>
                    <a:innerShdw blurRad="63500" dist="50800" dir="13500000">
                      <a:srgbClr val="000000">
                        <a:alpha val="50000"/>
                      </a:srgbClr>
                    </a:innerShdw>
                  </a:effectLst>
                  <a:uLnTx/>
                  <a:uFillTx/>
                  <a:latin typeface="华文新魏" panose="02010800040101010101" pitchFamily="2" charset="-122"/>
                  <a:ea typeface="华文新魏" panose="02010800040101010101" pitchFamily="2" charset="-122"/>
                  <a:cs typeface="Times New Roman" panose="02020603050405020304" pitchFamily="18" charset="0"/>
                </a:rPr>
                <a:t>迈本医药科技</a:t>
              </a:r>
              <a:endParaRPr kumimoji="0" lang="zh-CN" altLang="en-US" sz="2000" b="1" i="1" u="none" strike="noStrike" kern="1200" cap="none" spc="50" normalizeH="0" baseline="0" noProof="0" dirty="0">
                <a:ln w="0"/>
                <a:solidFill>
                  <a:srgbClr val="5B9BD5">
                    <a:lumMod val="75000"/>
                  </a:srgbClr>
                </a:solidFill>
                <a:effectLst>
                  <a:innerShdw blurRad="63500" dist="50800" dir="13500000">
                    <a:srgbClr val="000000">
                      <a:alpha val="50000"/>
                    </a:srgbClr>
                  </a:innerShdw>
                </a:effectLst>
                <a:uLnTx/>
                <a:uFillTx/>
                <a:latin typeface="华文新魏" panose="02010800040101010101" pitchFamily="2" charset="-122"/>
                <a:ea typeface="华文新魏" panose="02010800040101010101" pitchFamily="2" charset="-122"/>
                <a:cs typeface="+mn-cs"/>
              </a:endParaRPr>
            </a:p>
          </p:txBody>
        </p:sp>
        <p:cxnSp>
          <p:nvCxnSpPr>
            <p:cNvPr id="6" name="直接连接符 5">
              <a:extLst>
                <a:ext uri="{FF2B5EF4-FFF2-40B4-BE49-F238E27FC236}">
                  <a16:creationId xmlns:a16="http://schemas.microsoft.com/office/drawing/2014/main" id="{7A3635B8-86D9-4947-B372-D6A6373C2D43}"/>
                </a:ext>
              </a:extLst>
            </p:cNvPr>
            <p:cNvCxnSpPr/>
            <p:nvPr userDrawn="1"/>
          </p:nvCxnSpPr>
          <p:spPr>
            <a:xfrm>
              <a:off x="7172325" y="6172200"/>
              <a:ext cx="1447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96DF46-D1BD-4CD8-A05A-4B8CD8F688A1}"/>
                </a:ext>
              </a:extLst>
            </p:cNvPr>
            <p:cNvSpPr txBox="1"/>
            <p:nvPr userDrawn="1"/>
          </p:nvSpPr>
          <p:spPr>
            <a:xfrm>
              <a:off x="6984000" y="6096000"/>
              <a:ext cx="1800000"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30000"/>
                </a:spcBef>
                <a:spcAft>
                  <a:spcPct val="0"/>
                </a:spcAft>
                <a:buClrTx/>
                <a:buSzTx/>
                <a:buFont typeface="Symbol" pitchFamily="18" charset="2"/>
                <a:buNone/>
                <a:tabLst/>
                <a:defRPr/>
              </a:pPr>
              <a:r>
                <a:rPr kumimoji="0" lang="en-US" altLang="zh-CN" sz="2000" b="1" i="0" u="none" strike="noStrike" kern="1200" cap="none" spc="0" normalizeH="0" baseline="0" noProof="0" dirty="0">
                  <a:ln>
                    <a:noFill/>
                  </a:ln>
                  <a:solidFill>
                    <a:srgbClr val="CACACA"/>
                  </a:solidFill>
                  <a:effectLst/>
                  <a:uLnTx/>
                  <a:uFillTx/>
                  <a:latin typeface="Times New Roman" pitchFamily="18" charset="0"/>
                  <a:ea typeface="微软雅黑 Light" panose="020B0502040204020203" pitchFamily="34" charset="-122"/>
                  <a:cs typeface="+mn-cs"/>
                </a:rPr>
                <a:t>MIRABLE</a:t>
              </a:r>
              <a:endParaRPr kumimoji="0" lang="zh-CN" altLang="en-US" sz="2000" b="1" i="0" u="none" strike="noStrike" kern="1200" cap="none" spc="0" normalizeH="0" baseline="0" noProof="0" dirty="0">
                <a:ln>
                  <a:noFill/>
                </a:ln>
                <a:solidFill>
                  <a:srgbClr val="CACACA"/>
                </a:solidFill>
                <a:effectLst/>
                <a:uLnTx/>
                <a:uFillTx/>
                <a:latin typeface="Times New Roman" pitchFamily="18" charset="0"/>
                <a:ea typeface="微软雅黑 Light" panose="020B0502040204020203" pitchFamily="34" charset="-122"/>
                <a:cs typeface="+mn-cs"/>
              </a:endParaRPr>
            </a:p>
          </p:txBody>
        </p:sp>
      </p:grpSp>
    </p:spTree>
    <p:extLst>
      <p:ext uri="{BB962C8B-B14F-4D97-AF65-F5344CB8AC3E}">
        <p14:creationId xmlns:p14="http://schemas.microsoft.com/office/powerpoint/2010/main" val="3821215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1">
    <p:spTree>
      <p:nvGrpSpPr>
        <p:cNvPr id="1" name=""/>
        <p:cNvGrpSpPr/>
        <p:nvPr/>
      </p:nvGrpSpPr>
      <p:grpSpPr>
        <a:xfrm>
          <a:off x="0" y="0"/>
          <a:ext cx="0" cy="0"/>
          <a:chOff x="0" y="0"/>
          <a:chExt cx="0" cy="0"/>
        </a:xfrm>
      </p:grpSpPr>
      <p:sp>
        <p:nvSpPr>
          <p:cNvPr id="3" name="直角三角形 2"/>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latin typeface="微软雅黑" panose="020B0503020204020204" pitchFamily="34" charset="-122"/>
              <a:ea typeface="微软雅黑" panose="020B0503020204020204" pitchFamily="34" charset="-122"/>
            </a:endParaRPr>
          </a:p>
        </p:txBody>
      </p:sp>
      <p:grpSp>
        <p:nvGrpSpPr>
          <p:cNvPr id="4" name="组合 11"/>
          <p:cNvGrpSpPr/>
          <p:nvPr userDrawn="1"/>
        </p:nvGrpSpPr>
        <p:grpSpPr bwMode="auto">
          <a:xfrm>
            <a:off x="1" y="4595814"/>
            <a:ext cx="11199284" cy="2263775"/>
            <a:chOff x="0" y="4343400"/>
            <a:chExt cx="8399463" cy="2522538"/>
          </a:xfrm>
        </p:grpSpPr>
        <p:pic>
          <p:nvPicPr>
            <p:cNvPr id="5" name="图片 3"/>
            <p:cNvPicPr>
              <a:picLocks noChangeAspect="1" noChangeArrowheads="1"/>
            </p:cNvPicPr>
            <p:nvPr/>
          </p:nvPicPr>
          <p:blipFill>
            <a:blip r:embed="rId2"/>
            <a:srcRect/>
            <a:stretch>
              <a:fillRect/>
            </a:stretch>
          </p:blipFill>
          <p:spPr bwMode="auto">
            <a:xfrm>
              <a:off x="0" y="4343400"/>
              <a:ext cx="74136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角三角形 5"/>
            <p:cNvSpPr/>
            <p:nvPr/>
          </p:nvSpPr>
          <p:spPr>
            <a:xfrm>
              <a:off x="7394575" y="6429004"/>
              <a:ext cx="1004888" cy="436934"/>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noProof="1">
                <a:solidFill>
                  <a:prstClr val="white"/>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a:fillRect/>
          </a:stretch>
        </p:blipFill>
        <p:spPr>
          <a:xfrm>
            <a:off x="10117540" y="199085"/>
            <a:ext cx="1437896" cy="746600"/>
          </a:xfrm>
          <a:prstGeom prst="rect">
            <a:avLst/>
          </a:prstGeom>
        </p:spPr>
      </p:pic>
    </p:spTree>
    <p:extLst>
      <p:ext uri="{BB962C8B-B14F-4D97-AF65-F5344CB8AC3E}">
        <p14:creationId xmlns:p14="http://schemas.microsoft.com/office/powerpoint/2010/main" val="3854327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目录2">
    <p:spTree>
      <p:nvGrpSpPr>
        <p:cNvPr id="1" name=""/>
        <p:cNvGrpSpPr/>
        <p:nvPr/>
      </p:nvGrpSpPr>
      <p:grpSpPr>
        <a:xfrm>
          <a:off x="0" y="0"/>
          <a:ext cx="0" cy="0"/>
          <a:chOff x="0" y="0"/>
          <a:chExt cx="0" cy="0"/>
        </a:xfrm>
      </p:grpSpPr>
      <p:sp>
        <p:nvSpPr>
          <p:cNvPr id="3" name="直角三角形 2"/>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latin typeface="微软雅黑" panose="020B0503020204020204" pitchFamily="34" charset="-122"/>
              <a:ea typeface="微软雅黑" panose="020B0503020204020204" pitchFamily="34" charset="-122"/>
            </a:endParaRPr>
          </a:p>
        </p:txBody>
      </p:sp>
      <p:grpSp>
        <p:nvGrpSpPr>
          <p:cNvPr id="4" name="组合 11"/>
          <p:cNvGrpSpPr/>
          <p:nvPr userDrawn="1"/>
        </p:nvGrpSpPr>
        <p:grpSpPr bwMode="auto">
          <a:xfrm>
            <a:off x="1" y="4594226"/>
            <a:ext cx="11199284" cy="2263775"/>
            <a:chOff x="0" y="4343400"/>
            <a:chExt cx="8399463" cy="2522538"/>
          </a:xfrm>
        </p:grpSpPr>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74136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角三角形 5"/>
            <p:cNvSpPr/>
            <p:nvPr/>
          </p:nvSpPr>
          <p:spPr>
            <a:xfrm>
              <a:off x="7394575" y="6429005"/>
              <a:ext cx="1004888" cy="436933"/>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noProof="1">
                <a:solidFill>
                  <a:prstClr val="white"/>
                </a:solidFill>
                <a:latin typeface="微软雅黑" panose="020B0503020204020204" pitchFamily="34" charset="-122"/>
                <a:ea typeface="微软雅黑" panose="020B0503020204020204" pitchFamily="34" charset="-122"/>
              </a:endParaRPr>
            </a:p>
          </p:txBody>
        </p:sp>
      </p:grpSp>
      <p:sp>
        <p:nvSpPr>
          <p:cNvPr id="7" name="矩形 6"/>
          <p:cNvSpPr/>
          <p:nvPr userDrawn="1"/>
        </p:nvSpPr>
        <p:spPr>
          <a:xfrm>
            <a:off x="0" y="1946276"/>
            <a:ext cx="2592917" cy="221932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8" name="组合 12"/>
          <p:cNvGrpSpPr/>
          <p:nvPr userDrawn="1"/>
        </p:nvGrpSpPr>
        <p:grpSpPr bwMode="auto">
          <a:xfrm>
            <a:off x="410633" y="2387601"/>
            <a:ext cx="1771651" cy="1363663"/>
            <a:chOff x="1008115" y="2542722"/>
            <a:chExt cx="1360493" cy="1360493"/>
          </a:xfrm>
        </p:grpSpPr>
        <p:grpSp>
          <p:nvGrpSpPr>
            <p:cNvPr id="9" name="组合 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1"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2" name="菱形 11"/>
              <p:cNvSpPr/>
              <p:nvPr/>
            </p:nvSpPr>
            <p:spPr>
              <a:xfrm>
                <a:off x="392113" y="760413"/>
                <a:ext cx="3825874" cy="3825874"/>
              </a:xfrm>
              <a:prstGeom prst="diamond">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black"/>
                  </a:solidFill>
                  <a:latin typeface="微软雅黑" panose="020B0503020204020204" pitchFamily="34" charset="-122"/>
                  <a:ea typeface="微软雅黑" panose="020B0503020204020204" pitchFamily="34" charset="-122"/>
                </a:endParaRPr>
              </a:p>
            </p:txBody>
          </p:sp>
        </p:grpSp>
        <p:sp>
          <p:nvSpPr>
            <p:cNvPr id="10" name="TextBox 54"/>
            <p:cNvSpPr txBox="1">
              <a:spLocks noChangeArrowheads="1"/>
            </p:cNvSpPr>
            <p:nvPr/>
          </p:nvSpPr>
          <p:spPr bwMode="auto">
            <a:xfrm>
              <a:off x="1512001" y="2829392"/>
              <a:ext cx="342968" cy="8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endParaRPr lang="zh-CN" altLang="en-US" sz="5000" b="1">
                <a:solidFill>
                  <a:srgbClr val="BF1347"/>
                </a:solidFill>
                <a:latin typeface="微软雅黑" panose="020B0503020204020204" pitchFamily="34" charset="-122"/>
                <a:ea typeface="造字工房劲黑（非商用）常规体"/>
                <a:cs typeface="造字工房劲黑（非商用）常规体"/>
              </a:endParaRPr>
            </a:p>
          </p:txBody>
        </p:sp>
      </p:grpSp>
      <p:sp>
        <p:nvSpPr>
          <p:cNvPr id="13" name="矩形 12"/>
          <p:cNvSpPr/>
          <p:nvPr userDrawn="1"/>
        </p:nvSpPr>
        <p:spPr>
          <a:xfrm>
            <a:off x="11184467" y="1952626"/>
            <a:ext cx="1007533" cy="221932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a:fillRect/>
          </a:stretch>
        </p:blipFill>
        <p:spPr>
          <a:xfrm>
            <a:off x="10117540" y="199085"/>
            <a:ext cx="1437896" cy="746600"/>
          </a:xfrm>
          <a:prstGeom prst="rect">
            <a:avLst/>
          </a:prstGeom>
        </p:spPr>
      </p:pic>
    </p:spTree>
    <p:extLst>
      <p:ext uri="{BB962C8B-B14F-4D97-AF65-F5344CB8AC3E}">
        <p14:creationId xmlns:p14="http://schemas.microsoft.com/office/powerpoint/2010/main" val="231559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正文">
    <p:spTree>
      <p:nvGrpSpPr>
        <p:cNvPr id="1" name=""/>
        <p:cNvGrpSpPr/>
        <p:nvPr/>
      </p:nvGrpSpPr>
      <p:grpSpPr>
        <a:xfrm>
          <a:off x="0" y="0"/>
          <a:ext cx="0" cy="0"/>
          <a:chOff x="0" y="0"/>
          <a:chExt cx="0" cy="0"/>
        </a:xfrm>
      </p:grpSpPr>
      <p:pic>
        <p:nvPicPr>
          <p:cNvPr id="5" name="图片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51" y="5959476"/>
            <a:ext cx="4286251"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直角三角形 6">
            <a:extLst>
              <a:ext uri="{FF2B5EF4-FFF2-40B4-BE49-F238E27FC236}">
                <a16:creationId xmlns:a16="http://schemas.microsoft.com/office/drawing/2014/main" id="{D9B79FD4-A881-4C1B-BB79-77C396FBD01D}"/>
              </a:ext>
            </a:extLst>
          </p:cNvPr>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ea typeface="微软雅黑" pitchFamily="34" charset="-122"/>
            </a:endParaRPr>
          </a:p>
        </p:txBody>
      </p:sp>
      <p:sp>
        <p:nvSpPr>
          <p:cNvPr id="4" name="标题 3">
            <a:extLst>
              <a:ext uri="{FF2B5EF4-FFF2-40B4-BE49-F238E27FC236}">
                <a16:creationId xmlns:a16="http://schemas.microsoft.com/office/drawing/2014/main" id="{FCA19EBC-3292-4874-AE93-056E09AFB490}"/>
              </a:ext>
            </a:extLst>
          </p:cNvPr>
          <p:cNvSpPr>
            <a:spLocks noGrp="1"/>
          </p:cNvSpPr>
          <p:nvPr>
            <p:ph type="title"/>
          </p:nvPr>
        </p:nvSpPr>
        <p:spPr>
          <a:xfrm>
            <a:off x="768000" y="396000"/>
            <a:ext cx="10656000" cy="648000"/>
          </a:xfrm>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灯片编号占位符 5"/>
          <p:cNvSpPr>
            <a:spLocks noGrp="1"/>
          </p:cNvSpPr>
          <p:nvPr>
            <p:ph type="sldNum" sz="quarter" idx="10"/>
          </p:nvPr>
        </p:nvSpPr>
        <p:spPr>
          <a:xfrm>
            <a:off x="5080000" y="6356351"/>
            <a:ext cx="2743200" cy="365125"/>
          </a:xfrm>
        </p:spPr>
        <p:txBody>
          <a:bodyPr/>
          <a:lstStyle>
            <a:lvl1pPr algn="ctr" fontAlgn="auto">
              <a:spcAft>
                <a:spcPts val="0"/>
              </a:spcAft>
              <a:defRPr sz="1200">
                <a:solidFill>
                  <a:prstClr val="black"/>
                </a:solidFill>
                <a:ea typeface="微软雅黑" pitchFamily="34" charset="-122"/>
              </a:defRPr>
            </a:lvl1pPr>
          </a:lstStyle>
          <a:p>
            <a:pPr>
              <a:defRPr/>
            </a:pPr>
            <a:fld id="{E9C26CF1-AECC-44F5-8FED-F08477BFFB23}" type="slidenum">
              <a:rPr lang="zh-CN" altLang="en-US" smtClean="0"/>
              <a:pPr>
                <a:defRPr/>
              </a:pPr>
              <a:t>‹#›</a:t>
            </a:fld>
            <a:r>
              <a:rPr lang="en-US" altLang="zh-CN" dirty="0" smtClean="0"/>
              <a:t>/119</a:t>
            </a:r>
            <a:endParaRPr lang="zh-CN" altLang="en-US" dirty="0"/>
          </a:p>
        </p:txBody>
      </p:sp>
      <p:pic>
        <p:nvPicPr>
          <p:cNvPr id="10" name="图片 9">
            <a:extLst>
              <a:ext uri="{FF2B5EF4-FFF2-40B4-BE49-F238E27FC236}">
                <a16:creationId xmlns:a16="http://schemas.microsoft.com/office/drawing/2014/main" id="{ABFF5EA8-319C-4EB1-BCB0-D005DD22CB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10117540" y="5972105"/>
            <a:ext cx="1437896" cy="746600"/>
          </a:xfrm>
          <a:prstGeom prst="rect">
            <a:avLst/>
          </a:prstGeom>
        </p:spPr>
      </p:pic>
    </p:spTree>
    <p:extLst>
      <p:ext uri="{BB962C8B-B14F-4D97-AF65-F5344CB8AC3E}">
        <p14:creationId xmlns:p14="http://schemas.microsoft.com/office/powerpoint/2010/main" val="130843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prstClr val="black">
                    <a:tint val="75000"/>
                  </a:prstClr>
                </a:solidFill>
                <a:latin typeface="+mn-lt"/>
                <a:ea typeface="微软雅黑"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prstClr val="black">
                    <a:tint val="75000"/>
                  </a:prstClr>
                </a:solidFill>
                <a:latin typeface="+mn-lt"/>
                <a:ea typeface="微软雅黑"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a:solidFill>
                  <a:srgbClr val="898989"/>
                </a:solidFill>
                <a:latin typeface="Arial"/>
                <a:ea typeface="微软雅黑" pitchFamily="34" charset="-122"/>
              </a:defRPr>
            </a:lvl1pPr>
          </a:lstStyle>
          <a:p>
            <a:pPr>
              <a:defRPr/>
            </a:pPr>
            <a:fld id="{5867172E-4727-4187-B5EE-201FF7AEBFC6}"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792" r:id="rId4"/>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oleObject" Target="../embeddings/oleObject2.bin"/><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vmlDrawing" Target="../drawings/vmlDrawing4.vml"/><Relationship Id="rId5" Type="http://schemas.openxmlformats.org/officeDocument/2006/relationships/image" Target="../media/image22.emf"/><Relationship Id="rId4" Type="http://schemas.openxmlformats.org/officeDocument/2006/relationships/oleObject" Target="../embeddings/oleObject4.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CCD4E285-6B07-44B3-9C08-5F63FC8E04D9}"/>
              </a:ext>
            </a:extLst>
          </p:cNvPr>
          <p:cNvSpPr txBox="1">
            <a:spLocks noChangeArrowheads="1"/>
          </p:cNvSpPr>
          <p:nvPr/>
        </p:nvSpPr>
        <p:spPr>
          <a:xfrm>
            <a:off x="506977" y="293813"/>
            <a:ext cx="7054408" cy="1600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200" b="1" dirty="0" smtClean="0">
                <a:solidFill>
                  <a:srgbClr val="002060"/>
                </a:solidFill>
                <a:latin typeface="+mj-ea"/>
              </a:rPr>
              <a:t>基于</a:t>
            </a:r>
            <a:r>
              <a:rPr lang="zh-CN" altLang="en-US" sz="3200" b="1" dirty="0">
                <a:solidFill>
                  <a:srgbClr val="002060"/>
                </a:solidFill>
                <a:latin typeface="+mj-ea"/>
              </a:rPr>
              <a:t>科学和</a:t>
            </a:r>
            <a:r>
              <a:rPr lang="zh-CN" altLang="en-US" sz="3200" b="1" dirty="0" smtClean="0">
                <a:solidFill>
                  <a:srgbClr val="002060"/>
                </a:solidFill>
                <a:latin typeface="+mj-ea"/>
              </a:rPr>
              <a:t>风险的</a:t>
            </a:r>
            <a:r>
              <a:rPr lang="zh-CN" altLang="en-US" sz="3200" b="1" dirty="0">
                <a:solidFill>
                  <a:srgbClr val="002060"/>
                </a:solidFill>
                <a:latin typeface="+mj-ea"/>
              </a:rPr>
              <a:t>全新</a:t>
            </a:r>
            <a:r>
              <a:rPr lang="zh-CN" altLang="en-US" sz="3200" b="1" dirty="0" smtClean="0">
                <a:solidFill>
                  <a:srgbClr val="002060"/>
                </a:solidFill>
                <a:latin typeface="+mj-ea"/>
              </a:rPr>
              <a:t>验证管理模式</a:t>
            </a:r>
            <a:endParaRPr lang="en-US" altLang="zh-CN" sz="3200" b="1" dirty="0" smtClean="0">
              <a:solidFill>
                <a:srgbClr val="002060"/>
              </a:solidFill>
              <a:latin typeface="+mj-ea"/>
            </a:endParaRPr>
          </a:p>
          <a:p>
            <a:pPr lvl="0">
              <a:lnSpc>
                <a:spcPct val="150000"/>
              </a:lnSpc>
              <a:defRPr/>
            </a:pPr>
            <a:r>
              <a:rPr lang="en-US" altLang="zh-CN" sz="2000" b="1" dirty="0" smtClean="0">
                <a:solidFill>
                  <a:srgbClr val="002060"/>
                </a:solidFill>
                <a:latin typeface="+mj-ea"/>
              </a:rPr>
              <a:t>             — ISPE Baseline Vol 5</a:t>
            </a:r>
            <a:r>
              <a:rPr lang="zh-CN" altLang="en-US" sz="2000" b="1" dirty="0" smtClean="0">
                <a:solidFill>
                  <a:srgbClr val="002060"/>
                </a:solidFill>
                <a:latin typeface="+mj-ea"/>
              </a:rPr>
              <a:t>，</a:t>
            </a:r>
            <a:r>
              <a:rPr lang="en-US" altLang="zh-CN" sz="2000" b="1" dirty="0" smtClean="0">
                <a:solidFill>
                  <a:srgbClr val="002060"/>
                </a:solidFill>
                <a:latin typeface="+mj-ea"/>
              </a:rPr>
              <a:t>C&amp;Q</a:t>
            </a:r>
            <a:r>
              <a:rPr lang="zh-CN" altLang="en-US" sz="2000" b="1" dirty="0" smtClean="0">
                <a:solidFill>
                  <a:srgbClr val="002060"/>
                </a:solidFill>
                <a:latin typeface="+mj-ea"/>
              </a:rPr>
              <a:t>指南第二版</a:t>
            </a:r>
            <a:endParaRPr lang="zh-CN" altLang="en-US" sz="2000" b="1" i="1" dirty="0">
              <a:solidFill>
                <a:srgbClr val="002060"/>
              </a:solidFill>
              <a:latin typeface="+mj-ea"/>
            </a:endParaRPr>
          </a:p>
        </p:txBody>
      </p:sp>
      <p:sp>
        <p:nvSpPr>
          <p:cNvPr id="4" name="矩形 3">
            <a:extLst>
              <a:ext uri="{FF2B5EF4-FFF2-40B4-BE49-F238E27FC236}">
                <a16:creationId xmlns:a16="http://schemas.microsoft.com/office/drawing/2014/main" id="{8EFB20E6-A381-4C28-AFC0-DCE0109FB4BD}"/>
              </a:ext>
            </a:extLst>
          </p:cNvPr>
          <p:cNvSpPr/>
          <p:nvPr/>
        </p:nvSpPr>
        <p:spPr>
          <a:xfrm>
            <a:off x="506977" y="4801427"/>
            <a:ext cx="4564062" cy="195438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600"/>
              </a:spcAft>
              <a:defRPr/>
            </a:pPr>
            <a:r>
              <a:rPr lang="zh-CN" altLang="en-US" sz="1600" b="1" kern="0" dirty="0">
                <a:solidFill>
                  <a:srgbClr val="000066"/>
                </a:solidFill>
                <a:latin typeface="微软雅黑" pitchFamily="34" charset="-122"/>
                <a:ea typeface="微软雅黑" pitchFamily="34" charset="-122"/>
              </a:rPr>
              <a:t>马义岭</a:t>
            </a:r>
            <a:endParaRPr lang="en-US" altLang="zh-CN"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zh-CN" altLang="en-US" sz="1600" b="1" kern="0" dirty="0" smtClean="0">
                <a:solidFill>
                  <a:srgbClr val="000066"/>
                </a:solidFill>
                <a:latin typeface="微软雅黑" pitchFamily="34" charset="-122"/>
                <a:ea typeface="微软雅黑" pitchFamily="34" charset="-122"/>
              </a:rPr>
              <a:t>迈本医药科技 总经理</a:t>
            </a:r>
            <a:endParaRPr lang="en-US" altLang="zh-CN" sz="1600" b="1" kern="0" dirty="0" smtClean="0">
              <a:solidFill>
                <a:srgbClr val="000066"/>
              </a:solidFill>
              <a:latin typeface="微软雅黑" pitchFamily="34" charset="-122"/>
              <a:ea typeface="微软雅黑" pitchFamily="34" charset="-122"/>
            </a:endParaRPr>
          </a:p>
          <a:p>
            <a:pPr fontAlgn="auto">
              <a:spcBef>
                <a:spcPts val="0"/>
              </a:spcBef>
              <a:spcAft>
                <a:spcPts val="600"/>
              </a:spcAft>
              <a:defRPr/>
            </a:pPr>
            <a:r>
              <a:rPr lang="en-US" altLang="zh-CN" sz="1600" b="1" kern="0" dirty="0" smtClean="0">
                <a:solidFill>
                  <a:srgbClr val="000066"/>
                </a:solidFill>
                <a:latin typeface="微软雅黑" pitchFamily="34" charset="-122"/>
                <a:ea typeface="微软雅黑" pitchFamily="34" charset="-122"/>
              </a:rPr>
              <a:t>ISPE  </a:t>
            </a:r>
            <a:r>
              <a:rPr lang="en-US" altLang="zh-CN" sz="1600" b="1" kern="0" dirty="0">
                <a:solidFill>
                  <a:srgbClr val="000066"/>
                </a:solidFill>
                <a:latin typeface="微软雅黑" pitchFamily="34" charset="-122"/>
                <a:ea typeface="微软雅黑" pitchFamily="34" charset="-122"/>
              </a:rPr>
              <a:t>C&amp;Q</a:t>
            </a:r>
            <a:r>
              <a:rPr lang="zh-CN" altLang="en-US" sz="1600" b="1" kern="0" dirty="0">
                <a:solidFill>
                  <a:srgbClr val="000066"/>
                </a:solidFill>
                <a:latin typeface="微软雅黑" pitchFamily="34" charset="-122"/>
                <a:ea typeface="微软雅黑" pitchFamily="34" charset="-122"/>
              </a:rPr>
              <a:t>讲师</a:t>
            </a:r>
          </a:p>
          <a:p>
            <a:pPr fontAlgn="auto">
              <a:spcBef>
                <a:spcPts val="0"/>
              </a:spcBef>
              <a:spcAft>
                <a:spcPts val="600"/>
              </a:spcAft>
              <a:defRPr/>
            </a:pPr>
            <a:r>
              <a:rPr lang="zh-CN" altLang="en-US" sz="1600" b="1" kern="0" dirty="0">
                <a:solidFill>
                  <a:srgbClr val="000066"/>
                </a:solidFill>
                <a:latin typeface="微软雅黑" pitchFamily="34" charset="-122"/>
                <a:ea typeface="微软雅黑" pitchFamily="34" charset="-122"/>
              </a:rPr>
              <a:t>北京化工大学 </a:t>
            </a:r>
            <a:r>
              <a:rPr lang="en-US" altLang="zh-CN" sz="1600" b="1" kern="0" dirty="0">
                <a:solidFill>
                  <a:srgbClr val="000066"/>
                </a:solidFill>
                <a:latin typeface="微软雅黑" pitchFamily="34" charset="-122"/>
                <a:ea typeface="微软雅黑" pitchFamily="34" charset="-122"/>
              </a:rPr>
              <a:t>&amp;</a:t>
            </a:r>
            <a:r>
              <a:rPr lang="zh-CN" altLang="en-US" sz="1600" b="1" kern="0" dirty="0">
                <a:solidFill>
                  <a:srgbClr val="000066"/>
                </a:solidFill>
                <a:latin typeface="微软雅黑" pitchFamily="34" charset="-122"/>
                <a:ea typeface="微软雅黑" pitchFamily="34" charset="-122"/>
              </a:rPr>
              <a:t>沈阳药科大学 顾问教授</a:t>
            </a:r>
            <a:endParaRPr lang="en-US" altLang="zh-CN"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en-US" altLang="zh-CN" sz="1600" b="1" kern="0" dirty="0">
                <a:solidFill>
                  <a:srgbClr val="000066"/>
                </a:solidFill>
                <a:latin typeface="微软雅黑" pitchFamily="34" charset="-122"/>
                <a:ea typeface="微软雅黑" pitchFamily="34" charset="-122"/>
              </a:rPr>
              <a:t>15612171188</a:t>
            </a:r>
            <a:endParaRPr lang="zh-CN" altLang="en-US"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en-US" altLang="zh-CN" sz="1600" b="1" kern="0" dirty="0">
                <a:solidFill>
                  <a:srgbClr val="000066"/>
                </a:solidFill>
                <a:latin typeface="微软雅黑" pitchFamily="34" charset="-122"/>
                <a:ea typeface="微软雅黑" pitchFamily="34" charset="-122"/>
              </a:rPr>
              <a:t>peterma@mbgcvs.com</a:t>
            </a:r>
          </a:p>
        </p:txBody>
      </p:sp>
    </p:spTree>
    <p:extLst>
      <p:ext uri="{BB962C8B-B14F-4D97-AF65-F5344CB8AC3E}">
        <p14:creationId xmlns:p14="http://schemas.microsoft.com/office/powerpoint/2010/main" val="334290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mj-ea"/>
              </a:rPr>
              <a:t>调试与确认指南 第二版 </a:t>
            </a:r>
            <a:r>
              <a:rPr lang="zh-CN" altLang="en-US" dirty="0" smtClean="0">
                <a:solidFill>
                  <a:srgbClr val="000000"/>
                </a:solidFill>
                <a:latin typeface="+mj-ea"/>
              </a:rPr>
              <a:t>概要</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597671" y="1160388"/>
            <a:ext cx="5986009" cy="3641574"/>
          </a:xfrm>
          <a:prstGeom prst="rect">
            <a:avLst/>
          </a:prstGeom>
        </p:spPr>
        <p:txBody>
          <a:bodyPr wrap="square">
            <a:spAutoFit/>
          </a:bodyPr>
          <a:lstStyle/>
          <a:p>
            <a:pPr marL="533375" indent="-380990" eaLnBrk="1" fontAlgn="auto" hangingPunct="1">
              <a:lnSpc>
                <a:spcPct val="150000"/>
              </a:lnSpc>
              <a:spcBef>
                <a:spcPts val="800"/>
              </a:spcBef>
              <a:spcAft>
                <a:spcPts val="0"/>
              </a:spcAft>
              <a:buFont typeface="Arial" panose="020B0604020202020204" pitchFamily="34" charset="0"/>
              <a:buChar char="•"/>
              <a:defRPr/>
            </a:pPr>
            <a:r>
              <a:rPr lang="zh-CN" altLang="en-US" sz="2133" dirty="0" smtClean="0">
                <a:latin typeface="+mj-ea"/>
                <a:ea typeface="+mj-ea"/>
              </a:rPr>
              <a:t>为</a:t>
            </a:r>
            <a:r>
              <a:rPr lang="zh-CN" altLang="en-US" sz="2133" dirty="0">
                <a:latin typeface="+mj-ea"/>
                <a:ea typeface="+mj-ea"/>
              </a:rPr>
              <a:t>制药生产设施、系统、公用工程和设备的调试和确认</a:t>
            </a:r>
            <a:r>
              <a:rPr lang="en-US" altLang="zh-CN" sz="2133" dirty="0">
                <a:latin typeface="+mj-ea"/>
                <a:ea typeface="+mj-ea"/>
              </a:rPr>
              <a:t>(C&amp;Q)</a:t>
            </a:r>
            <a:r>
              <a:rPr lang="zh-CN" altLang="en-US" sz="2133" dirty="0">
                <a:latin typeface="+mj-ea"/>
                <a:ea typeface="+mj-ea"/>
              </a:rPr>
              <a:t>提供了</a:t>
            </a:r>
            <a:r>
              <a:rPr lang="zh-CN" altLang="en-US" sz="2133" dirty="0">
                <a:solidFill>
                  <a:schemeClr val="accent1"/>
                </a:solidFill>
                <a:latin typeface="+mj-ea"/>
                <a:ea typeface="+mj-ea"/>
              </a:rPr>
              <a:t>科学的和基于风险的方法</a:t>
            </a:r>
            <a:r>
              <a:rPr lang="zh-CN" altLang="en-US" sz="2133" dirty="0">
                <a:latin typeface="+mj-ea"/>
                <a:ea typeface="+mj-ea"/>
              </a:rPr>
              <a:t>，以证明它们适合预期目的。</a:t>
            </a:r>
            <a:endParaRPr lang="en-US" altLang="zh-CN" sz="2133" dirty="0">
              <a:latin typeface="+mj-ea"/>
              <a:ea typeface="+mj-ea"/>
            </a:endParaRPr>
          </a:p>
          <a:p>
            <a:pPr marL="533375" indent="-380990" eaLnBrk="1" fontAlgn="auto" hangingPunct="1">
              <a:lnSpc>
                <a:spcPct val="150000"/>
              </a:lnSpc>
              <a:spcBef>
                <a:spcPts val="800"/>
              </a:spcBef>
              <a:spcAft>
                <a:spcPts val="0"/>
              </a:spcAft>
              <a:buFont typeface="Arial" panose="020B0604020202020204" pitchFamily="34" charset="0"/>
              <a:buChar char="•"/>
              <a:defRPr/>
            </a:pPr>
            <a:r>
              <a:rPr lang="zh-CN" altLang="en-US" sz="2133" dirty="0">
                <a:latin typeface="+mj-ea"/>
                <a:ea typeface="+mj-ea"/>
              </a:rPr>
              <a:t>指南旨在</a:t>
            </a:r>
            <a:r>
              <a:rPr lang="zh-CN" altLang="en-US" sz="2133" dirty="0">
                <a:solidFill>
                  <a:schemeClr val="accent1"/>
                </a:solidFill>
                <a:latin typeface="+mj-ea"/>
                <a:ea typeface="+mj-ea"/>
              </a:rPr>
              <a:t>提供一种兼容的、集成的</a:t>
            </a:r>
            <a:r>
              <a:rPr lang="en-US" altLang="zh-CN" sz="2133" dirty="0">
                <a:solidFill>
                  <a:schemeClr val="accent1"/>
                </a:solidFill>
                <a:latin typeface="+mj-ea"/>
                <a:ea typeface="+mj-ea"/>
              </a:rPr>
              <a:t>C&amp;Q</a:t>
            </a:r>
            <a:r>
              <a:rPr lang="zh-CN" altLang="en-US" sz="2133" dirty="0">
                <a:solidFill>
                  <a:schemeClr val="accent1"/>
                </a:solidFill>
                <a:latin typeface="+mj-ea"/>
                <a:ea typeface="+mj-ea"/>
              </a:rPr>
              <a:t>方法，以使确认过程经济高效</a:t>
            </a:r>
            <a:r>
              <a:rPr lang="zh-CN" altLang="en-US" sz="2133" dirty="0">
                <a:latin typeface="+mj-ea"/>
                <a:ea typeface="+mj-ea"/>
              </a:rPr>
              <a:t>。这种方法包括一个识别关键方面和关键设计元素的系统风险评估</a:t>
            </a:r>
            <a:r>
              <a:rPr lang="zh-CN" altLang="en-US" dirty="0">
                <a:latin typeface="+mj-ea"/>
                <a:ea typeface="+mj-ea"/>
              </a:rPr>
              <a:t>。</a:t>
            </a:r>
          </a:p>
        </p:txBody>
      </p:sp>
      <p:pic>
        <p:nvPicPr>
          <p:cNvPr id="6" name="图片 5"/>
          <p:cNvPicPr/>
          <p:nvPr/>
        </p:nvPicPr>
        <p:blipFill>
          <a:blip r:embed="rId3"/>
          <a:stretch>
            <a:fillRect/>
          </a:stretch>
        </p:blipFill>
        <p:spPr>
          <a:xfrm>
            <a:off x="7220680" y="1297858"/>
            <a:ext cx="4320924" cy="4591876"/>
          </a:xfrm>
          <a:prstGeom prst="rect">
            <a:avLst/>
          </a:prstGeom>
          <a:ln>
            <a:solidFill>
              <a:schemeClr val="accent1"/>
            </a:solidFill>
          </a:ln>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a:t>
            </a:fld>
            <a:r>
              <a:rPr lang="en-US" altLang="zh-CN" dirty="0" smtClean="0"/>
              <a:t>/119</a:t>
            </a:r>
            <a:endParaRPr lang="zh-CN" altLang="en-US" dirty="0"/>
          </a:p>
        </p:txBody>
      </p:sp>
    </p:spTree>
    <p:extLst>
      <p:ext uri="{BB962C8B-B14F-4D97-AF65-F5344CB8AC3E}">
        <p14:creationId xmlns:p14="http://schemas.microsoft.com/office/powerpoint/2010/main" val="4995353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附件6-设计审核/设计确认案例</a:t>
            </a:r>
            <a:endParaRPr lang="zh-CN" altLang="en-US" dirty="0"/>
          </a:p>
        </p:txBody>
      </p:sp>
      <p:pic>
        <p:nvPicPr>
          <p:cNvPr id="4" name="图片 3"/>
          <p:cNvPicPr>
            <a:picLocks noChangeAspect="1"/>
          </p:cNvPicPr>
          <p:nvPr/>
        </p:nvPicPr>
        <p:blipFill>
          <a:blip r:embed="rId2"/>
          <a:stretch>
            <a:fillRect/>
          </a:stretch>
        </p:blipFill>
        <p:spPr>
          <a:xfrm>
            <a:off x="768000" y="1286028"/>
            <a:ext cx="10656000" cy="4600575"/>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100</a:t>
            </a:fld>
            <a:r>
              <a:rPr lang="en-US" altLang="zh-CN" dirty="0" smtClean="0"/>
              <a:t>/119</a:t>
            </a:r>
            <a:endParaRPr lang="zh-CN" altLang="en-US" dirty="0"/>
          </a:p>
        </p:txBody>
      </p:sp>
    </p:spTree>
    <p:extLst>
      <p:ext uri="{BB962C8B-B14F-4D97-AF65-F5344CB8AC3E}">
        <p14:creationId xmlns:p14="http://schemas.microsoft.com/office/powerpoint/2010/main" val="206401085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附件6-设计审核/设计确认案例</a:t>
            </a:r>
            <a:endParaRPr lang="zh-CN" altLang="en-US" dirty="0"/>
          </a:p>
        </p:txBody>
      </p:sp>
      <p:pic>
        <p:nvPicPr>
          <p:cNvPr id="4" name="图片 3"/>
          <p:cNvPicPr>
            <a:picLocks noChangeAspect="1"/>
          </p:cNvPicPr>
          <p:nvPr/>
        </p:nvPicPr>
        <p:blipFill>
          <a:blip r:embed="rId2"/>
          <a:stretch>
            <a:fillRect/>
          </a:stretch>
        </p:blipFill>
        <p:spPr>
          <a:xfrm>
            <a:off x="755650" y="1205065"/>
            <a:ext cx="8761976" cy="5151285"/>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101</a:t>
            </a:fld>
            <a:r>
              <a:rPr lang="en-US" altLang="zh-CN" dirty="0" smtClean="0"/>
              <a:t>/119</a:t>
            </a:r>
            <a:endParaRPr lang="zh-CN" altLang="en-US" dirty="0"/>
          </a:p>
        </p:txBody>
      </p:sp>
    </p:spTree>
    <p:extLst>
      <p:ext uri="{BB962C8B-B14F-4D97-AF65-F5344CB8AC3E}">
        <p14:creationId xmlns:p14="http://schemas.microsoft.com/office/powerpoint/2010/main" val="31667605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附录7-支持</a:t>
            </a:r>
            <a:r>
              <a:rPr lang="zh-CN" altLang="zh-CN" dirty="0" smtClean="0">
                <a:latin typeface="+mj-ea"/>
              </a:rPr>
              <a:t>计划</a:t>
            </a:r>
            <a:endParaRPr lang="zh-CN" altLang="en-US" dirty="0"/>
          </a:p>
        </p:txBody>
      </p:sp>
      <p:sp>
        <p:nvSpPr>
          <p:cNvPr id="4" name="矩形 3"/>
          <p:cNvSpPr/>
          <p:nvPr/>
        </p:nvSpPr>
        <p:spPr>
          <a:xfrm>
            <a:off x="835269" y="1374080"/>
            <a:ext cx="10845453" cy="5078313"/>
          </a:xfrm>
          <a:prstGeom prst="rect">
            <a:avLst/>
          </a:prstGeom>
        </p:spPr>
        <p:txBody>
          <a:bodyPr wrap="square">
            <a:spAutoFit/>
          </a:bodyPr>
          <a:lstStyle/>
          <a:p>
            <a:pPr marR="732155">
              <a:lnSpc>
                <a:spcPct val="150000"/>
              </a:lnSpc>
              <a:spcBef>
                <a:spcPts val="0"/>
              </a:spcBef>
              <a:spcAft>
                <a:spcPts val="0"/>
              </a:spcAft>
            </a:pPr>
            <a:r>
              <a:rPr lang="zh-CN" altLang="zh-CN" dirty="0">
                <a:latin typeface="+mj-ea"/>
                <a:ea typeface="+mj-ea"/>
              </a:rPr>
              <a:t>根据项目的规模和所使用的资源，可制定以下支持计划，以确保对所需工作有共同的理解：</a:t>
            </a:r>
            <a:r>
              <a:rPr lang="en-US" altLang="zh-CN" dirty="0">
                <a:latin typeface="+mj-ea"/>
                <a:ea typeface="+mj-ea"/>
              </a:rPr>
              <a:t/>
            </a:r>
            <a:br>
              <a:rPr lang="en-US" altLang="zh-CN" dirty="0">
                <a:latin typeface="+mj-ea"/>
                <a:ea typeface="+mj-ea"/>
              </a:rPr>
            </a:br>
            <a:r>
              <a:rPr lang="zh-CN" altLang="zh-CN" b="1" dirty="0">
                <a:latin typeface="+mj-ea"/>
                <a:ea typeface="+mj-ea"/>
              </a:rPr>
              <a:t>施工</a:t>
            </a:r>
            <a:r>
              <a:rPr lang="en-US" altLang="zh-CN" b="1" dirty="0" err="1">
                <a:latin typeface="+mj-ea"/>
                <a:ea typeface="+mj-ea"/>
              </a:rPr>
              <a:t>质量计划</a:t>
            </a:r>
            <a:r>
              <a:rPr lang="zh-CN" altLang="zh-CN" b="1" dirty="0">
                <a:latin typeface="+mj-ea"/>
                <a:ea typeface="+mj-ea"/>
              </a:rPr>
              <a:t>（</a:t>
            </a:r>
            <a:r>
              <a:rPr lang="en-US" altLang="zh-CN" b="1" dirty="0">
                <a:latin typeface="+mj-ea"/>
                <a:ea typeface="+mj-ea"/>
              </a:rPr>
              <a:t>CQP</a:t>
            </a:r>
            <a:r>
              <a:rPr lang="zh-CN" altLang="zh-CN" b="1" dirty="0">
                <a:latin typeface="+mj-ea"/>
                <a:ea typeface="+mj-ea"/>
              </a:rPr>
              <a:t>）</a:t>
            </a:r>
            <a:r>
              <a:rPr lang="en-US" altLang="zh-CN" b="1" dirty="0">
                <a:latin typeface="+mj-ea"/>
                <a:ea typeface="+mj-ea"/>
              </a:rPr>
              <a:t>：</a:t>
            </a:r>
            <a:r>
              <a:rPr lang="zh-CN" altLang="zh-CN" dirty="0">
                <a:latin typeface="+mj-ea"/>
                <a:ea typeface="+mj-ea"/>
              </a:rPr>
              <a:t>施工团队应制定一个项目特有的</a:t>
            </a:r>
            <a:r>
              <a:rPr lang="en-US" altLang="zh-CN" dirty="0">
                <a:latin typeface="+mj-ea"/>
                <a:ea typeface="+mj-ea"/>
              </a:rPr>
              <a:t>CQP</a:t>
            </a:r>
            <a:r>
              <a:rPr lang="zh-CN" altLang="zh-CN" dirty="0">
                <a:latin typeface="+mj-ea"/>
                <a:ea typeface="+mj-ea"/>
              </a:rPr>
              <a:t>，将设施所有人的要求和程序与施工领导的要求和程序结合起来。设计人员、制造商和供应商应在规格、计划和合同承诺文件中明确传达和记录质量预期。业主的要求也应反映公司的要求</a:t>
            </a:r>
            <a:r>
              <a:rPr lang="zh-CN" altLang="zh-CN" dirty="0" smtClean="0">
                <a:latin typeface="+mj-ea"/>
                <a:ea typeface="+mj-ea"/>
              </a:rPr>
              <a:t>。</a:t>
            </a:r>
            <a:endParaRPr lang="en-US" altLang="zh-CN" dirty="0" smtClean="0">
              <a:latin typeface="+mj-ea"/>
              <a:ea typeface="+mj-ea"/>
            </a:endParaRPr>
          </a:p>
          <a:p>
            <a:pPr marR="732155">
              <a:lnSpc>
                <a:spcPct val="150000"/>
              </a:lnSpc>
              <a:spcBef>
                <a:spcPts val="0"/>
              </a:spcBef>
              <a:spcAft>
                <a:spcPts val="0"/>
              </a:spcAft>
            </a:pPr>
            <a:r>
              <a:rPr lang="en-US" altLang="zh-CN" b="1" dirty="0">
                <a:latin typeface="+mj-ea"/>
                <a:ea typeface="+mj-ea"/>
              </a:rPr>
              <a:t>C&amp;Q</a:t>
            </a:r>
            <a:r>
              <a:rPr lang="zh-CN" altLang="zh-CN" b="1" dirty="0">
                <a:latin typeface="+mj-ea"/>
                <a:ea typeface="+mj-ea"/>
              </a:rPr>
              <a:t>安全计划：</a:t>
            </a:r>
            <a:r>
              <a:rPr lang="zh-CN" altLang="zh-CN" dirty="0">
                <a:latin typeface="+mj-ea"/>
                <a:ea typeface="+mj-ea"/>
              </a:rPr>
              <a:t>项目小组应制定专门针对</a:t>
            </a:r>
            <a:r>
              <a:rPr lang="en-US" altLang="zh-CN" dirty="0">
                <a:latin typeface="+mj-ea"/>
                <a:ea typeface="+mj-ea"/>
              </a:rPr>
              <a:t>C&amp;Q</a:t>
            </a:r>
            <a:r>
              <a:rPr lang="zh-CN" altLang="zh-CN" dirty="0">
                <a:latin typeface="+mj-ea"/>
                <a:ea typeface="+mj-ea"/>
              </a:rPr>
              <a:t>活动的安全计划。进行安全危害分析审核，以识别对员工和财产具有高于正常风险的活动。应实施具体的计划、程序和培训，以应对已识别的危害</a:t>
            </a:r>
            <a:r>
              <a:rPr lang="zh-CN" altLang="zh-CN" dirty="0" smtClean="0">
                <a:latin typeface="+mj-ea"/>
                <a:ea typeface="+mj-ea"/>
              </a:rPr>
              <a:t>。</a:t>
            </a:r>
            <a:endParaRPr lang="en-US" altLang="zh-CN" dirty="0" smtClean="0">
              <a:latin typeface="+mj-ea"/>
              <a:ea typeface="+mj-ea"/>
            </a:endParaRPr>
          </a:p>
          <a:p>
            <a:pPr marR="732155">
              <a:lnSpc>
                <a:spcPct val="150000"/>
              </a:lnSpc>
              <a:spcBef>
                <a:spcPts val="0"/>
              </a:spcBef>
              <a:spcAft>
                <a:spcPts val="0"/>
              </a:spcAft>
            </a:pPr>
            <a:r>
              <a:rPr lang="en-US" altLang="zh-CN" b="1" dirty="0" err="1" smtClean="0">
                <a:latin typeface="+mj-ea"/>
                <a:ea typeface="+mj-ea"/>
              </a:rPr>
              <a:t>清洁计划</a:t>
            </a:r>
            <a:r>
              <a:rPr lang="en-US" altLang="zh-CN" b="1" dirty="0">
                <a:latin typeface="+mj-ea"/>
                <a:ea typeface="+mj-ea"/>
              </a:rPr>
              <a:t>：</a:t>
            </a:r>
            <a:r>
              <a:rPr lang="zh-CN" altLang="zh-CN" dirty="0">
                <a:latin typeface="+mj-ea"/>
                <a:ea typeface="+mj-ea"/>
              </a:rPr>
              <a:t>说明在安装前如何存放和清洁设备</a:t>
            </a:r>
            <a:r>
              <a:rPr lang="zh-CN" altLang="zh-CN" dirty="0" smtClean="0">
                <a:latin typeface="+mj-ea"/>
                <a:ea typeface="+mj-ea"/>
              </a:rPr>
              <a:t>。</a:t>
            </a:r>
            <a:endParaRPr lang="en-US" altLang="zh-CN" dirty="0" smtClean="0">
              <a:latin typeface="+mj-ea"/>
              <a:ea typeface="+mj-ea"/>
            </a:endParaRPr>
          </a:p>
          <a:p>
            <a:pPr marR="732155">
              <a:lnSpc>
                <a:spcPct val="150000"/>
              </a:lnSpc>
              <a:spcBef>
                <a:spcPts val="0"/>
              </a:spcBef>
              <a:spcAft>
                <a:spcPts val="0"/>
              </a:spcAft>
            </a:pPr>
            <a:r>
              <a:rPr lang="en-US" altLang="zh-CN" b="1" dirty="0" err="1">
                <a:latin typeface="+mj-ea"/>
                <a:ea typeface="+mj-ea"/>
              </a:rPr>
              <a:t>项目计划</a:t>
            </a:r>
            <a:r>
              <a:rPr lang="en-US" altLang="zh-CN" b="1" dirty="0">
                <a:latin typeface="+mj-ea"/>
                <a:ea typeface="+mj-ea"/>
              </a:rPr>
              <a:t>：</a:t>
            </a:r>
            <a:r>
              <a:rPr lang="zh-CN" altLang="zh-CN" dirty="0">
                <a:latin typeface="+mj-ea"/>
                <a:ea typeface="+mj-ea"/>
              </a:rPr>
              <a:t>说明所有项目交付物、角色和责任的总体计划，以及定义所有其他支持计划</a:t>
            </a:r>
            <a:r>
              <a:rPr lang="zh-CN" altLang="zh-CN" dirty="0" smtClean="0">
                <a:latin typeface="+mj-ea"/>
                <a:ea typeface="+mj-ea"/>
              </a:rPr>
              <a:t>。</a:t>
            </a:r>
            <a:endParaRPr lang="en-US" altLang="zh-CN" dirty="0" smtClean="0">
              <a:latin typeface="+mj-ea"/>
              <a:ea typeface="+mj-ea"/>
            </a:endParaRPr>
          </a:p>
          <a:p>
            <a:pPr marR="732155">
              <a:lnSpc>
                <a:spcPct val="150000"/>
              </a:lnSpc>
              <a:spcBef>
                <a:spcPts val="0"/>
              </a:spcBef>
              <a:spcAft>
                <a:spcPts val="0"/>
              </a:spcAft>
            </a:pPr>
            <a:r>
              <a:rPr lang="en-US" altLang="zh-CN" b="1" dirty="0" err="1">
                <a:latin typeface="+mj-ea"/>
                <a:ea typeface="+mj-ea"/>
              </a:rPr>
              <a:t>采购计划</a:t>
            </a:r>
            <a:r>
              <a:rPr lang="en-US" altLang="zh-CN" b="1" dirty="0">
                <a:latin typeface="+mj-ea"/>
                <a:ea typeface="+mj-ea"/>
              </a:rPr>
              <a:t>：</a:t>
            </a:r>
            <a:r>
              <a:rPr lang="zh-CN" altLang="zh-CN" dirty="0">
                <a:latin typeface="+mj-ea"/>
                <a:ea typeface="+mj-ea"/>
              </a:rPr>
              <a:t>确定供应商评估程序、作用和责任、时间表和进展监控</a:t>
            </a:r>
            <a:r>
              <a:rPr lang="en-US" altLang="zh-CN" dirty="0">
                <a:latin typeface="+mj-ea"/>
                <a:ea typeface="+mj-ea"/>
              </a:rPr>
              <a:t>/</a:t>
            </a:r>
            <a:r>
              <a:rPr lang="zh-CN" altLang="zh-CN" dirty="0">
                <a:latin typeface="+mj-ea"/>
                <a:ea typeface="+mj-ea"/>
              </a:rPr>
              <a:t>报告。</a:t>
            </a:r>
            <a:endParaRPr lang="en-US" altLang="zh-CN" dirty="0">
              <a:latin typeface="+mj-ea"/>
              <a:ea typeface="+mj-ea"/>
            </a:endParaRPr>
          </a:p>
          <a:p>
            <a:pPr marR="732155">
              <a:lnSpc>
                <a:spcPct val="150000"/>
              </a:lnSpc>
              <a:spcBef>
                <a:spcPts val="0"/>
              </a:spcBef>
              <a:spcAft>
                <a:spcPts val="0"/>
              </a:spcAft>
            </a:pPr>
            <a:r>
              <a:rPr lang="zh-CN" altLang="zh-CN" b="1" dirty="0">
                <a:latin typeface="+mj-ea"/>
                <a:ea typeface="+mj-ea"/>
              </a:rPr>
              <a:t>施工物流</a:t>
            </a:r>
            <a:r>
              <a:rPr lang="en-US" altLang="zh-CN" b="1" dirty="0" err="1">
                <a:latin typeface="+mj-ea"/>
                <a:ea typeface="+mj-ea"/>
              </a:rPr>
              <a:t>计划</a:t>
            </a:r>
            <a:r>
              <a:rPr lang="en-US" altLang="zh-CN" b="1" dirty="0">
                <a:latin typeface="+mj-ea"/>
                <a:ea typeface="+mj-ea"/>
              </a:rPr>
              <a:t>：</a:t>
            </a:r>
            <a:r>
              <a:rPr lang="zh-CN" altLang="zh-CN" dirty="0">
                <a:latin typeface="+mj-ea"/>
                <a:ea typeface="+mj-ea"/>
              </a:rPr>
              <a:t>确定物资</a:t>
            </a:r>
            <a:r>
              <a:rPr lang="en-US" altLang="zh-CN" dirty="0">
                <a:latin typeface="+mj-ea"/>
                <a:ea typeface="+mj-ea"/>
              </a:rPr>
              <a:t>/</a:t>
            </a:r>
            <a:r>
              <a:rPr lang="zh-CN" altLang="zh-CN" dirty="0">
                <a:latin typeface="+mj-ea"/>
                <a:ea typeface="+mj-ea"/>
              </a:rPr>
              <a:t>设备储存、放置、分期、临时办公室、垃圾箱、早餐</a:t>
            </a:r>
            <a:r>
              <a:rPr lang="en-US" altLang="zh-CN" dirty="0">
                <a:latin typeface="+mj-ea"/>
                <a:ea typeface="+mj-ea"/>
              </a:rPr>
              <a:t>/</a:t>
            </a:r>
            <a:r>
              <a:rPr lang="zh-CN" altLang="zh-CN" dirty="0">
                <a:latin typeface="+mj-ea"/>
                <a:ea typeface="+mj-ea"/>
              </a:rPr>
              <a:t>午餐区和临时水电等物品的地点。在拆除和建设过程中，应制定维护和监测现有作业和支持区的</a:t>
            </a:r>
            <a:r>
              <a:rPr lang="en-US" altLang="zh-CN" dirty="0">
                <a:latin typeface="+mj-ea"/>
                <a:ea typeface="+mj-ea"/>
              </a:rPr>
              <a:t>GMP</a:t>
            </a:r>
            <a:r>
              <a:rPr lang="zh-CN" altLang="zh-CN" dirty="0">
                <a:latin typeface="+mj-ea"/>
                <a:ea typeface="+mj-ea"/>
              </a:rPr>
              <a:t>条件的方法，作为本计划的一部分。</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102</a:t>
            </a:fld>
            <a:r>
              <a:rPr lang="en-US" altLang="zh-CN" dirty="0" smtClean="0"/>
              <a:t>/119</a:t>
            </a:r>
            <a:endParaRPr lang="zh-CN" altLang="en-US" dirty="0"/>
          </a:p>
        </p:txBody>
      </p:sp>
    </p:spTree>
    <p:extLst>
      <p:ext uri="{BB962C8B-B14F-4D97-AF65-F5344CB8AC3E}">
        <p14:creationId xmlns:p14="http://schemas.microsoft.com/office/powerpoint/2010/main" val="35046340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附录8-系统启动案例</a:t>
            </a:r>
            <a:endParaRPr lang="zh-CN" altLang="zh-CN" b="0" dirty="0">
              <a:solidFill>
                <a:srgbClr val="000000"/>
              </a:solidFill>
              <a:latin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val="2184508812"/>
              </p:ext>
            </p:extLst>
          </p:nvPr>
        </p:nvGraphicFramePr>
        <p:xfrm>
          <a:off x="768000" y="1140544"/>
          <a:ext cx="10656000" cy="4788309"/>
        </p:xfrm>
        <a:graphic>
          <a:graphicData uri="http://schemas.openxmlformats.org/drawingml/2006/table">
            <a:tbl>
              <a:tblPr firstRow="1" firstCol="1" bandRow="1">
                <a:tableStyleId>{5C22544A-7EE6-4342-B048-85BDC9FD1C3A}</a:tableStyleId>
              </a:tblPr>
              <a:tblGrid>
                <a:gridCol w="815307">
                  <a:extLst>
                    <a:ext uri="{9D8B030D-6E8A-4147-A177-3AD203B41FA5}">
                      <a16:colId xmlns:a16="http://schemas.microsoft.com/office/drawing/2014/main" val="1508426444"/>
                    </a:ext>
                  </a:extLst>
                </a:gridCol>
                <a:gridCol w="5333131">
                  <a:extLst>
                    <a:ext uri="{9D8B030D-6E8A-4147-A177-3AD203B41FA5}">
                      <a16:colId xmlns:a16="http://schemas.microsoft.com/office/drawing/2014/main" val="3948508751"/>
                    </a:ext>
                  </a:extLst>
                </a:gridCol>
                <a:gridCol w="610054">
                  <a:extLst>
                    <a:ext uri="{9D8B030D-6E8A-4147-A177-3AD203B41FA5}">
                      <a16:colId xmlns:a16="http://schemas.microsoft.com/office/drawing/2014/main" val="4087376590"/>
                    </a:ext>
                  </a:extLst>
                </a:gridCol>
                <a:gridCol w="621456">
                  <a:extLst>
                    <a:ext uri="{9D8B030D-6E8A-4147-A177-3AD203B41FA5}">
                      <a16:colId xmlns:a16="http://schemas.microsoft.com/office/drawing/2014/main" val="2148562492"/>
                    </a:ext>
                  </a:extLst>
                </a:gridCol>
                <a:gridCol w="3276052">
                  <a:extLst>
                    <a:ext uri="{9D8B030D-6E8A-4147-A177-3AD203B41FA5}">
                      <a16:colId xmlns:a16="http://schemas.microsoft.com/office/drawing/2014/main" val="351726783"/>
                    </a:ext>
                  </a:extLst>
                </a:gridCol>
              </a:tblGrid>
              <a:tr h="505970">
                <a:tc>
                  <a:txBody>
                    <a:bodyPr/>
                    <a:lstStyle/>
                    <a:p>
                      <a:pPr marL="127000">
                        <a:spcBef>
                          <a:spcPts val="375"/>
                        </a:spcBef>
                        <a:spcAft>
                          <a:spcPts val="0"/>
                        </a:spcAft>
                      </a:pPr>
                      <a:r>
                        <a:rPr lang="zh-CN" sz="1200" dirty="0">
                          <a:effectLst/>
                          <a:latin typeface="+mj-ea"/>
                          <a:ea typeface="+mj-ea"/>
                        </a:rPr>
                        <a:t>序号</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lgn="ctr">
                        <a:spcBef>
                          <a:spcPts val="375"/>
                        </a:spcBef>
                        <a:spcAft>
                          <a:spcPts val="0"/>
                        </a:spcAft>
                      </a:pPr>
                      <a:r>
                        <a:rPr lang="zh-CN" sz="1200">
                          <a:effectLst/>
                          <a:latin typeface="+mj-ea"/>
                          <a:ea typeface="+mj-ea"/>
                        </a:rPr>
                        <a:t>系统启动前要完成的项目</a:t>
                      </a:r>
                      <a:endParaRPr lang="zh-CN" sz="1200">
                        <a:effectLst/>
                        <a:latin typeface="+mj-ea"/>
                        <a:ea typeface="+mj-ea"/>
                        <a:cs typeface="Times New Roman" panose="02020603050405020304" pitchFamily="18" charset="0"/>
                      </a:endParaRPr>
                    </a:p>
                  </a:txBody>
                  <a:tcPr marL="0" marR="0" marT="0" marB="0" anchor="ctr"/>
                </a:tc>
                <a:tc gridSpan="2">
                  <a:txBody>
                    <a:bodyPr/>
                    <a:lstStyle/>
                    <a:p>
                      <a:pPr algn="ctr">
                        <a:spcBef>
                          <a:spcPts val="375"/>
                        </a:spcBef>
                        <a:spcAft>
                          <a:spcPts val="0"/>
                        </a:spcAft>
                      </a:pPr>
                      <a:r>
                        <a:rPr lang="en-US" sz="1200">
                          <a:effectLst/>
                          <a:latin typeface="+mj-ea"/>
                          <a:ea typeface="+mj-ea"/>
                        </a:rPr>
                        <a:t>100%</a:t>
                      </a:r>
                      <a:r>
                        <a:rPr lang="zh-CN" sz="1200">
                          <a:effectLst/>
                          <a:latin typeface="+mj-ea"/>
                          <a:ea typeface="+mj-ea"/>
                        </a:rPr>
                        <a:t>完成</a:t>
                      </a:r>
                      <a:endParaRPr lang="zh-CN" sz="1200">
                        <a:effectLst/>
                        <a:latin typeface="+mj-ea"/>
                        <a:ea typeface="+mj-ea"/>
                        <a:cs typeface="Times New Roman" panose="02020603050405020304" pitchFamily="18" charset="0"/>
                      </a:endParaRPr>
                    </a:p>
                  </a:txBody>
                  <a:tcPr marL="0" marR="0" marT="0" marB="0" anchor="ctr"/>
                </a:tc>
                <a:tc hMerge="1">
                  <a:txBody>
                    <a:bodyPr/>
                    <a:lstStyle/>
                    <a:p>
                      <a:endParaRPr lang="zh-CN" altLang="en-US"/>
                    </a:p>
                  </a:txBody>
                  <a:tcPr/>
                </a:tc>
                <a:tc>
                  <a:txBody>
                    <a:bodyPr/>
                    <a:lstStyle/>
                    <a:p>
                      <a:pPr marL="73025" algn="ctr">
                        <a:spcBef>
                          <a:spcPts val="165"/>
                        </a:spcBef>
                        <a:spcAft>
                          <a:spcPts val="0"/>
                        </a:spcAft>
                      </a:pPr>
                      <a:r>
                        <a:rPr lang="zh-CN" sz="1200" dirty="0">
                          <a:effectLst/>
                          <a:latin typeface="+mj-ea"/>
                          <a:ea typeface="+mj-ea"/>
                        </a:rPr>
                        <a:t>评论（包括剩余清单项目）</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835320553"/>
                  </a:ext>
                </a:extLst>
              </a:tr>
              <a:tr h="401934">
                <a:tc>
                  <a:txBody>
                    <a:bodyPr/>
                    <a:lstStyle/>
                    <a:p>
                      <a:pPr algn="ctr">
                        <a:spcBef>
                          <a:spcPts val="325"/>
                        </a:spcBef>
                        <a:spcAft>
                          <a:spcPts val="0"/>
                        </a:spcAft>
                      </a:pPr>
                      <a:r>
                        <a:rPr lang="en-US" sz="1200" dirty="0" smtClean="0">
                          <a:effectLst/>
                          <a:latin typeface="+mj-ea"/>
                          <a:ea typeface="+mj-ea"/>
                        </a:rPr>
                        <a:t>1</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marR="254635">
                        <a:lnSpc>
                          <a:spcPct val="115000"/>
                        </a:lnSpc>
                        <a:spcBef>
                          <a:spcPts val="375"/>
                        </a:spcBef>
                        <a:spcAft>
                          <a:spcPts val="0"/>
                        </a:spcAft>
                      </a:pPr>
                      <a:r>
                        <a:rPr lang="en-US" sz="1200" dirty="0">
                          <a:effectLst/>
                          <a:latin typeface="+mj-ea"/>
                          <a:ea typeface="+mj-ea"/>
                        </a:rPr>
                        <a:t>P&amp;ID</a:t>
                      </a:r>
                      <a:r>
                        <a:rPr lang="zh-CN" sz="1200" dirty="0">
                          <a:effectLst/>
                          <a:latin typeface="+mj-ea"/>
                          <a:ea typeface="+mj-ea"/>
                        </a:rPr>
                        <a:t>确认</a:t>
                      </a:r>
                      <a:r>
                        <a:rPr lang="en-US" sz="1200" dirty="0">
                          <a:effectLst/>
                          <a:latin typeface="+mj-ea"/>
                          <a:ea typeface="+mj-ea"/>
                        </a:rPr>
                        <a:t>100%</a:t>
                      </a:r>
                      <a:r>
                        <a:rPr lang="zh-CN" sz="1200" dirty="0">
                          <a:effectLst/>
                          <a:latin typeface="+mj-ea"/>
                          <a:ea typeface="+mj-ea"/>
                        </a:rPr>
                        <a:t>完成。对设计的偏差进行了影响评估，接受或纠正。</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052278660"/>
                  </a:ext>
                </a:extLst>
              </a:tr>
              <a:tr h="409688">
                <a:tc>
                  <a:txBody>
                    <a:bodyPr/>
                    <a:lstStyle/>
                    <a:p>
                      <a:pPr algn="ctr">
                        <a:spcBef>
                          <a:spcPts val="325"/>
                        </a:spcBef>
                        <a:spcAft>
                          <a:spcPts val="0"/>
                        </a:spcAft>
                      </a:pPr>
                      <a:r>
                        <a:rPr lang="en-US" sz="1200" dirty="0" smtClean="0">
                          <a:effectLst/>
                          <a:latin typeface="+mj-ea"/>
                          <a:ea typeface="+mj-ea"/>
                        </a:rPr>
                        <a:t>2</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dirty="0">
                          <a:effectLst/>
                          <a:latin typeface="+mj-ea"/>
                          <a:ea typeface="+mj-ea"/>
                        </a:rPr>
                        <a:t>绝缘安装完成并已检查。</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070160281"/>
                  </a:ext>
                </a:extLst>
              </a:tr>
              <a:tr h="409688">
                <a:tc>
                  <a:txBody>
                    <a:bodyPr/>
                    <a:lstStyle/>
                    <a:p>
                      <a:pPr algn="ctr">
                        <a:spcBef>
                          <a:spcPts val="325"/>
                        </a:spcBef>
                        <a:spcAft>
                          <a:spcPts val="0"/>
                        </a:spcAft>
                      </a:pPr>
                      <a:r>
                        <a:rPr lang="en-US" sz="1200" dirty="0" smtClean="0">
                          <a:effectLst/>
                          <a:latin typeface="+mj-ea"/>
                          <a:ea typeface="+mj-ea"/>
                        </a:rPr>
                        <a:t>3</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dirty="0">
                          <a:effectLst/>
                          <a:latin typeface="+mj-ea"/>
                          <a:ea typeface="+mj-ea"/>
                        </a:rPr>
                        <a:t>系统清洗、冲洗和压力测试已进行。</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290813739"/>
                  </a:ext>
                </a:extLst>
              </a:tr>
              <a:tr h="891103">
                <a:tc>
                  <a:txBody>
                    <a:bodyPr/>
                    <a:lstStyle/>
                    <a:p>
                      <a:pPr algn="ctr">
                        <a:spcBef>
                          <a:spcPts val="325"/>
                        </a:spcBef>
                        <a:spcAft>
                          <a:spcPts val="0"/>
                        </a:spcAft>
                      </a:pPr>
                      <a:r>
                        <a:rPr lang="en-US" sz="1200" dirty="0" smtClean="0">
                          <a:effectLst/>
                          <a:latin typeface="+mj-ea"/>
                          <a:ea typeface="+mj-ea"/>
                        </a:rPr>
                        <a:t>4</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marR="216535">
                        <a:lnSpc>
                          <a:spcPct val="115000"/>
                        </a:lnSpc>
                        <a:spcBef>
                          <a:spcPts val="375"/>
                        </a:spcBef>
                        <a:spcAft>
                          <a:spcPts val="0"/>
                        </a:spcAft>
                      </a:pPr>
                      <a:r>
                        <a:rPr lang="zh-CN" sz="1200" dirty="0">
                          <a:effectLst/>
                          <a:latin typeface="+mj-ea"/>
                          <a:ea typeface="+mj-ea"/>
                        </a:rPr>
                        <a:t>进行了启动前安全审查。</a:t>
                      </a:r>
                      <a:r>
                        <a:rPr lang="en-US" sz="1200" dirty="0">
                          <a:effectLst/>
                          <a:latin typeface="+mj-ea"/>
                          <a:ea typeface="+mj-ea"/>
                        </a:rPr>
                        <a:t>HSE</a:t>
                      </a:r>
                      <a:r>
                        <a:rPr lang="zh-CN" sz="1200" dirty="0">
                          <a:effectLst/>
                          <a:latin typeface="+mj-ea"/>
                          <a:ea typeface="+mj-ea"/>
                        </a:rPr>
                        <a:t>认为系统可以安全运行。所有的安全装置都已就位。</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196118326"/>
                  </a:ext>
                </a:extLst>
              </a:tr>
              <a:tr h="361224">
                <a:tc>
                  <a:txBody>
                    <a:bodyPr/>
                    <a:lstStyle/>
                    <a:p>
                      <a:pPr algn="ctr">
                        <a:spcBef>
                          <a:spcPts val="325"/>
                        </a:spcBef>
                        <a:spcAft>
                          <a:spcPts val="0"/>
                        </a:spcAft>
                      </a:pPr>
                      <a:r>
                        <a:rPr lang="en-US" sz="1200" dirty="0" smtClean="0">
                          <a:effectLst/>
                          <a:latin typeface="+mj-ea"/>
                          <a:ea typeface="+mj-ea"/>
                        </a:rPr>
                        <a:t>5</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dirty="0">
                          <a:effectLst/>
                          <a:latin typeface="+mj-ea"/>
                          <a:ea typeface="+mj-ea"/>
                        </a:rPr>
                        <a:t>所有上锁</a:t>
                      </a:r>
                      <a:r>
                        <a:rPr lang="en-US" sz="1200" dirty="0">
                          <a:effectLst/>
                          <a:latin typeface="+mj-ea"/>
                          <a:ea typeface="+mj-ea"/>
                        </a:rPr>
                        <a:t>/</a:t>
                      </a:r>
                      <a:r>
                        <a:rPr lang="zh-CN" sz="1200" dirty="0">
                          <a:effectLst/>
                          <a:latin typeface="+mj-ea"/>
                          <a:ea typeface="+mj-ea"/>
                        </a:rPr>
                        <a:t>挂牌已正确移除或安装。</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3655834394"/>
                  </a:ext>
                </a:extLst>
              </a:tr>
              <a:tr h="429721">
                <a:tc>
                  <a:txBody>
                    <a:bodyPr/>
                    <a:lstStyle/>
                    <a:p>
                      <a:pPr algn="ctr">
                        <a:spcBef>
                          <a:spcPts val="325"/>
                        </a:spcBef>
                        <a:spcAft>
                          <a:spcPts val="0"/>
                        </a:spcAft>
                      </a:pPr>
                      <a:r>
                        <a:rPr lang="en-US" sz="1200" dirty="0" smtClean="0">
                          <a:effectLst/>
                          <a:latin typeface="+mj-ea"/>
                          <a:ea typeface="+mj-ea"/>
                        </a:rPr>
                        <a:t>6</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dirty="0">
                          <a:effectLst/>
                          <a:latin typeface="+mj-ea"/>
                          <a:ea typeface="+mj-ea"/>
                        </a:rPr>
                        <a:t>适用的公用设施已连接并运行。</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390532474"/>
                  </a:ext>
                </a:extLst>
              </a:tr>
              <a:tr h="390302">
                <a:tc>
                  <a:txBody>
                    <a:bodyPr/>
                    <a:lstStyle/>
                    <a:p>
                      <a:pPr algn="ctr">
                        <a:spcBef>
                          <a:spcPts val="325"/>
                        </a:spcBef>
                        <a:spcAft>
                          <a:spcPts val="0"/>
                        </a:spcAft>
                      </a:pPr>
                      <a:r>
                        <a:rPr lang="en-US" sz="1200" dirty="0" smtClean="0">
                          <a:effectLst/>
                          <a:latin typeface="+mj-ea"/>
                          <a:ea typeface="+mj-ea"/>
                        </a:rPr>
                        <a:t>7</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dirty="0">
                          <a:effectLst/>
                          <a:latin typeface="+mj-ea"/>
                          <a:ea typeface="+mj-ea"/>
                        </a:rPr>
                        <a:t>软件加载到生产系统。</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317829524"/>
                  </a:ext>
                </a:extLst>
              </a:tr>
              <a:tr h="630687">
                <a:tc>
                  <a:txBody>
                    <a:bodyPr/>
                    <a:lstStyle/>
                    <a:p>
                      <a:pPr algn="ctr">
                        <a:spcBef>
                          <a:spcPts val="325"/>
                        </a:spcBef>
                        <a:spcAft>
                          <a:spcPts val="0"/>
                        </a:spcAft>
                      </a:pPr>
                      <a:r>
                        <a:rPr lang="en-US" sz="1200" dirty="0" smtClean="0">
                          <a:effectLst/>
                          <a:latin typeface="+mj-ea"/>
                          <a:ea typeface="+mj-ea"/>
                        </a:rPr>
                        <a:t>8</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marR="273685">
                        <a:lnSpc>
                          <a:spcPct val="115000"/>
                        </a:lnSpc>
                        <a:spcBef>
                          <a:spcPts val="375"/>
                        </a:spcBef>
                        <a:spcAft>
                          <a:spcPts val="0"/>
                        </a:spcAft>
                      </a:pPr>
                      <a:r>
                        <a:rPr lang="zh-CN" sz="1200" dirty="0">
                          <a:effectLst/>
                          <a:latin typeface="+mj-ea"/>
                          <a:ea typeface="+mj-ea"/>
                        </a:rPr>
                        <a:t>剩余工作清单和</a:t>
                      </a:r>
                      <a:r>
                        <a:rPr lang="en-US" sz="1200" dirty="0">
                          <a:effectLst/>
                          <a:latin typeface="+mj-ea"/>
                          <a:ea typeface="+mj-ea"/>
                        </a:rPr>
                        <a:t>HSE</a:t>
                      </a:r>
                      <a:r>
                        <a:rPr lang="zh-CN" sz="1200" dirty="0">
                          <a:effectLst/>
                          <a:latin typeface="+mj-ea"/>
                          <a:ea typeface="+mj-ea"/>
                        </a:rPr>
                        <a:t>安全审查未关闭项目已附上。清单包括所有不完整的项目，包括责任方、项目的处置和目标完成日期。</a:t>
                      </a:r>
                      <a:endParaRPr lang="zh-CN" sz="1200" dirty="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latin typeface="+mj-ea"/>
                          <a:ea typeface="+mj-ea"/>
                        </a:rPr>
                        <a:t> </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152566227"/>
                  </a:ext>
                </a:extLst>
              </a:tr>
              <a:tr h="357992">
                <a:tc>
                  <a:txBody>
                    <a:bodyPr/>
                    <a:lstStyle/>
                    <a:p>
                      <a:pPr algn="ctr">
                        <a:spcBef>
                          <a:spcPts val="325"/>
                        </a:spcBef>
                        <a:spcAft>
                          <a:spcPts val="0"/>
                        </a:spcAft>
                      </a:pPr>
                      <a:r>
                        <a:rPr lang="en-US" sz="1200" dirty="0" smtClean="0">
                          <a:effectLst/>
                          <a:latin typeface="+mj-ea"/>
                          <a:ea typeface="+mj-ea"/>
                        </a:rPr>
                        <a:t>9</a:t>
                      </a:r>
                      <a:endParaRPr lang="zh-CN" sz="1200" dirty="0">
                        <a:effectLst/>
                        <a:latin typeface="+mj-ea"/>
                        <a:ea typeface="+mj-ea"/>
                        <a:cs typeface="Times New Roman" panose="02020603050405020304" pitchFamily="18" charset="0"/>
                      </a:endParaRPr>
                    </a:p>
                  </a:txBody>
                  <a:tcPr marL="0" marR="0" marT="0" marB="0" anchor="ctr"/>
                </a:tc>
                <a:tc>
                  <a:txBody>
                    <a:bodyPr/>
                    <a:lstStyle/>
                    <a:p>
                      <a:pPr marL="72390">
                        <a:spcBef>
                          <a:spcPts val="375"/>
                        </a:spcBef>
                        <a:spcAft>
                          <a:spcPts val="0"/>
                        </a:spcAft>
                      </a:pPr>
                      <a:r>
                        <a:rPr lang="zh-CN" sz="1200">
                          <a:effectLst/>
                          <a:latin typeface="+mj-ea"/>
                          <a:ea typeface="+mj-ea"/>
                        </a:rPr>
                        <a:t>回路校验</a:t>
                      </a:r>
                      <a:r>
                        <a:rPr lang="en-US" sz="1200">
                          <a:effectLst/>
                          <a:latin typeface="+mj-ea"/>
                          <a:ea typeface="+mj-ea"/>
                        </a:rPr>
                        <a:t>完成。</a:t>
                      </a:r>
                      <a:endParaRPr lang="zh-CN" sz="1200">
                        <a:effectLst/>
                        <a:latin typeface="+mj-ea"/>
                        <a:ea typeface="+mj-ea"/>
                        <a:cs typeface="Times New Roman" panose="02020603050405020304" pitchFamily="18" charset="0"/>
                      </a:endParaRPr>
                    </a:p>
                  </a:txBody>
                  <a:tcPr marL="0" marR="0" marT="0" marB="0" anchor="ctr"/>
                </a:tc>
                <a:tc>
                  <a:txBody>
                    <a:bodyPr/>
                    <a:lstStyle/>
                    <a:p>
                      <a:pPr marL="73025" algn="ctr">
                        <a:spcBef>
                          <a:spcPts val="375"/>
                        </a:spcBef>
                        <a:spcAft>
                          <a:spcPts val="0"/>
                        </a:spcAft>
                      </a:pPr>
                      <a:r>
                        <a:rPr lang="zh-CN" sz="1200" dirty="0" smtClean="0">
                          <a:effectLst/>
                          <a:latin typeface="+mj-ea"/>
                          <a:ea typeface="+mj-ea"/>
                        </a:rPr>
                        <a:t>是</a:t>
                      </a:r>
                      <a:endParaRPr lang="zh-CN" sz="1200" dirty="0">
                        <a:effectLst/>
                        <a:latin typeface="+mj-ea"/>
                        <a:ea typeface="+mj-ea"/>
                        <a:cs typeface="Times New Roman" panose="02020603050405020304" pitchFamily="18" charset="0"/>
                      </a:endParaRPr>
                    </a:p>
                  </a:txBody>
                  <a:tcPr marL="0" marR="0" marT="0" marB="0" anchor="ctr"/>
                </a:tc>
                <a:tc>
                  <a:txBody>
                    <a:bodyPr/>
                    <a:lstStyle/>
                    <a:p>
                      <a:pPr marL="85090" algn="ctr">
                        <a:spcBef>
                          <a:spcPts val="375"/>
                        </a:spcBef>
                        <a:spcAft>
                          <a:spcPts val="0"/>
                        </a:spcAft>
                      </a:pPr>
                      <a:r>
                        <a:rPr lang="zh-CN" sz="1200" dirty="0" smtClean="0">
                          <a:effectLst/>
                          <a:latin typeface="+mj-ea"/>
                          <a:ea typeface="+mj-ea"/>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latin typeface="+mj-ea"/>
                          <a:ea typeface="+mj-ea"/>
                        </a:rPr>
                        <a:t> </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245648155"/>
                  </a:ext>
                </a:extLst>
              </a:tr>
            </a:tbl>
          </a:graphicData>
        </a:graphic>
      </p:graphicFrame>
      <p:sp>
        <p:nvSpPr>
          <p:cNvPr id="6" name="矩形 5"/>
          <p:cNvSpPr/>
          <p:nvPr/>
        </p:nvSpPr>
        <p:spPr>
          <a:xfrm>
            <a:off x="2850272" y="6025397"/>
            <a:ext cx="6470710" cy="338554"/>
          </a:xfrm>
          <a:prstGeom prst="rect">
            <a:avLst/>
          </a:prstGeom>
        </p:spPr>
        <p:txBody>
          <a:bodyPr wrap="square">
            <a:spAutoFit/>
          </a:bodyPr>
          <a:lstStyle/>
          <a:p>
            <a:pPr algn="ctr"/>
            <a:r>
              <a:rPr lang="en-US" altLang="zh-CN" sz="1600" dirty="0" err="1" smtClean="0">
                <a:solidFill>
                  <a:srgbClr val="231F20"/>
                </a:solidFill>
                <a:latin typeface="+mj-ea"/>
                <a:ea typeface="+mj-ea"/>
                <a:cs typeface="Arial" panose="020B0604020202020204" pitchFamily="34" charset="0"/>
              </a:rPr>
              <a:t>表格</a:t>
            </a:r>
            <a:r>
              <a:rPr lang="zh-CN" altLang="zh-CN" sz="1600" dirty="0" smtClean="0">
                <a:solidFill>
                  <a:srgbClr val="231F20"/>
                </a:solidFill>
                <a:latin typeface="+mj-ea"/>
                <a:ea typeface="+mj-ea"/>
                <a:cs typeface="Arial" panose="020B0604020202020204" pitchFamily="34" charset="0"/>
              </a:rPr>
              <a:t>的</a:t>
            </a:r>
            <a:r>
              <a:rPr lang="zh-CN" altLang="zh-CN" sz="1600" dirty="0">
                <a:solidFill>
                  <a:srgbClr val="231F20"/>
                </a:solidFill>
                <a:latin typeface="+mj-ea"/>
                <a:ea typeface="+mj-ea"/>
                <a:cs typeface="Arial" panose="020B0604020202020204" pitchFamily="34" charset="0"/>
              </a:rPr>
              <a:t>批准</a:t>
            </a:r>
            <a:r>
              <a:rPr lang="en-US" altLang="zh-CN" sz="1600" dirty="0" err="1" smtClean="0">
                <a:solidFill>
                  <a:srgbClr val="231F20"/>
                </a:solidFill>
                <a:latin typeface="+mj-ea"/>
                <a:ea typeface="+mj-ea"/>
                <a:cs typeface="Arial" panose="020B0604020202020204" pitchFamily="34" charset="0"/>
              </a:rPr>
              <a:t>和接受意味着该系统已为系统启动活动做好准备</a:t>
            </a:r>
            <a:r>
              <a:rPr lang="zh-CN" altLang="en-US" sz="1600" dirty="0">
                <a:solidFill>
                  <a:srgbClr val="231F20"/>
                </a:solidFill>
                <a:latin typeface="+mj-ea"/>
                <a:ea typeface="+mj-ea"/>
                <a:cs typeface="Arial" panose="020B0604020202020204" pitchFamily="34" charset="0"/>
              </a:rPr>
              <a:t>。</a:t>
            </a:r>
            <a:endParaRPr lang="zh-CN" altLang="en-US" sz="1600" dirty="0">
              <a:latin typeface="+mj-ea"/>
              <a:ea typeface="+mj-ea"/>
            </a:endParaRP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103</a:t>
            </a:fld>
            <a:r>
              <a:rPr lang="en-US" altLang="zh-CN" dirty="0" smtClean="0"/>
              <a:t>/119</a:t>
            </a:r>
            <a:endParaRPr lang="zh-CN" altLang="en-US" dirty="0"/>
          </a:p>
        </p:txBody>
      </p:sp>
    </p:spTree>
    <p:extLst>
      <p:ext uri="{BB962C8B-B14F-4D97-AF65-F5344CB8AC3E}">
        <p14:creationId xmlns:p14="http://schemas.microsoft.com/office/powerpoint/2010/main" val="33361430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附录9-偏离</a:t>
            </a:r>
            <a:r>
              <a:rPr lang="zh-CN" altLang="zh-CN" dirty="0" smtClean="0">
                <a:latin typeface="+mj-ea"/>
              </a:rPr>
              <a:t>案例</a:t>
            </a:r>
            <a:endParaRPr lang="zh-CN" altLang="en-US" dirty="0"/>
          </a:p>
        </p:txBody>
      </p:sp>
      <p:pic>
        <p:nvPicPr>
          <p:cNvPr id="4" name="图片 3"/>
          <p:cNvPicPr>
            <a:picLocks noChangeAspect="1"/>
          </p:cNvPicPr>
          <p:nvPr/>
        </p:nvPicPr>
        <p:blipFill>
          <a:blip r:embed="rId2"/>
          <a:stretch>
            <a:fillRect/>
          </a:stretch>
        </p:blipFill>
        <p:spPr>
          <a:xfrm>
            <a:off x="768000" y="963561"/>
            <a:ext cx="10735741" cy="5827764"/>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104</a:t>
            </a:fld>
            <a:r>
              <a:rPr lang="en-US" altLang="zh-CN" dirty="0" smtClean="0"/>
              <a:t>/119</a:t>
            </a:r>
            <a:endParaRPr lang="zh-CN" altLang="en-US" dirty="0"/>
          </a:p>
        </p:txBody>
      </p:sp>
    </p:spTree>
    <p:extLst>
      <p:ext uri="{BB962C8B-B14F-4D97-AF65-F5344CB8AC3E}">
        <p14:creationId xmlns:p14="http://schemas.microsoft.com/office/powerpoint/2010/main" val="9445273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附录10-确认总结报告</a:t>
            </a:r>
            <a:r>
              <a:rPr lang="zh-CN" altLang="zh-CN" dirty="0" smtClean="0">
                <a:latin typeface="+mj-ea"/>
              </a:rPr>
              <a:t>举例</a:t>
            </a:r>
            <a:r>
              <a:rPr lang="zh-CN" altLang="en-US" dirty="0">
                <a:latin typeface="+mj-ea"/>
              </a:rPr>
              <a:t>（部分摘选，更详细内容请查阅原文）</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66665888"/>
              </p:ext>
            </p:extLst>
          </p:nvPr>
        </p:nvGraphicFramePr>
        <p:xfrm>
          <a:off x="767999" y="1044000"/>
          <a:ext cx="10656000" cy="5110994"/>
        </p:xfrm>
        <a:graphic>
          <a:graphicData uri="http://schemas.openxmlformats.org/drawingml/2006/table">
            <a:tbl>
              <a:tblPr firstRow="1" firstCol="1" lastRow="1" lastCol="1" bandRow="1" bandCol="1">
                <a:tableStyleId>{69012ECD-51FC-41F1-AA8D-1B2483CD663E}</a:tableStyleId>
              </a:tblPr>
              <a:tblGrid>
                <a:gridCol w="4285782">
                  <a:extLst>
                    <a:ext uri="{9D8B030D-6E8A-4147-A177-3AD203B41FA5}">
                      <a16:colId xmlns:a16="http://schemas.microsoft.com/office/drawing/2014/main" val="1809063448"/>
                    </a:ext>
                  </a:extLst>
                </a:gridCol>
                <a:gridCol w="3608438">
                  <a:extLst>
                    <a:ext uri="{9D8B030D-6E8A-4147-A177-3AD203B41FA5}">
                      <a16:colId xmlns:a16="http://schemas.microsoft.com/office/drawing/2014/main" val="1311961260"/>
                    </a:ext>
                  </a:extLst>
                </a:gridCol>
                <a:gridCol w="2761780">
                  <a:extLst>
                    <a:ext uri="{9D8B030D-6E8A-4147-A177-3AD203B41FA5}">
                      <a16:colId xmlns:a16="http://schemas.microsoft.com/office/drawing/2014/main" val="2551598491"/>
                    </a:ext>
                  </a:extLst>
                </a:gridCol>
              </a:tblGrid>
              <a:tr h="526711">
                <a:tc>
                  <a:txBody>
                    <a:bodyPr/>
                    <a:lstStyle/>
                    <a:p>
                      <a:pPr marL="73025" algn="ctr">
                        <a:spcBef>
                          <a:spcPts val="375"/>
                        </a:spcBef>
                        <a:spcAft>
                          <a:spcPts val="0"/>
                        </a:spcAft>
                      </a:pPr>
                      <a:r>
                        <a:rPr lang="zh-CN" sz="1200" spc="-15" dirty="0" smtClean="0">
                          <a:effectLst/>
                        </a:rPr>
                        <a:t>安装</a:t>
                      </a:r>
                      <a:r>
                        <a:rPr lang="zh-CN" sz="1200" spc="-15" dirty="0">
                          <a:effectLst/>
                        </a:rPr>
                        <a:t>和运行测试</a:t>
                      </a:r>
                      <a:endParaRPr lang="zh-CN" sz="1200" dirty="0">
                        <a:effectLst/>
                        <a:latin typeface="+mj-ea"/>
                        <a:ea typeface="+mj-ea"/>
                        <a:cs typeface="Times New Roman" panose="02020603050405020304" pitchFamily="18" charset="0"/>
                      </a:endParaRPr>
                    </a:p>
                  </a:txBody>
                  <a:tcPr marL="0" marR="0" marT="0" marB="0" anchor="ctr"/>
                </a:tc>
                <a:tc>
                  <a:txBody>
                    <a:bodyPr/>
                    <a:lstStyle/>
                    <a:p>
                      <a:pPr marL="97155" marR="95885" algn="ctr">
                        <a:lnSpc>
                          <a:spcPct val="115000"/>
                        </a:lnSpc>
                        <a:spcBef>
                          <a:spcPts val="375"/>
                        </a:spcBef>
                        <a:spcAft>
                          <a:spcPts val="0"/>
                        </a:spcAft>
                      </a:pPr>
                      <a:r>
                        <a:rPr lang="zh-CN" sz="1200" dirty="0" smtClean="0">
                          <a:effectLst/>
                        </a:rPr>
                        <a:t>测试</a:t>
                      </a:r>
                      <a:r>
                        <a:rPr lang="zh-CN" sz="1200" dirty="0">
                          <a:effectLst/>
                        </a:rPr>
                        <a:t>完成情况</a:t>
                      </a:r>
                    </a:p>
                    <a:p>
                      <a:pPr marL="97155" marR="95885" algn="ctr">
                        <a:lnSpc>
                          <a:spcPct val="115000"/>
                        </a:lnSpc>
                        <a:spcBef>
                          <a:spcPts val="375"/>
                        </a:spcBef>
                        <a:spcAft>
                          <a:spcPts val="0"/>
                        </a:spcAft>
                      </a:pPr>
                      <a:r>
                        <a:rPr lang="zh-CN" sz="1200" dirty="0" smtClean="0">
                          <a:effectLst/>
                        </a:rPr>
                        <a:t>（</a:t>
                      </a:r>
                      <a:r>
                        <a:rPr lang="zh-CN" sz="1200" dirty="0">
                          <a:effectLst/>
                        </a:rPr>
                        <a:t>是或者差异数量）</a:t>
                      </a:r>
                      <a:endParaRPr lang="zh-CN" sz="1200" dirty="0">
                        <a:effectLst/>
                        <a:latin typeface="+mj-ea"/>
                        <a:ea typeface="+mj-ea"/>
                        <a:cs typeface="Times New Roman" panose="02020603050405020304" pitchFamily="18" charset="0"/>
                      </a:endParaRPr>
                    </a:p>
                  </a:txBody>
                  <a:tcPr marL="0" marR="0" marT="0" marB="0"/>
                </a:tc>
                <a:tc>
                  <a:txBody>
                    <a:bodyPr/>
                    <a:lstStyle/>
                    <a:p>
                      <a:pPr algn="ctr">
                        <a:spcBef>
                          <a:spcPts val="375"/>
                        </a:spcBef>
                        <a:spcAft>
                          <a:spcPts val="0"/>
                        </a:spcAft>
                      </a:pPr>
                      <a:r>
                        <a:rPr lang="zh-CN" sz="1200" dirty="0" smtClean="0">
                          <a:effectLst/>
                        </a:rPr>
                        <a:t>姓名</a:t>
                      </a:r>
                      <a:r>
                        <a:rPr lang="zh-CN" sz="1200" dirty="0">
                          <a:effectLst/>
                        </a:rPr>
                        <a:t>大写字母签名</a:t>
                      </a:r>
                      <a:r>
                        <a:rPr lang="en-US" sz="1200" dirty="0">
                          <a:effectLst/>
                        </a:rPr>
                        <a:t>/</a:t>
                      </a:r>
                      <a:r>
                        <a:rPr lang="zh-CN" sz="1200" dirty="0">
                          <a:effectLst/>
                        </a:rPr>
                        <a:t>日期</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663171568"/>
                  </a:ext>
                </a:extLst>
              </a:tr>
              <a:tr h="496961">
                <a:tc>
                  <a:txBody>
                    <a:bodyPr/>
                    <a:lstStyle/>
                    <a:p>
                      <a:pPr marL="73025" algn="ctr">
                        <a:spcBef>
                          <a:spcPts val="375"/>
                        </a:spcBef>
                        <a:spcAft>
                          <a:spcPts val="0"/>
                        </a:spcAft>
                      </a:pPr>
                      <a:r>
                        <a:rPr lang="zh-CN" sz="1200" spc="-15" dirty="0" smtClean="0">
                          <a:effectLst/>
                        </a:rPr>
                        <a:t>安装</a:t>
                      </a:r>
                      <a:r>
                        <a:rPr lang="zh-CN" sz="1200" spc="-15" dirty="0">
                          <a:effectLst/>
                        </a:rPr>
                        <a:t>测试</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788784181"/>
                  </a:ext>
                </a:extLst>
              </a:tr>
              <a:tr h="548128">
                <a:tc>
                  <a:txBody>
                    <a:bodyPr/>
                    <a:lstStyle/>
                    <a:p>
                      <a:pPr marL="73025" algn="ctr">
                        <a:spcBef>
                          <a:spcPts val="375"/>
                        </a:spcBef>
                        <a:spcAft>
                          <a:spcPts val="0"/>
                        </a:spcAft>
                      </a:pPr>
                      <a:r>
                        <a:rPr lang="zh-CN" sz="1200" spc="-15" dirty="0" smtClean="0">
                          <a:effectLst/>
                        </a:rPr>
                        <a:t>运行测试</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963641983"/>
                  </a:ext>
                </a:extLst>
              </a:tr>
              <a:tr h="555882">
                <a:tc>
                  <a:txBody>
                    <a:bodyPr/>
                    <a:lstStyle/>
                    <a:p>
                      <a:pPr marL="73025" algn="ctr">
                        <a:spcBef>
                          <a:spcPts val="375"/>
                        </a:spcBef>
                        <a:spcAft>
                          <a:spcPts val="0"/>
                        </a:spcAft>
                      </a:pPr>
                      <a:r>
                        <a:rPr lang="zh-CN" sz="1200" dirty="0" smtClean="0">
                          <a:effectLst/>
                        </a:rPr>
                        <a:t>确认</a:t>
                      </a:r>
                      <a:r>
                        <a:rPr lang="zh-CN" sz="1200" dirty="0">
                          <a:effectLst/>
                        </a:rPr>
                        <a:t>所有的差异均已关闭（是</a:t>
                      </a:r>
                      <a:r>
                        <a:rPr lang="en-US" sz="1200" dirty="0">
                          <a:effectLst/>
                        </a:rPr>
                        <a:t>/</a:t>
                      </a:r>
                      <a:r>
                        <a:rPr lang="zh-CN" sz="1200" dirty="0">
                          <a:effectLst/>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3890905051"/>
                  </a:ext>
                </a:extLst>
              </a:tr>
              <a:tr h="555882">
                <a:tc>
                  <a:txBody>
                    <a:bodyPr/>
                    <a:lstStyle/>
                    <a:p>
                      <a:pPr marL="73025" algn="ctr">
                        <a:spcBef>
                          <a:spcPts val="370"/>
                        </a:spcBef>
                        <a:spcAft>
                          <a:spcPts val="0"/>
                        </a:spcAft>
                      </a:pPr>
                      <a:r>
                        <a:rPr lang="zh-CN" sz="1200" dirty="0" smtClean="0">
                          <a:effectLst/>
                        </a:rPr>
                        <a:t>如果</a:t>
                      </a:r>
                      <a:r>
                        <a:rPr lang="zh-CN" sz="1200" dirty="0">
                          <a:effectLst/>
                        </a:rPr>
                        <a:t>没有差异产生，记录为</a:t>
                      </a:r>
                      <a:r>
                        <a:rPr lang="en-US" sz="1200" dirty="0">
                          <a:effectLst/>
                        </a:rPr>
                        <a:t>“N/A”</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905904584"/>
                  </a:ext>
                </a:extLst>
              </a:tr>
              <a:tr h="541927">
                <a:tc>
                  <a:txBody>
                    <a:bodyPr/>
                    <a:lstStyle/>
                    <a:p>
                      <a:pPr marL="73025" algn="ctr">
                        <a:spcBef>
                          <a:spcPts val="370"/>
                        </a:spcBef>
                        <a:spcAft>
                          <a:spcPts val="0"/>
                        </a:spcAft>
                      </a:pPr>
                      <a:r>
                        <a:rPr lang="zh-CN" sz="1200" dirty="0" smtClean="0">
                          <a:effectLst/>
                        </a:rPr>
                        <a:t>确认</a:t>
                      </a:r>
                      <a:r>
                        <a:rPr lang="zh-CN" sz="1200" dirty="0">
                          <a:effectLst/>
                        </a:rPr>
                        <a:t>所有的工程变更均已关闭（是</a:t>
                      </a:r>
                      <a:r>
                        <a:rPr lang="en-US" sz="1200" dirty="0">
                          <a:effectLst/>
                        </a:rPr>
                        <a:t>/</a:t>
                      </a:r>
                      <a:r>
                        <a:rPr lang="zh-CN" sz="1200" dirty="0">
                          <a:effectLst/>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529209752"/>
                  </a:ext>
                </a:extLst>
              </a:tr>
              <a:tr h="560533">
                <a:tc>
                  <a:txBody>
                    <a:bodyPr/>
                    <a:lstStyle/>
                    <a:p>
                      <a:pPr marL="73025" algn="ctr">
                        <a:spcBef>
                          <a:spcPts val="370"/>
                        </a:spcBef>
                        <a:spcAft>
                          <a:spcPts val="0"/>
                        </a:spcAft>
                      </a:pPr>
                      <a:r>
                        <a:rPr lang="zh-CN" sz="1200" dirty="0" smtClean="0">
                          <a:effectLst/>
                        </a:rPr>
                        <a:t>如果</a:t>
                      </a:r>
                      <a:r>
                        <a:rPr lang="zh-CN" sz="1200" dirty="0">
                          <a:effectLst/>
                        </a:rPr>
                        <a:t>没有差异产生，记录为</a:t>
                      </a:r>
                      <a:r>
                        <a:rPr lang="en-US" sz="1200" dirty="0">
                          <a:effectLst/>
                        </a:rPr>
                        <a:t>“N/A”</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934776465"/>
                  </a:ext>
                </a:extLst>
              </a:tr>
              <a:tr h="765986">
                <a:tc>
                  <a:txBody>
                    <a:bodyPr/>
                    <a:lstStyle/>
                    <a:p>
                      <a:pPr marL="73025" marR="575945" algn="ctr">
                        <a:lnSpc>
                          <a:spcPct val="115000"/>
                        </a:lnSpc>
                        <a:spcBef>
                          <a:spcPts val="370"/>
                        </a:spcBef>
                        <a:spcAft>
                          <a:spcPts val="0"/>
                        </a:spcAft>
                      </a:pPr>
                      <a:r>
                        <a:rPr lang="zh-CN" sz="1200" spc="-15" dirty="0" smtClean="0">
                          <a:effectLst/>
                        </a:rPr>
                        <a:t>结论</a:t>
                      </a:r>
                      <a:r>
                        <a:rPr lang="zh-CN" sz="1200" spc="-15" dirty="0">
                          <a:effectLst/>
                        </a:rPr>
                        <a:t>：设备</a:t>
                      </a:r>
                      <a:r>
                        <a:rPr lang="en-US" sz="1200" spc="-15" dirty="0">
                          <a:effectLst/>
                        </a:rPr>
                        <a:t>/</a:t>
                      </a:r>
                      <a:r>
                        <a:rPr lang="zh-CN" sz="1200" spc="-15" dirty="0">
                          <a:effectLst/>
                        </a:rPr>
                        <a:t>仪器可用于操作（是</a:t>
                      </a:r>
                      <a:r>
                        <a:rPr lang="en-US" sz="1200" spc="-15" dirty="0">
                          <a:effectLst/>
                        </a:rPr>
                        <a:t>/</a:t>
                      </a:r>
                      <a:r>
                        <a:rPr lang="zh-CN" sz="1200" spc="-15" dirty="0">
                          <a:effectLst/>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a:effectLst/>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496354388"/>
                  </a:ext>
                </a:extLst>
              </a:tr>
              <a:tr h="558984">
                <a:tc>
                  <a:txBody>
                    <a:bodyPr/>
                    <a:lstStyle/>
                    <a:p>
                      <a:pPr marL="73025" algn="ctr">
                        <a:spcBef>
                          <a:spcPts val="370"/>
                        </a:spcBef>
                        <a:spcAft>
                          <a:spcPts val="0"/>
                        </a:spcAft>
                      </a:pPr>
                      <a:r>
                        <a:rPr lang="zh-CN" sz="1200" spc="-15" dirty="0" smtClean="0">
                          <a:effectLst/>
                        </a:rPr>
                        <a:t>质量体系</a:t>
                      </a:r>
                      <a:r>
                        <a:rPr lang="zh-CN" sz="1200" spc="-15" dirty="0">
                          <a:effectLst/>
                        </a:rPr>
                        <a:t>要素实施（是</a:t>
                      </a:r>
                      <a:r>
                        <a:rPr lang="en-US" sz="1200" spc="-15" dirty="0">
                          <a:effectLst/>
                        </a:rPr>
                        <a:t>/</a:t>
                      </a:r>
                      <a:r>
                        <a:rPr lang="zh-CN" sz="1200" spc="-15" dirty="0">
                          <a:effectLst/>
                        </a:rPr>
                        <a:t>否）</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spcAft>
                          <a:spcPts val="0"/>
                        </a:spcAft>
                      </a:pPr>
                      <a:r>
                        <a:rPr lang="en-US" sz="1200" dirty="0">
                          <a:effectLst/>
                        </a:rPr>
                        <a:t> </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674865552"/>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105</a:t>
            </a:fld>
            <a:r>
              <a:rPr lang="en-US" altLang="zh-CN" dirty="0" smtClean="0"/>
              <a:t>/119</a:t>
            </a:r>
            <a:endParaRPr lang="zh-CN" altLang="en-US" dirty="0"/>
          </a:p>
        </p:txBody>
      </p:sp>
    </p:spTree>
    <p:extLst>
      <p:ext uri="{BB962C8B-B14F-4D97-AF65-F5344CB8AC3E}">
        <p14:creationId xmlns:p14="http://schemas.microsoft.com/office/powerpoint/2010/main" val="27449867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附录10-确认总结报告</a:t>
            </a:r>
            <a:r>
              <a:rPr lang="zh-CN" altLang="zh-CN" dirty="0" smtClean="0">
                <a:latin typeface="+mj-ea"/>
              </a:rPr>
              <a:t>举例</a:t>
            </a:r>
            <a:r>
              <a:rPr lang="zh-CN" altLang="en-US" dirty="0">
                <a:latin typeface="+mj-ea"/>
              </a:rPr>
              <a:t>（部分摘选，更详细内容请查阅原文）</a:t>
            </a:r>
            <a:endParaRPr lang="zh-CN" altLang="en-US" dirty="0"/>
          </a:p>
        </p:txBody>
      </p:sp>
      <p:pic>
        <p:nvPicPr>
          <p:cNvPr id="5" name="图片 4"/>
          <p:cNvPicPr>
            <a:picLocks noChangeAspect="1"/>
          </p:cNvPicPr>
          <p:nvPr/>
        </p:nvPicPr>
        <p:blipFill>
          <a:blip r:embed="rId2"/>
          <a:stretch>
            <a:fillRect/>
          </a:stretch>
        </p:blipFill>
        <p:spPr>
          <a:xfrm>
            <a:off x="2035277" y="1229031"/>
            <a:ext cx="8111613" cy="5127320"/>
          </a:xfrm>
          <a:prstGeom prst="rect">
            <a:avLst/>
          </a:prstGeom>
        </p:spPr>
      </p:pic>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106</a:t>
            </a:fld>
            <a:r>
              <a:rPr lang="en-US" altLang="zh-CN" dirty="0" smtClean="0"/>
              <a:t>/119</a:t>
            </a:r>
            <a:endParaRPr lang="zh-CN" altLang="en-US" dirty="0"/>
          </a:p>
        </p:txBody>
      </p:sp>
    </p:spTree>
    <p:extLst>
      <p:ext uri="{BB962C8B-B14F-4D97-AF65-F5344CB8AC3E}">
        <p14:creationId xmlns:p14="http://schemas.microsoft.com/office/powerpoint/2010/main" val="68958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附录11</a:t>
            </a:r>
            <a:r>
              <a:rPr lang="zh-CN" altLang="zh-CN" dirty="0" smtClean="0">
                <a:latin typeface="+mj-ea"/>
              </a:rPr>
              <a:t>-</a:t>
            </a:r>
            <a:r>
              <a:rPr lang="zh-CN" altLang="en-US" dirty="0" smtClean="0">
                <a:latin typeface="+mj-ea"/>
              </a:rPr>
              <a:t>定期审核</a:t>
            </a:r>
            <a:r>
              <a:rPr lang="zh-CN" altLang="zh-CN" dirty="0" smtClean="0">
                <a:latin typeface="+mj-ea"/>
              </a:rPr>
              <a:t>举例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40343479"/>
              </p:ext>
            </p:extLst>
          </p:nvPr>
        </p:nvGraphicFramePr>
        <p:xfrm>
          <a:off x="768000" y="1192165"/>
          <a:ext cx="10656000" cy="5146040"/>
        </p:xfrm>
        <a:graphic>
          <a:graphicData uri="http://schemas.openxmlformats.org/drawingml/2006/table">
            <a:tbl>
              <a:tblPr firstRow="1" firstCol="1" lastRow="1" lastCol="1" bandRow="1" bandCol="1">
                <a:tableStyleId>{69012ECD-51FC-41F1-AA8D-1B2483CD663E}</a:tableStyleId>
              </a:tblPr>
              <a:tblGrid>
                <a:gridCol w="10656000">
                  <a:extLst>
                    <a:ext uri="{9D8B030D-6E8A-4147-A177-3AD203B41FA5}">
                      <a16:colId xmlns:a16="http://schemas.microsoft.com/office/drawing/2014/main" val="1280492397"/>
                    </a:ext>
                  </a:extLst>
                </a:gridCol>
              </a:tblGrid>
              <a:tr h="259059">
                <a:tc>
                  <a:txBody>
                    <a:bodyPr/>
                    <a:lstStyle/>
                    <a:p>
                      <a:pPr marL="3810" algn="ctr">
                        <a:spcBef>
                          <a:spcPts val="375"/>
                        </a:spcBef>
                        <a:spcAft>
                          <a:spcPts val="0"/>
                        </a:spcAft>
                      </a:pPr>
                      <a:r>
                        <a:rPr lang="zh-CN" sz="1200" dirty="0" smtClean="0">
                          <a:effectLst/>
                          <a:latin typeface="+mj-ea"/>
                          <a:ea typeface="+mj-ea"/>
                        </a:rPr>
                        <a:t>（</a:t>
                      </a:r>
                      <a:r>
                        <a:rPr lang="en-US" sz="1200" dirty="0" smtClean="0">
                          <a:effectLst/>
                          <a:latin typeface="+mj-ea"/>
                          <a:ea typeface="+mj-ea"/>
                        </a:rPr>
                        <a:t>A</a:t>
                      </a:r>
                      <a:r>
                        <a:rPr lang="zh-CN" sz="1200" dirty="0" smtClean="0">
                          <a:effectLst/>
                          <a:latin typeface="+mj-ea"/>
                          <a:ea typeface="+mj-ea"/>
                        </a:rPr>
                        <a:t>级）</a:t>
                      </a:r>
                    </a:p>
                    <a:p>
                      <a:pPr algn="ctr">
                        <a:spcBef>
                          <a:spcPts val="165"/>
                        </a:spcBef>
                        <a:spcAft>
                          <a:spcPts val="0"/>
                        </a:spcAft>
                      </a:pPr>
                      <a:r>
                        <a:rPr lang="zh-CN" sz="1200" dirty="0" smtClean="0">
                          <a:effectLst/>
                          <a:latin typeface="+mj-ea"/>
                          <a:ea typeface="+mj-ea"/>
                        </a:rPr>
                        <a:t>定期</a:t>
                      </a:r>
                      <a:r>
                        <a:rPr lang="zh-CN" sz="1200" dirty="0">
                          <a:effectLst/>
                          <a:latin typeface="+mj-ea"/>
                          <a:ea typeface="+mj-ea"/>
                        </a:rPr>
                        <a:t>审核评估类型和说明</a:t>
                      </a:r>
                      <a:endParaRPr lang="zh-CN" sz="1200" dirty="0">
                        <a:effectLst/>
                        <a:latin typeface="+mj-ea"/>
                        <a:ea typeface="+mj-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659908"/>
                  </a:ext>
                </a:extLst>
              </a:tr>
              <a:tr h="809945">
                <a:tc>
                  <a:txBody>
                    <a:bodyPr/>
                    <a:lstStyle/>
                    <a:p>
                      <a:pPr marL="72000">
                        <a:lnSpc>
                          <a:spcPct val="130000"/>
                        </a:lnSpc>
                        <a:spcBef>
                          <a:spcPts val="0"/>
                        </a:spcBef>
                        <a:spcAft>
                          <a:spcPts val="0"/>
                        </a:spcAft>
                      </a:pPr>
                      <a:r>
                        <a:rPr lang="en-US" sz="1200" dirty="0">
                          <a:effectLst/>
                          <a:latin typeface="+mj-ea"/>
                          <a:ea typeface="+mj-ea"/>
                        </a:rPr>
                        <a:t>1. GMP Compliance</a:t>
                      </a:r>
                      <a:r>
                        <a:rPr lang="en-US" sz="1200" spc="40" dirty="0">
                          <a:effectLst/>
                          <a:latin typeface="+mj-ea"/>
                          <a:ea typeface="+mj-ea"/>
                        </a:rPr>
                        <a:t> </a:t>
                      </a:r>
                      <a:r>
                        <a:rPr lang="en-US" sz="1200" dirty="0">
                          <a:effectLst/>
                          <a:latin typeface="+mj-ea"/>
                          <a:ea typeface="+mj-ea"/>
                        </a:rPr>
                        <a:t>Assessment GMP</a:t>
                      </a:r>
                      <a:r>
                        <a:rPr lang="zh-CN" sz="1200" dirty="0">
                          <a:effectLst/>
                          <a:latin typeface="+mj-ea"/>
                          <a:ea typeface="+mj-ea"/>
                        </a:rPr>
                        <a:t>符合性评估</a:t>
                      </a:r>
                    </a:p>
                    <a:p>
                      <a:pPr marL="72000" marR="361315">
                        <a:lnSpc>
                          <a:spcPct val="130000"/>
                        </a:lnSpc>
                        <a:spcBef>
                          <a:spcPts val="0"/>
                        </a:spcBef>
                        <a:spcAft>
                          <a:spcPts val="0"/>
                        </a:spcAft>
                      </a:pPr>
                      <a:r>
                        <a:rPr lang="en-US" altLang="zh-CN" sz="1200" dirty="0" smtClean="0">
                          <a:effectLst/>
                          <a:latin typeface="+mj-ea"/>
                          <a:ea typeface="+mj-ea"/>
                        </a:rPr>
                        <a:t>    </a:t>
                      </a:r>
                      <a:r>
                        <a:rPr lang="zh-CN" sz="1200" dirty="0" smtClean="0">
                          <a:effectLst/>
                          <a:latin typeface="+mj-ea"/>
                          <a:ea typeface="+mj-ea"/>
                        </a:rPr>
                        <a:t>确定</a:t>
                      </a:r>
                      <a:r>
                        <a:rPr lang="zh-CN" sz="1200" dirty="0">
                          <a:effectLst/>
                          <a:latin typeface="+mj-ea"/>
                          <a:ea typeface="+mj-ea"/>
                        </a:rPr>
                        <a:t>在定期审核期间是否有适用于系统的相关法规及指南的更新</a:t>
                      </a:r>
                    </a:p>
                    <a:p>
                      <a:pPr marL="72000">
                        <a:lnSpc>
                          <a:spcPct val="130000"/>
                        </a:lnSpc>
                        <a:spcBef>
                          <a:spcPts val="0"/>
                        </a:spcBef>
                        <a:spcAft>
                          <a:spcPts val="0"/>
                        </a:spcAft>
                      </a:pPr>
                      <a:r>
                        <a:rPr lang="en-US" sz="1200" dirty="0">
                          <a:effectLst/>
                          <a:latin typeface="+mj-ea"/>
                          <a:ea typeface="+mj-ea"/>
                        </a:rPr>
                        <a:t> </a:t>
                      </a:r>
                      <a:r>
                        <a:rPr lang="en-US" sz="1200" dirty="0" smtClean="0">
                          <a:effectLst/>
                          <a:latin typeface="+mj-ea"/>
                          <a:ea typeface="+mj-ea"/>
                        </a:rPr>
                        <a:t>   </a:t>
                      </a:r>
                      <a:r>
                        <a:rPr lang="en-US" sz="1200" u="sng" dirty="0" smtClean="0">
                          <a:effectLst/>
                          <a:uFill>
                            <a:solidFill>
                              <a:srgbClr val="231F20"/>
                            </a:solidFill>
                          </a:uFill>
                          <a:latin typeface="+mj-ea"/>
                          <a:ea typeface="+mj-ea"/>
                        </a:rPr>
                        <a:t>GMP</a:t>
                      </a:r>
                      <a:r>
                        <a:rPr lang="zh-CN" sz="1200" u="sng" dirty="0">
                          <a:effectLst/>
                          <a:uFill>
                            <a:solidFill>
                              <a:srgbClr val="231F20"/>
                            </a:solidFill>
                          </a:uFill>
                          <a:latin typeface="+mj-ea"/>
                          <a:ea typeface="+mj-ea"/>
                        </a:rPr>
                        <a:t>符合性评估结果</a:t>
                      </a:r>
                      <a:endParaRPr lang="zh-CN" sz="1200" dirty="0">
                        <a:effectLst/>
                        <a:latin typeface="+mj-ea"/>
                        <a:ea typeface="+mj-ea"/>
                      </a:endParaRP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没有相关的法规及指南的更新，</a:t>
                      </a:r>
                      <a:r>
                        <a:rPr lang="en-US" sz="1200" dirty="0">
                          <a:effectLst/>
                          <a:latin typeface="+mj-ea"/>
                          <a:ea typeface="+mj-ea"/>
                        </a:rPr>
                        <a:t>GMP</a:t>
                      </a:r>
                      <a:r>
                        <a:rPr lang="zh-CN" sz="1200" dirty="0">
                          <a:effectLst/>
                          <a:latin typeface="+mj-ea"/>
                          <a:ea typeface="+mj-ea"/>
                        </a:rPr>
                        <a:t>符合性评估部分定期审核完成</a:t>
                      </a: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存在相关的法规指南更新。进一步的评估见</a:t>
                      </a:r>
                      <a:r>
                        <a:rPr lang="en-US" sz="1200" dirty="0">
                          <a:effectLst/>
                          <a:latin typeface="+mj-ea"/>
                          <a:ea typeface="+mj-ea"/>
                        </a:rPr>
                        <a:t>B</a:t>
                      </a:r>
                      <a:r>
                        <a:rPr lang="zh-CN" sz="1200" dirty="0">
                          <a:effectLst/>
                          <a:latin typeface="+mj-ea"/>
                          <a:ea typeface="+mj-ea"/>
                        </a:rPr>
                        <a:t>级（表</a:t>
                      </a:r>
                      <a:r>
                        <a:rPr lang="en-US" sz="1200" dirty="0">
                          <a:effectLst/>
                          <a:latin typeface="+mj-ea"/>
                          <a:ea typeface="+mj-ea"/>
                        </a:rPr>
                        <a:t>B</a:t>
                      </a:r>
                      <a:r>
                        <a:rPr lang="zh-CN" sz="1200" dirty="0">
                          <a:effectLst/>
                          <a:latin typeface="+mj-ea"/>
                          <a:ea typeface="+mj-ea"/>
                        </a:rPr>
                        <a:t>）</a:t>
                      </a:r>
                      <a:endParaRPr lang="zh-CN" sz="1200" dirty="0">
                        <a:effectLst/>
                        <a:latin typeface="+mj-ea"/>
                        <a:ea typeface="+mj-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3132984"/>
                  </a:ext>
                </a:extLst>
              </a:tr>
              <a:tr h="809945">
                <a:tc>
                  <a:txBody>
                    <a:bodyPr/>
                    <a:lstStyle/>
                    <a:p>
                      <a:pPr marL="72000">
                        <a:lnSpc>
                          <a:spcPct val="130000"/>
                        </a:lnSpc>
                        <a:spcBef>
                          <a:spcPts val="0"/>
                        </a:spcBef>
                        <a:spcAft>
                          <a:spcPts val="0"/>
                        </a:spcAft>
                      </a:pPr>
                      <a:r>
                        <a:rPr lang="en-US" sz="1200" dirty="0">
                          <a:effectLst/>
                          <a:latin typeface="+mj-ea"/>
                          <a:ea typeface="+mj-ea"/>
                        </a:rPr>
                        <a:t>2. Change Control</a:t>
                      </a:r>
                      <a:r>
                        <a:rPr lang="en-US" sz="1200" spc="50" dirty="0">
                          <a:effectLst/>
                          <a:latin typeface="+mj-ea"/>
                          <a:ea typeface="+mj-ea"/>
                        </a:rPr>
                        <a:t> </a:t>
                      </a:r>
                      <a:r>
                        <a:rPr lang="en-US" sz="1200" dirty="0">
                          <a:effectLst/>
                          <a:latin typeface="+mj-ea"/>
                          <a:ea typeface="+mj-ea"/>
                        </a:rPr>
                        <a:t>Assessment </a:t>
                      </a:r>
                      <a:r>
                        <a:rPr lang="zh-CN" sz="1200" dirty="0">
                          <a:effectLst/>
                          <a:latin typeface="+mj-ea"/>
                          <a:ea typeface="+mj-ea"/>
                        </a:rPr>
                        <a:t>变更控制评估</a:t>
                      </a:r>
                    </a:p>
                    <a:p>
                      <a:pPr marL="72000" marR="393065">
                        <a:lnSpc>
                          <a:spcPct val="130000"/>
                        </a:lnSpc>
                        <a:spcBef>
                          <a:spcPts val="0"/>
                        </a:spcBef>
                        <a:spcAft>
                          <a:spcPts val="0"/>
                        </a:spcAft>
                      </a:pPr>
                      <a:r>
                        <a:rPr lang="en-US" altLang="zh-CN" sz="1200" dirty="0" smtClean="0">
                          <a:effectLst/>
                          <a:latin typeface="+mj-ea"/>
                          <a:ea typeface="+mj-ea"/>
                        </a:rPr>
                        <a:t>    </a:t>
                      </a:r>
                      <a:r>
                        <a:rPr lang="zh-CN" sz="1200" dirty="0" smtClean="0">
                          <a:effectLst/>
                          <a:latin typeface="+mj-ea"/>
                          <a:ea typeface="+mj-ea"/>
                        </a:rPr>
                        <a:t>在</a:t>
                      </a:r>
                      <a:r>
                        <a:rPr lang="zh-CN" sz="1200" dirty="0">
                          <a:effectLst/>
                          <a:latin typeface="+mj-ea"/>
                          <a:ea typeface="+mj-ea"/>
                        </a:rPr>
                        <a:t>定期审核期间是否有适用于系统且对验证产生影响的中</a:t>
                      </a:r>
                      <a:r>
                        <a:rPr lang="en-US" sz="1200" dirty="0">
                          <a:effectLst/>
                          <a:latin typeface="+mj-ea"/>
                          <a:ea typeface="+mj-ea"/>
                        </a:rPr>
                        <a:t>/</a:t>
                      </a:r>
                      <a:r>
                        <a:rPr lang="zh-CN" sz="1200" dirty="0">
                          <a:effectLst/>
                          <a:latin typeface="+mj-ea"/>
                          <a:ea typeface="+mj-ea"/>
                        </a:rPr>
                        <a:t>高级别风险的变更</a:t>
                      </a:r>
                    </a:p>
                    <a:p>
                      <a:pPr marL="72000">
                        <a:lnSpc>
                          <a:spcPct val="130000"/>
                        </a:lnSpc>
                        <a:spcBef>
                          <a:spcPts val="0"/>
                        </a:spcBef>
                        <a:spcAft>
                          <a:spcPts val="0"/>
                        </a:spcAft>
                      </a:pPr>
                      <a:r>
                        <a:rPr lang="en-US" sz="1200" dirty="0">
                          <a:effectLst/>
                          <a:latin typeface="+mj-ea"/>
                          <a:ea typeface="+mj-ea"/>
                        </a:rPr>
                        <a:t> </a:t>
                      </a:r>
                      <a:r>
                        <a:rPr lang="en-US" sz="1200" dirty="0" smtClean="0">
                          <a:effectLst/>
                          <a:latin typeface="+mj-ea"/>
                          <a:ea typeface="+mj-ea"/>
                        </a:rPr>
                        <a:t>   </a:t>
                      </a:r>
                      <a:r>
                        <a:rPr lang="zh-CN" sz="1200" u="sng" dirty="0" smtClean="0">
                          <a:effectLst/>
                          <a:uFill>
                            <a:solidFill>
                              <a:srgbClr val="231F20"/>
                            </a:solidFill>
                          </a:uFill>
                          <a:latin typeface="+mj-ea"/>
                          <a:ea typeface="+mj-ea"/>
                        </a:rPr>
                        <a:t>变更</a:t>
                      </a:r>
                      <a:r>
                        <a:rPr lang="zh-CN" sz="1200" u="sng" dirty="0">
                          <a:effectLst/>
                          <a:uFill>
                            <a:solidFill>
                              <a:srgbClr val="231F20"/>
                            </a:solidFill>
                          </a:uFill>
                          <a:latin typeface="+mj-ea"/>
                          <a:ea typeface="+mj-ea"/>
                        </a:rPr>
                        <a:t>控制评估结果</a:t>
                      </a:r>
                      <a:endParaRPr lang="zh-CN" sz="1200" dirty="0">
                        <a:effectLst/>
                        <a:latin typeface="+mj-ea"/>
                        <a:ea typeface="+mj-ea"/>
                      </a:endParaRP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没有中</a:t>
                      </a:r>
                      <a:r>
                        <a:rPr lang="en-US" sz="1200" dirty="0">
                          <a:effectLst/>
                          <a:latin typeface="+mj-ea"/>
                          <a:ea typeface="+mj-ea"/>
                        </a:rPr>
                        <a:t>/</a:t>
                      </a:r>
                      <a:r>
                        <a:rPr lang="zh-CN" sz="1200" dirty="0">
                          <a:effectLst/>
                          <a:latin typeface="+mj-ea"/>
                          <a:ea typeface="+mj-ea"/>
                        </a:rPr>
                        <a:t>高级别风险的变更。变更控制评估部分定期审核完成</a:t>
                      </a: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存在中</a:t>
                      </a:r>
                      <a:r>
                        <a:rPr lang="en-US" sz="1200" dirty="0">
                          <a:effectLst/>
                          <a:latin typeface="+mj-ea"/>
                          <a:ea typeface="+mj-ea"/>
                        </a:rPr>
                        <a:t>/</a:t>
                      </a:r>
                      <a:r>
                        <a:rPr lang="zh-CN" sz="1200" dirty="0">
                          <a:effectLst/>
                          <a:latin typeface="+mj-ea"/>
                          <a:ea typeface="+mj-ea"/>
                        </a:rPr>
                        <a:t>高级别风险的变更。进一步的评估见</a:t>
                      </a:r>
                      <a:r>
                        <a:rPr lang="en-US" sz="1200" dirty="0">
                          <a:effectLst/>
                          <a:latin typeface="+mj-ea"/>
                          <a:ea typeface="+mj-ea"/>
                        </a:rPr>
                        <a:t>B</a:t>
                      </a:r>
                      <a:r>
                        <a:rPr lang="zh-CN" sz="1200" dirty="0">
                          <a:effectLst/>
                          <a:latin typeface="+mj-ea"/>
                          <a:ea typeface="+mj-ea"/>
                        </a:rPr>
                        <a:t>级（表</a:t>
                      </a:r>
                      <a:r>
                        <a:rPr lang="en-US" sz="1200" dirty="0">
                          <a:effectLst/>
                          <a:latin typeface="+mj-ea"/>
                          <a:ea typeface="+mj-ea"/>
                        </a:rPr>
                        <a:t>B</a:t>
                      </a:r>
                      <a:r>
                        <a:rPr lang="zh-CN" sz="1200" dirty="0">
                          <a:effectLst/>
                          <a:latin typeface="+mj-ea"/>
                          <a:ea typeface="+mj-ea"/>
                        </a:rPr>
                        <a:t>）</a:t>
                      </a:r>
                      <a:endParaRPr lang="zh-CN" sz="1200" dirty="0">
                        <a:effectLst/>
                        <a:latin typeface="+mj-ea"/>
                        <a:ea typeface="+mj-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6993410"/>
                  </a:ext>
                </a:extLst>
              </a:tr>
              <a:tr h="809945">
                <a:tc>
                  <a:txBody>
                    <a:bodyPr/>
                    <a:lstStyle/>
                    <a:p>
                      <a:pPr marL="72000">
                        <a:lnSpc>
                          <a:spcPct val="130000"/>
                        </a:lnSpc>
                        <a:spcBef>
                          <a:spcPts val="0"/>
                        </a:spcBef>
                        <a:spcAft>
                          <a:spcPts val="0"/>
                        </a:spcAft>
                      </a:pPr>
                      <a:r>
                        <a:rPr lang="en-US" sz="1200" dirty="0">
                          <a:effectLst/>
                          <a:latin typeface="+mj-ea"/>
                          <a:ea typeface="+mj-ea"/>
                        </a:rPr>
                        <a:t>3.  Maintenance/Calibration</a:t>
                      </a:r>
                      <a:r>
                        <a:rPr lang="en-US" sz="1200" spc="-145" dirty="0">
                          <a:effectLst/>
                          <a:latin typeface="+mj-ea"/>
                          <a:ea typeface="+mj-ea"/>
                        </a:rPr>
                        <a:t> </a:t>
                      </a:r>
                      <a:r>
                        <a:rPr lang="en-US" sz="1200" dirty="0">
                          <a:effectLst/>
                          <a:latin typeface="+mj-ea"/>
                          <a:ea typeface="+mj-ea"/>
                        </a:rPr>
                        <a:t>Assessment </a:t>
                      </a:r>
                      <a:r>
                        <a:rPr lang="zh-CN" sz="1200" dirty="0">
                          <a:effectLst/>
                          <a:latin typeface="+mj-ea"/>
                          <a:ea typeface="+mj-ea"/>
                        </a:rPr>
                        <a:t>维保</a:t>
                      </a:r>
                      <a:r>
                        <a:rPr lang="en-US" sz="1200" dirty="0">
                          <a:effectLst/>
                          <a:latin typeface="+mj-ea"/>
                          <a:ea typeface="+mj-ea"/>
                        </a:rPr>
                        <a:t>/</a:t>
                      </a:r>
                      <a:r>
                        <a:rPr lang="zh-CN" sz="1200" dirty="0">
                          <a:effectLst/>
                          <a:latin typeface="+mj-ea"/>
                          <a:ea typeface="+mj-ea"/>
                        </a:rPr>
                        <a:t>校准评估</a:t>
                      </a:r>
                    </a:p>
                    <a:p>
                      <a:pPr marL="72000" marR="189230">
                        <a:lnSpc>
                          <a:spcPct val="130000"/>
                        </a:lnSpc>
                        <a:spcBef>
                          <a:spcPts val="0"/>
                        </a:spcBef>
                        <a:spcAft>
                          <a:spcPts val="0"/>
                        </a:spcAft>
                      </a:pPr>
                      <a:r>
                        <a:rPr lang="en-US" altLang="zh-CN" sz="1200" dirty="0" smtClean="0">
                          <a:effectLst/>
                          <a:latin typeface="+mj-ea"/>
                          <a:ea typeface="+mj-ea"/>
                        </a:rPr>
                        <a:t>    </a:t>
                      </a:r>
                      <a:r>
                        <a:rPr lang="zh-CN" sz="1200" dirty="0" smtClean="0">
                          <a:effectLst/>
                          <a:latin typeface="+mj-ea"/>
                          <a:ea typeface="+mj-ea"/>
                        </a:rPr>
                        <a:t>确定</a:t>
                      </a:r>
                      <a:r>
                        <a:rPr lang="zh-CN" sz="1200" dirty="0">
                          <a:effectLst/>
                          <a:latin typeface="+mj-ea"/>
                          <a:ea typeface="+mj-ea"/>
                        </a:rPr>
                        <a:t>在定期审核期间是否有适用于系统的重复性的检修记录</a:t>
                      </a:r>
                    </a:p>
                    <a:p>
                      <a:pPr marL="72000">
                        <a:lnSpc>
                          <a:spcPct val="130000"/>
                        </a:lnSpc>
                        <a:spcBef>
                          <a:spcPts val="0"/>
                        </a:spcBef>
                        <a:spcAft>
                          <a:spcPts val="0"/>
                        </a:spcAft>
                      </a:pPr>
                      <a:r>
                        <a:rPr lang="en-US" sz="1200" dirty="0" smtClean="0">
                          <a:effectLst/>
                          <a:latin typeface="+mj-ea"/>
                          <a:ea typeface="+mj-ea"/>
                        </a:rPr>
                        <a:t>   </a:t>
                      </a:r>
                      <a:r>
                        <a:rPr lang="en-US" sz="1200" dirty="0">
                          <a:effectLst/>
                          <a:latin typeface="+mj-ea"/>
                          <a:ea typeface="+mj-ea"/>
                        </a:rPr>
                        <a:t> </a:t>
                      </a:r>
                      <a:r>
                        <a:rPr lang="zh-CN" sz="1200" u="sng" dirty="0" smtClean="0">
                          <a:effectLst/>
                          <a:uFill>
                            <a:solidFill>
                              <a:srgbClr val="231F20"/>
                            </a:solidFill>
                          </a:uFill>
                          <a:latin typeface="+mj-ea"/>
                          <a:ea typeface="+mj-ea"/>
                        </a:rPr>
                        <a:t>维</a:t>
                      </a:r>
                      <a:r>
                        <a:rPr lang="zh-CN" sz="1200" u="sng" dirty="0">
                          <a:effectLst/>
                          <a:uFill>
                            <a:solidFill>
                              <a:srgbClr val="231F20"/>
                            </a:solidFill>
                          </a:uFill>
                          <a:latin typeface="+mj-ea"/>
                          <a:ea typeface="+mj-ea"/>
                        </a:rPr>
                        <a:t>保</a:t>
                      </a:r>
                      <a:r>
                        <a:rPr lang="en-US" sz="1200" u="sng" dirty="0">
                          <a:effectLst/>
                          <a:uFill>
                            <a:solidFill>
                              <a:srgbClr val="231F20"/>
                            </a:solidFill>
                          </a:uFill>
                          <a:latin typeface="+mj-ea"/>
                          <a:ea typeface="+mj-ea"/>
                        </a:rPr>
                        <a:t>/</a:t>
                      </a:r>
                      <a:r>
                        <a:rPr lang="zh-CN" sz="1200" u="sng" dirty="0">
                          <a:effectLst/>
                          <a:uFill>
                            <a:solidFill>
                              <a:srgbClr val="231F20"/>
                            </a:solidFill>
                          </a:uFill>
                          <a:latin typeface="+mj-ea"/>
                          <a:ea typeface="+mj-ea"/>
                        </a:rPr>
                        <a:t>校准评估结果</a:t>
                      </a:r>
                      <a:endParaRPr lang="zh-CN" sz="1200" dirty="0">
                        <a:effectLst/>
                        <a:latin typeface="+mj-ea"/>
                        <a:ea typeface="+mj-ea"/>
                      </a:endParaRP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没有重复性的检修记录。维保</a:t>
                      </a:r>
                      <a:r>
                        <a:rPr lang="en-US" sz="1200" dirty="0">
                          <a:effectLst/>
                          <a:latin typeface="+mj-ea"/>
                          <a:ea typeface="+mj-ea"/>
                        </a:rPr>
                        <a:t>/</a:t>
                      </a:r>
                      <a:r>
                        <a:rPr lang="zh-CN" sz="1200" dirty="0">
                          <a:effectLst/>
                          <a:latin typeface="+mj-ea"/>
                          <a:ea typeface="+mj-ea"/>
                        </a:rPr>
                        <a:t>校准评估部分定期审核完成。</a:t>
                      </a:r>
                    </a:p>
                    <a:p>
                      <a:pPr marL="986400" lvl="2" indent="-342900">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sz="1200" dirty="0">
                          <a:effectLst/>
                          <a:latin typeface="+mj-ea"/>
                          <a:ea typeface="+mj-ea"/>
                        </a:rPr>
                        <a:t>存在重复性的检修记录。进一步的评估见</a:t>
                      </a:r>
                      <a:r>
                        <a:rPr lang="en-US" sz="1200" dirty="0">
                          <a:effectLst/>
                          <a:latin typeface="+mj-ea"/>
                          <a:ea typeface="+mj-ea"/>
                        </a:rPr>
                        <a:t>B</a:t>
                      </a:r>
                      <a:r>
                        <a:rPr lang="zh-CN" sz="1200" dirty="0">
                          <a:effectLst/>
                          <a:latin typeface="+mj-ea"/>
                          <a:ea typeface="+mj-ea"/>
                        </a:rPr>
                        <a:t>级（表</a:t>
                      </a:r>
                      <a:r>
                        <a:rPr lang="en-US" sz="1200" dirty="0">
                          <a:effectLst/>
                          <a:latin typeface="+mj-ea"/>
                          <a:ea typeface="+mj-ea"/>
                        </a:rPr>
                        <a:t>B</a:t>
                      </a:r>
                      <a:r>
                        <a:rPr lang="zh-CN" sz="1200" dirty="0">
                          <a:effectLst/>
                          <a:latin typeface="+mj-ea"/>
                          <a:ea typeface="+mj-ea"/>
                        </a:rPr>
                        <a:t>）</a:t>
                      </a:r>
                      <a:endParaRPr lang="zh-CN" sz="1200" dirty="0">
                        <a:effectLst/>
                        <a:latin typeface="+mj-ea"/>
                        <a:ea typeface="+mj-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5436857"/>
                  </a:ext>
                </a:extLst>
              </a:tr>
              <a:tr h="976075">
                <a:tc>
                  <a:txBody>
                    <a:bodyPr/>
                    <a:lstStyle/>
                    <a:p>
                      <a:pPr algn="l" defTabSz="914400" rtl="0" eaLnBrk="1" latinLnBrk="0" hangingPunct="1">
                        <a:lnSpc>
                          <a:spcPct val="130000"/>
                        </a:lnSpc>
                        <a:spcBef>
                          <a:spcPts val="0"/>
                        </a:spcBef>
                        <a:spcAft>
                          <a:spcPts val="0"/>
                        </a:spcAft>
                      </a:pPr>
                      <a:r>
                        <a:rPr lang="en-US" altLang="zh-CN" sz="1200" b="1" kern="1200" dirty="0" smtClean="0">
                          <a:solidFill>
                            <a:schemeClr val="tx1"/>
                          </a:solidFill>
                          <a:effectLst/>
                          <a:latin typeface="+mj-ea"/>
                          <a:ea typeface="+mn-ea"/>
                          <a:cs typeface="+mn-cs"/>
                        </a:rPr>
                        <a:t>4.  Deviation Assessment </a:t>
                      </a:r>
                      <a:r>
                        <a:rPr lang="zh-CN" altLang="zh-CN" sz="1200" b="1" kern="1200" dirty="0" smtClean="0">
                          <a:solidFill>
                            <a:schemeClr val="tx1"/>
                          </a:solidFill>
                          <a:effectLst/>
                          <a:latin typeface="+mj-ea"/>
                          <a:ea typeface="+mn-ea"/>
                          <a:cs typeface="+mn-cs"/>
                        </a:rPr>
                        <a:t>偏差评估</a:t>
                      </a:r>
                    </a:p>
                    <a:p>
                      <a:pPr algn="l" defTabSz="914400" rtl="0" eaLnBrk="1" latinLnBrk="0" hangingPunct="1">
                        <a:lnSpc>
                          <a:spcPct val="130000"/>
                        </a:lnSpc>
                        <a:spcBef>
                          <a:spcPts val="0"/>
                        </a:spcBef>
                        <a:spcAft>
                          <a:spcPts val="0"/>
                        </a:spcAft>
                      </a:pPr>
                      <a:r>
                        <a:rPr lang="en-US" altLang="zh-CN" sz="1200" b="1" kern="1200" dirty="0" smtClean="0">
                          <a:solidFill>
                            <a:schemeClr val="tx1"/>
                          </a:solidFill>
                          <a:effectLst/>
                          <a:latin typeface="+mj-ea"/>
                          <a:ea typeface="+mn-ea"/>
                          <a:cs typeface="+mn-cs"/>
                        </a:rPr>
                        <a:t>     </a:t>
                      </a:r>
                      <a:r>
                        <a:rPr lang="zh-CN" altLang="zh-CN" sz="1200" b="1" kern="1200" dirty="0" smtClean="0">
                          <a:solidFill>
                            <a:schemeClr val="tx1"/>
                          </a:solidFill>
                          <a:effectLst/>
                          <a:latin typeface="+mj-ea"/>
                          <a:ea typeface="+mn-ea"/>
                          <a:cs typeface="+mn-cs"/>
                        </a:rPr>
                        <a:t>确定在定期审核期间是否有适用于系统的对产品质量有潜在影响的偏差产生。</a:t>
                      </a:r>
                    </a:p>
                    <a:p>
                      <a:pPr algn="l" defTabSz="914400" rtl="0" eaLnBrk="1" latinLnBrk="0" hangingPunct="1">
                        <a:lnSpc>
                          <a:spcPct val="130000"/>
                        </a:lnSpc>
                        <a:spcBef>
                          <a:spcPts val="0"/>
                        </a:spcBef>
                        <a:spcAft>
                          <a:spcPts val="0"/>
                        </a:spcAft>
                      </a:pPr>
                      <a:r>
                        <a:rPr lang="en-US" altLang="zh-CN" sz="1200" b="1" kern="1200" dirty="0" smtClean="0">
                          <a:solidFill>
                            <a:schemeClr val="tx1"/>
                          </a:solidFill>
                          <a:effectLst/>
                          <a:latin typeface="+mj-ea"/>
                          <a:ea typeface="+mn-ea"/>
                          <a:cs typeface="+mn-cs"/>
                        </a:rPr>
                        <a:t>     </a:t>
                      </a:r>
                      <a:r>
                        <a:rPr lang="zh-CN" altLang="zh-CN" sz="1200" b="1" kern="1200" dirty="0" smtClean="0">
                          <a:solidFill>
                            <a:schemeClr val="tx1"/>
                          </a:solidFill>
                          <a:effectLst/>
                          <a:latin typeface="+mj-ea"/>
                          <a:ea typeface="+mn-ea"/>
                          <a:cs typeface="+mn-cs"/>
                        </a:rPr>
                        <a:t>偏差评估结果</a:t>
                      </a:r>
                    </a:p>
                    <a:p>
                      <a:pPr marL="986400" lvl="2" indent="-342900" algn="l" defTabSz="914400" rtl="0" eaLnBrk="1" latinLnBrk="0" hangingPunct="1">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altLang="zh-CN" sz="1200" b="1" kern="1200" dirty="0" smtClean="0">
                          <a:solidFill>
                            <a:schemeClr val="tx1"/>
                          </a:solidFill>
                          <a:effectLst/>
                          <a:latin typeface="+mj-ea"/>
                          <a:ea typeface="+mn-ea"/>
                          <a:cs typeface="+mn-cs"/>
                        </a:rPr>
                        <a:t>没有对产品质量有潜在影响的相关偏差记录。偏差评估定期部分审核完成</a:t>
                      </a:r>
                    </a:p>
                    <a:p>
                      <a:pPr marL="986400" lvl="2" indent="-342900" algn="l" defTabSz="914400" rtl="0" eaLnBrk="1" latinLnBrk="0" hangingPunct="1">
                        <a:lnSpc>
                          <a:spcPct val="130000"/>
                        </a:lnSpc>
                        <a:spcBef>
                          <a:spcPts val="0"/>
                        </a:spcBef>
                        <a:spcAft>
                          <a:spcPts val="0"/>
                        </a:spcAft>
                        <a:buClr>
                          <a:srgbClr val="231F20"/>
                        </a:buClr>
                        <a:buSzPts val="900"/>
                        <a:buFont typeface="Wingdings" panose="05000000000000000000" pitchFamily="2" charset="2"/>
                        <a:buChar char=""/>
                        <a:tabLst>
                          <a:tab pos="225425" algn="l"/>
                        </a:tabLst>
                      </a:pPr>
                      <a:r>
                        <a:rPr lang="zh-CN" altLang="zh-CN" sz="1200" b="1" kern="1200" dirty="0" smtClean="0">
                          <a:solidFill>
                            <a:schemeClr val="tx1"/>
                          </a:solidFill>
                          <a:effectLst/>
                          <a:latin typeface="+mj-ea"/>
                          <a:ea typeface="+mn-ea"/>
                          <a:cs typeface="+mn-cs"/>
                        </a:rPr>
                        <a:t>存在对产品质量有潜在影响的相关偏差记录。进一步的评估见</a:t>
                      </a:r>
                      <a:r>
                        <a:rPr lang="en-US" altLang="zh-CN" sz="1200" b="1" kern="1200" dirty="0" smtClean="0">
                          <a:solidFill>
                            <a:schemeClr val="tx1"/>
                          </a:solidFill>
                          <a:effectLst/>
                          <a:latin typeface="+mj-ea"/>
                          <a:ea typeface="+mn-ea"/>
                          <a:cs typeface="+mn-cs"/>
                        </a:rPr>
                        <a:t>B</a:t>
                      </a:r>
                      <a:r>
                        <a:rPr lang="zh-CN" altLang="zh-CN" sz="1200" b="1" kern="1200" dirty="0" smtClean="0">
                          <a:solidFill>
                            <a:schemeClr val="tx1"/>
                          </a:solidFill>
                          <a:effectLst/>
                          <a:latin typeface="+mj-ea"/>
                          <a:ea typeface="+mn-ea"/>
                          <a:cs typeface="+mn-cs"/>
                        </a:rPr>
                        <a:t>级（表</a:t>
                      </a:r>
                      <a:r>
                        <a:rPr lang="en-US" altLang="zh-CN" sz="1200" b="1" kern="1200" dirty="0" smtClean="0">
                          <a:solidFill>
                            <a:schemeClr val="tx1"/>
                          </a:solidFill>
                          <a:effectLst/>
                          <a:latin typeface="+mj-ea"/>
                          <a:ea typeface="+mn-ea"/>
                          <a:cs typeface="+mn-cs"/>
                        </a:rPr>
                        <a:t>B</a:t>
                      </a:r>
                      <a:r>
                        <a:rPr lang="zh-CN" altLang="zh-CN" sz="1200" b="1" kern="1200" dirty="0" smtClean="0">
                          <a:solidFill>
                            <a:schemeClr val="tx1"/>
                          </a:solidFill>
                          <a:effectLst/>
                          <a:latin typeface="+mj-ea"/>
                          <a:ea typeface="+mn-ea"/>
                          <a:cs typeface="+mn-cs"/>
                        </a:rPr>
                        <a:t>）</a:t>
                      </a:r>
                      <a:endParaRPr lang="zh-CN" sz="1200" dirty="0">
                        <a:effectLst/>
                        <a:latin typeface="+mj-ea"/>
                        <a:ea typeface="+mj-ea"/>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2102696"/>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107</a:t>
            </a:fld>
            <a:r>
              <a:rPr lang="en-US" altLang="zh-CN" dirty="0" smtClean="0"/>
              <a:t>/119</a:t>
            </a:r>
            <a:endParaRPr lang="zh-CN" altLang="en-US" dirty="0"/>
          </a:p>
        </p:txBody>
      </p:sp>
    </p:spTree>
    <p:extLst>
      <p:ext uri="{BB962C8B-B14F-4D97-AF65-F5344CB8AC3E}">
        <p14:creationId xmlns:p14="http://schemas.microsoft.com/office/powerpoint/2010/main" val="304665052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附录12-控温</a:t>
            </a:r>
            <a:r>
              <a:rPr lang="zh-CN" altLang="zh-CN" dirty="0" smtClean="0">
                <a:latin typeface="+mj-ea"/>
              </a:rPr>
              <a:t>空间</a:t>
            </a:r>
            <a:r>
              <a:rPr lang="zh-CN" altLang="en-US" dirty="0" smtClean="0">
                <a:latin typeface="+mj-ea"/>
              </a:rPr>
              <a:t>（</a:t>
            </a:r>
            <a:r>
              <a:rPr lang="en-US" altLang="zh-CN" dirty="0" smtClean="0">
                <a:latin typeface="+mj-ea"/>
              </a:rPr>
              <a:t>CTC</a:t>
            </a:r>
            <a:r>
              <a:rPr lang="zh-CN" altLang="en-US" dirty="0" smtClean="0">
                <a:latin typeface="+mj-ea"/>
              </a:rPr>
              <a:t>）</a:t>
            </a:r>
            <a:r>
              <a:rPr lang="zh-CN" altLang="zh-CN" dirty="0" smtClean="0">
                <a:latin typeface="+mj-ea"/>
              </a:rPr>
              <a:t>的</a:t>
            </a:r>
            <a:r>
              <a:rPr lang="zh-CN" altLang="zh-CN" dirty="0">
                <a:latin typeface="+mj-ea"/>
              </a:rPr>
              <a:t>定期</a:t>
            </a:r>
            <a:r>
              <a:rPr lang="zh-CN" altLang="zh-CN" dirty="0" smtClean="0">
                <a:latin typeface="+mj-ea"/>
              </a:rPr>
              <a:t>审核</a:t>
            </a:r>
            <a:endParaRPr lang="zh-CN" altLang="en-US" dirty="0"/>
          </a:p>
        </p:txBody>
      </p:sp>
      <p:sp>
        <p:nvSpPr>
          <p:cNvPr id="4" name="矩形 3"/>
          <p:cNvSpPr/>
          <p:nvPr/>
        </p:nvSpPr>
        <p:spPr>
          <a:xfrm>
            <a:off x="768000" y="1157589"/>
            <a:ext cx="10755407" cy="4691028"/>
          </a:xfrm>
          <a:prstGeom prst="rect">
            <a:avLst/>
          </a:prstGeom>
        </p:spPr>
        <p:txBody>
          <a:bodyPr wrap="square">
            <a:spAutoFit/>
          </a:bodyPr>
          <a:lstStyle/>
          <a:p>
            <a:pPr marR="732155">
              <a:lnSpc>
                <a:spcPct val="150000"/>
              </a:lnSpc>
              <a:spcAft>
                <a:spcPts val="0"/>
              </a:spcAft>
            </a:pPr>
            <a:r>
              <a:rPr lang="zh-CN" altLang="zh-CN" sz="1600" dirty="0">
                <a:latin typeface="+mj-ea"/>
                <a:ea typeface="+mj-ea"/>
                <a:cs typeface="Arial" panose="020B0604020202020204" pitchFamily="34" charset="0"/>
              </a:rPr>
              <a:t>通过评估存储的材料和系统工作温度范围，对</a:t>
            </a:r>
            <a:r>
              <a:rPr lang="en-US" altLang="zh-CN" sz="1600" dirty="0">
                <a:latin typeface="+mj-ea"/>
                <a:ea typeface="+mj-ea"/>
                <a:cs typeface="Arial" panose="020B0604020202020204" pitchFamily="34" charset="0"/>
              </a:rPr>
              <a:t>CTC</a:t>
            </a:r>
            <a:r>
              <a:rPr lang="zh-CN" altLang="zh-CN" sz="1600" dirty="0">
                <a:latin typeface="+mj-ea"/>
                <a:ea typeface="+mj-ea"/>
                <a:cs typeface="Arial" panose="020B0604020202020204" pitchFamily="34" charset="0"/>
              </a:rPr>
              <a:t>进行分类（</a:t>
            </a:r>
            <a:r>
              <a:rPr lang="en-US" altLang="zh-CN" sz="1600" dirty="0">
                <a:latin typeface="+mj-ea"/>
                <a:ea typeface="+mj-ea"/>
                <a:cs typeface="Arial" panose="020B0604020202020204" pitchFamily="34" charset="0"/>
              </a:rPr>
              <a:t>CTC</a:t>
            </a:r>
            <a:r>
              <a:rPr lang="zh-CN" altLang="zh-CN" sz="1600" dirty="0">
                <a:latin typeface="+mj-ea"/>
                <a:ea typeface="+mj-ea"/>
                <a:cs typeface="Arial" panose="020B0604020202020204" pitchFamily="34" charset="0"/>
              </a:rPr>
              <a:t>类别</a:t>
            </a:r>
            <a:r>
              <a:rPr lang="en-US" altLang="zh-CN" sz="1600" dirty="0">
                <a:latin typeface="+mj-ea"/>
                <a:ea typeface="+mj-ea"/>
                <a:cs typeface="Arial" panose="020B0604020202020204" pitchFamily="34" charset="0"/>
              </a:rPr>
              <a:t>1,2</a:t>
            </a:r>
            <a:r>
              <a:rPr lang="zh-CN" altLang="zh-CN" sz="1600" dirty="0">
                <a:latin typeface="+mj-ea"/>
                <a:ea typeface="+mj-ea"/>
                <a:cs typeface="Arial" panose="020B0604020202020204" pitchFamily="34" charset="0"/>
              </a:rPr>
              <a:t>或</a:t>
            </a:r>
            <a:r>
              <a:rPr lang="en-US" altLang="zh-CN" sz="1600" dirty="0">
                <a:latin typeface="+mj-ea"/>
                <a:ea typeface="+mj-ea"/>
                <a:cs typeface="Arial" panose="020B0604020202020204" pitchFamily="34" charset="0"/>
              </a:rPr>
              <a:t>3</a:t>
            </a:r>
            <a:r>
              <a:rPr lang="zh-CN" altLang="zh-CN" sz="1600" dirty="0">
                <a:latin typeface="+mj-ea"/>
                <a:ea typeface="+mj-ea"/>
                <a:cs typeface="Arial" panose="020B0604020202020204" pitchFamily="34" charset="0"/>
              </a:rPr>
              <a:t>）以进行定期审核：</a:t>
            </a:r>
            <a:endParaRPr lang="zh-CN" altLang="zh-CN" sz="1600" dirty="0">
              <a:latin typeface="+mj-ea"/>
              <a:ea typeface="+mj-ea"/>
              <a:cs typeface="Times New Roman" panose="02020603050405020304" pitchFamily="18" charset="0"/>
            </a:endParaRPr>
          </a:p>
          <a:p>
            <a:pPr>
              <a:lnSpc>
                <a:spcPct val="150000"/>
              </a:lnSpc>
              <a:spcBef>
                <a:spcPts val="55"/>
              </a:spcBef>
              <a:spcAft>
                <a:spcPts val="0"/>
              </a:spcAft>
            </a:pPr>
            <a:r>
              <a:rPr lang="en-US" altLang="zh-CN" sz="1600" dirty="0">
                <a:latin typeface="+mj-ea"/>
                <a:ea typeface="+mj-ea"/>
                <a:cs typeface="Times New Roman" panose="02020603050405020304" pitchFamily="18" charset="0"/>
              </a:rPr>
              <a:t> </a:t>
            </a:r>
            <a:endParaRPr lang="zh-CN" altLang="zh-CN" sz="1600" dirty="0">
              <a:latin typeface="+mj-ea"/>
              <a:ea typeface="+mj-ea"/>
              <a:cs typeface="Times New Roman" panose="02020603050405020304" pitchFamily="18" charset="0"/>
            </a:endParaRPr>
          </a:p>
          <a:p>
            <a:pPr marL="342900" marR="732155" lvl="0" indent="-342900">
              <a:lnSpc>
                <a:spcPct val="150000"/>
              </a:lnSpc>
              <a:spcAft>
                <a:spcPts val="0"/>
              </a:spcAft>
              <a:buClr>
                <a:srgbClr val="231F20"/>
              </a:buClr>
              <a:buSzPts val="900"/>
              <a:buFont typeface="Arial" panose="020B0604020202020204" pitchFamily="34" charset="0"/>
              <a:buChar char="•"/>
              <a:tabLst>
                <a:tab pos="749300" algn="l"/>
              </a:tabLst>
            </a:pPr>
            <a:r>
              <a:rPr lang="zh-CN" altLang="zh-CN" sz="1600" b="1" dirty="0">
                <a:solidFill>
                  <a:srgbClr val="231F20"/>
                </a:solidFill>
                <a:latin typeface="+mj-ea"/>
                <a:ea typeface="+mj-ea"/>
                <a:cs typeface="Arial" panose="020B0604020202020204" pitchFamily="34" charset="0"/>
              </a:rPr>
              <a:t>物料储存</a:t>
            </a:r>
            <a:endParaRPr lang="zh-CN" altLang="zh-CN" sz="1600" b="1" dirty="0">
              <a:latin typeface="+mj-ea"/>
              <a:ea typeface="+mj-ea"/>
              <a:cs typeface="Times New Roman" panose="02020603050405020304" pitchFamily="18" charset="0"/>
            </a:endParaRPr>
          </a:p>
          <a:p>
            <a:pPr marL="749300" marR="732155">
              <a:lnSpc>
                <a:spcPct val="150000"/>
              </a:lnSpc>
              <a:spcAft>
                <a:spcPts val="0"/>
              </a:spcAft>
            </a:pPr>
            <a:r>
              <a:rPr lang="zh-CN" altLang="zh-CN" sz="1600" dirty="0">
                <a:latin typeface="+mj-ea"/>
                <a:ea typeface="+mj-ea"/>
                <a:cs typeface="Arial" panose="020B0604020202020204" pitchFamily="34" charset="0"/>
              </a:rPr>
              <a:t>储存物料根据对药品质量的潜在风险分组如下：</a:t>
            </a:r>
            <a:endParaRPr lang="zh-CN" altLang="zh-CN" sz="1600" dirty="0">
              <a:latin typeface="+mj-ea"/>
              <a:ea typeface="+mj-ea"/>
              <a:cs typeface="Times New Roman" panose="02020603050405020304" pitchFamily="18" charset="0"/>
            </a:endParaRPr>
          </a:p>
          <a:p>
            <a:pPr marL="742950" marR="808990" lvl="1" indent="-285750">
              <a:lnSpc>
                <a:spcPct val="150000"/>
              </a:lnSpc>
              <a:spcAft>
                <a:spcPts val="0"/>
              </a:spcAft>
              <a:buClr>
                <a:srgbClr val="231F20"/>
              </a:buClr>
              <a:buSzPts val="900"/>
              <a:buFont typeface="Arial" panose="020B0604020202020204" pitchFamily="34" charset="0"/>
              <a:buChar char="-"/>
              <a:tabLst>
                <a:tab pos="977900" algn="l"/>
              </a:tabLst>
            </a:pPr>
            <a:r>
              <a:rPr lang="zh-CN" altLang="zh-CN" sz="1600" dirty="0">
                <a:latin typeface="+mj-ea"/>
                <a:ea typeface="+mj-ea"/>
                <a:cs typeface="Arial" panose="020B0604020202020204" pitchFamily="34" charset="0"/>
              </a:rPr>
              <a:t>储存物料类型</a:t>
            </a:r>
            <a:r>
              <a:rPr lang="en-US" altLang="zh-CN" sz="1600" dirty="0">
                <a:latin typeface="+mj-ea"/>
                <a:ea typeface="+mj-ea"/>
                <a:cs typeface="Times New Roman" panose="02020603050405020304" pitchFamily="18" charset="0"/>
              </a:rPr>
              <a:t>A</a:t>
            </a:r>
            <a:r>
              <a:rPr lang="zh-CN" altLang="zh-CN" sz="1600" dirty="0">
                <a:latin typeface="+mj-ea"/>
                <a:ea typeface="+mj-ea"/>
                <a:cs typeface="Arial" panose="020B0604020202020204" pitchFamily="34" charset="0"/>
              </a:rPr>
              <a:t>：原料药，药品，稳定性样品，实验室样品，用于在运输过程中保持温度的冷</a:t>
            </a:r>
            <a:r>
              <a:rPr lang="en-US" altLang="zh-CN" sz="1600" dirty="0">
                <a:latin typeface="+mj-ea"/>
                <a:ea typeface="+mj-ea"/>
                <a:cs typeface="Times New Roman" panose="02020603050405020304" pitchFamily="18" charset="0"/>
              </a:rPr>
              <a:t>/</a:t>
            </a:r>
            <a:r>
              <a:rPr lang="zh-CN" altLang="zh-CN" sz="1600" dirty="0">
                <a:latin typeface="+mj-ea"/>
                <a:ea typeface="+mj-ea"/>
                <a:cs typeface="Arial" panose="020B0604020202020204" pitchFamily="34" charset="0"/>
              </a:rPr>
              <a:t>热包（如果在使用前未验证冷</a:t>
            </a:r>
            <a:r>
              <a:rPr lang="en-US" altLang="zh-CN" sz="1600" dirty="0">
                <a:latin typeface="+mj-ea"/>
                <a:ea typeface="+mj-ea"/>
                <a:cs typeface="Times New Roman" panose="02020603050405020304" pitchFamily="18" charset="0"/>
              </a:rPr>
              <a:t>/</a:t>
            </a:r>
            <a:r>
              <a:rPr lang="zh-CN" altLang="zh-CN" sz="1600" dirty="0">
                <a:latin typeface="+mj-ea"/>
                <a:ea typeface="+mj-ea"/>
                <a:cs typeface="Arial" panose="020B0604020202020204" pitchFamily="34" charset="0"/>
              </a:rPr>
              <a:t>热包温度）</a:t>
            </a:r>
            <a:endParaRPr lang="zh-CN" altLang="zh-CN" sz="1600" dirty="0">
              <a:latin typeface="+mj-ea"/>
              <a:ea typeface="+mj-ea"/>
              <a:cs typeface="Times New Roman" panose="02020603050405020304" pitchFamily="18" charset="0"/>
            </a:endParaRPr>
          </a:p>
          <a:p>
            <a:pPr marL="742950" marR="808990" lvl="1" indent="-285750">
              <a:lnSpc>
                <a:spcPct val="150000"/>
              </a:lnSpc>
              <a:spcAft>
                <a:spcPts val="0"/>
              </a:spcAft>
              <a:buClr>
                <a:srgbClr val="231F20"/>
              </a:buClr>
              <a:buSzPts val="900"/>
              <a:buFont typeface="Arial" panose="020B0604020202020204" pitchFamily="34" charset="0"/>
              <a:buChar char="-"/>
              <a:tabLst>
                <a:tab pos="977900" algn="l"/>
              </a:tabLst>
            </a:pPr>
            <a:r>
              <a:rPr lang="zh-CN" altLang="zh-CN" sz="1600" dirty="0">
                <a:latin typeface="+mj-ea"/>
                <a:ea typeface="+mj-ea"/>
                <a:cs typeface="Arial" panose="020B0604020202020204" pitchFamily="34" charset="0"/>
              </a:rPr>
              <a:t>存储物料类型</a:t>
            </a:r>
            <a:r>
              <a:rPr lang="en-US" altLang="zh-CN" sz="1600" dirty="0">
                <a:latin typeface="+mj-ea"/>
                <a:ea typeface="+mj-ea"/>
                <a:cs typeface="Times New Roman" panose="02020603050405020304" pitchFamily="18" charset="0"/>
              </a:rPr>
              <a:t>B</a:t>
            </a:r>
            <a:r>
              <a:rPr lang="zh-CN" altLang="zh-CN" sz="1600" dirty="0">
                <a:latin typeface="+mj-ea"/>
                <a:ea typeface="+mj-ea"/>
                <a:cs typeface="Arial" panose="020B0604020202020204" pitchFamily="34" charset="0"/>
              </a:rPr>
              <a:t>：半成品（</a:t>
            </a:r>
            <a:r>
              <a:rPr lang="en-US" altLang="zh-CN" sz="1600" dirty="0">
                <a:latin typeface="+mj-ea"/>
                <a:ea typeface="+mj-ea"/>
                <a:cs typeface="Times New Roman" panose="02020603050405020304" pitchFamily="18" charset="0"/>
              </a:rPr>
              <a:t>WIP</a:t>
            </a:r>
            <a:r>
              <a:rPr lang="zh-CN" altLang="zh-CN" sz="1600" dirty="0">
                <a:latin typeface="+mj-ea"/>
                <a:ea typeface="+mj-ea"/>
                <a:cs typeface="Arial" panose="020B0604020202020204" pitchFamily="34" charset="0"/>
              </a:rPr>
              <a:t>），标准品，关键试剂，缓冲液，原料</a:t>
            </a:r>
            <a:endParaRPr lang="zh-CN" altLang="zh-CN" sz="1600" dirty="0">
              <a:latin typeface="+mj-ea"/>
              <a:ea typeface="+mj-ea"/>
              <a:cs typeface="Times New Roman" panose="02020603050405020304" pitchFamily="18" charset="0"/>
            </a:endParaRPr>
          </a:p>
          <a:p>
            <a:pPr marL="742950" marR="73660" lvl="1" indent="-285750">
              <a:lnSpc>
                <a:spcPct val="150000"/>
              </a:lnSpc>
              <a:spcBef>
                <a:spcPts val="385"/>
              </a:spcBef>
              <a:spcAft>
                <a:spcPts val="0"/>
              </a:spcAft>
              <a:buClr>
                <a:srgbClr val="231F20"/>
              </a:buClr>
              <a:buSzPts val="900"/>
              <a:buFont typeface="Arial" panose="020B0604020202020204" pitchFamily="34" charset="0"/>
              <a:buChar char="-"/>
              <a:tabLst>
                <a:tab pos="977900" algn="l"/>
              </a:tabLst>
            </a:pPr>
            <a:r>
              <a:rPr lang="zh-CN" altLang="zh-CN" sz="1600" dirty="0">
                <a:latin typeface="+mj-ea"/>
                <a:ea typeface="+mj-ea"/>
                <a:cs typeface="Arial" panose="020B0604020202020204" pitchFamily="34" charset="0"/>
              </a:rPr>
              <a:t>存储物料类型</a:t>
            </a:r>
            <a:r>
              <a:rPr lang="en-US" altLang="zh-CN" sz="1600" dirty="0">
                <a:latin typeface="+mj-ea"/>
                <a:ea typeface="+mj-ea"/>
                <a:cs typeface="Times New Roman" panose="02020603050405020304" pitchFamily="18" charset="0"/>
              </a:rPr>
              <a:t>C</a:t>
            </a:r>
            <a:r>
              <a:rPr lang="zh-CN" altLang="zh-CN" sz="1600" dirty="0">
                <a:latin typeface="+mj-ea"/>
                <a:ea typeface="+mj-ea"/>
                <a:cs typeface="Arial" panose="020B0604020202020204" pitchFamily="34" charset="0"/>
              </a:rPr>
              <a:t>：环境监测（</a:t>
            </a:r>
            <a:r>
              <a:rPr lang="en-US" altLang="zh-CN" sz="1600" dirty="0">
                <a:latin typeface="+mj-ea"/>
                <a:ea typeface="+mj-ea"/>
                <a:cs typeface="Times New Roman" panose="02020603050405020304" pitchFamily="18" charset="0"/>
              </a:rPr>
              <a:t>EM</a:t>
            </a:r>
            <a:r>
              <a:rPr lang="zh-CN" altLang="zh-CN" sz="1600" dirty="0">
                <a:latin typeface="+mj-ea"/>
                <a:ea typeface="+mj-ea"/>
                <a:cs typeface="Arial" panose="020B0604020202020204" pitchFamily="34" charset="0"/>
              </a:rPr>
              <a:t>）用品和试剂，培养基，测试物料</a:t>
            </a:r>
            <a:endParaRPr lang="zh-CN" altLang="zh-CN" sz="1600" dirty="0">
              <a:latin typeface="+mj-ea"/>
              <a:ea typeface="+mj-ea"/>
              <a:cs typeface="Times New Roman" panose="02020603050405020304" pitchFamily="18" charset="0"/>
            </a:endParaRPr>
          </a:p>
          <a:p>
            <a:pPr>
              <a:lnSpc>
                <a:spcPct val="150000"/>
              </a:lnSpc>
              <a:spcBef>
                <a:spcPts val="45"/>
              </a:spcBef>
              <a:spcAft>
                <a:spcPts val="0"/>
              </a:spcAft>
            </a:pPr>
            <a:r>
              <a:rPr lang="en-US" altLang="zh-CN" sz="1600" dirty="0">
                <a:latin typeface="+mj-ea"/>
                <a:ea typeface="+mj-ea"/>
                <a:cs typeface="Times New Roman" panose="02020603050405020304" pitchFamily="18" charset="0"/>
              </a:rPr>
              <a:t> </a:t>
            </a:r>
            <a:endParaRPr lang="zh-CN" altLang="zh-CN" sz="1600" dirty="0">
              <a:latin typeface="+mj-ea"/>
              <a:ea typeface="+mj-ea"/>
              <a:cs typeface="Times New Roman" panose="02020603050405020304" pitchFamily="18" charset="0"/>
            </a:endParaRPr>
          </a:p>
          <a:p>
            <a:pPr marL="342900" marR="73660" lvl="0" indent="-342900">
              <a:lnSpc>
                <a:spcPct val="150000"/>
              </a:lnSpc>
              <a:spcAft>
                <a:spcPts val="0"/>
              </a:spcAft>
              <a:buClr>
                <a:srgbClr val="231F20"/>
              </a:buClr>
              <a:buSzPts val="900"/>
              <a:buFont typeface="Arial" panose="020B0604020202020204" pitchFamily="34" charset="0"/>
              <a:buChar char="•"/>
              <a:tabLst>
                <a:tab pos="749300" algn="l"/>
              </a:tabLst>
            </a:pPr>
            <a:r>
              <a:rPr lang="zh-CN" altLang="zh-CN" sz="1600" b="1" dirty="0">
                <a:solidFill>
                  <a:srgbClr val="231F20"/>
                </a:solidFill>
                <a:latin typeface="+mj-ea"/>
                <a:ea typeface="+mj-ea"/>
                <a:cs typeface="Arial" panose="020B0604020202020204" pitchFamily="34" charset="0"/>
              </a:rPr>
              <a:t>工作</a:t>
            </a:r>
            <a:r>
              <a:rPr lang="en-US" altLang="zh-CN" sz="1600" b="1" dirty="0" err="1">
                <a:solidFill>
                  <a:srgbClr val="231F20"/>
                </a:solidFill>
                <a:latin typeface="+mj-ea"/>
                <a:ea typeface="+mj-ea"/>
                <a:cs typeface="Arial" panose="020B0604020202020204" pitchFamily="34" charset="0"/>
              </a:rPr>
              <a:t>温度范围</a:t>
            </a:r>
            <a:r>
              <a:rPr lang="en-US" altLang="zh-CN" sz="1600" b="1" dirty="0">
                <a:solidFill>
                  <a:srgbClr val="231F20"/>
                </a:solidFill>
                <a:latin typeface="+mj-ea"/>
                <a:ea typeface="+mj-ea"/>
                <a:cs typeface="Arial" panose="020B0604020202020204" pitchFamily="34" charset="0"/>
              </a:rPr>
              <a:t>：</a:t>
            </a:r>
            <a:endParaRPr lang="zh-CN" altLang="zh-CN" sz="1600" b="1" dirty="0">
              <a:latin typeface="+mj-ea"/>
              <a:ea typeface="+mj-ea"/>
              <a:cs typeface="Times New Roman" panose="02020603050405020304" pitchFamily="18" charset="0"/>
            </a:endParaRPr>
          </a:p>
          <a:p>
            <a:pPr marL="742950" marR="73660" lvl="1" indent="-285750">
              <a:lnSpc>
                <a:spcPct val="150000"/>
              </a:lnSpc>
              <a:spcBef>
                <a:spcPts val="385"/>
              </a:spcBef>
              <a:spcAft>
                <a:spcPts val="0"/>
              </a:spcAft>
              <a:buClr>
                <a:srgbClr val="231F20"/>
              </a:buClr>
              <a:buSzPts val="900"/>
              <a:buFont typeface="Arial" panose="020B0604020202020204" pitchFamily="34" charset="0"/>
              <a:buChar char="-"/>
              <a:tabLst>
                <a:tab pos="977900" algn="l"/>
              </a:tabLst>
            </a:pPr>
            <a:r>
              <a:rPr lang="zh-CN" altLang="zh-CN" sz="1600" dirty="0">
                <a:latin typeface="+mj-ea"/>
                <a:ea typeface="+mj-ea"/>
                <a:cs typeface="Arial" panose="020B0604020202020204" pitchFamily="34" charset="0"/>
              </a:rPr>
              <a:t>对于工作范围相对较窄（</a:t>
            </a:r>
            <a:r>
              <a:rPr lang="en-US" altLang="zh-CN" sz="1600" dirty="0">
                <a:latin typeface="+mj-ea"/>
                <a:ea typeface="+mj-ea"/>
                <a:cs typeface="Times New Roman" panose="02020603050405020304" pitchFamily="18" charset="0"/>
              </a:rPr>
              <a:t>≤6°C</a:t>
            </a:r>
            <a:r>
              <a:rPr lang="zh-CN" altLang="zh-CN" sz="1600" dirty="0">
                <a:latin typeface="+mj-ea"/>
                <a:ea typeface="+mj-ea"/>
                <a:cs typeface="Arial" panose="020B0604020202020204" pitchFamily="34" charset="0"/>
              </a:rPr>
              <a:t>）的</a:t>
            </a:r>
            <a:r>
              <a:rPr lang="en-US" altLang="zh-CN" sz="1600" dirty="0">
                <a:latin typeface="+mj-ea"/>
                <a:ea typeface="+mj-ea"/>
                <a:cs typeface="Times New Roman" panose="02020603050405020304" pitchFamily="18" charset="0"/>
              </a:rPr>
              <a:t>CTC</a:t>
            </a:r>
            <a:r>
              <a:rPr lang="zh-CN" altLang="zh-CN" sz="1600" dirty="0">
                <a:latin typeface="+mj-ea"/>
                <a:ea typeface="+mj-ea"/>
                <a:cs typeface="Arial" panose="020B0604020202020204" pitchFamily="34" charset="0"/>
              </a:rPr>
              <a:t>，例如</a:t>
            </a:r>
            <a:r>
              <a:rPr lang="en-US" altLang="zh-CN" sz="1600" dirty="0">
                <a:latin typeface="+mj-ea"/>
                <a:ea typeface="+mj-ea"/>
                <a:cs typeface="Times New Roman" panose="02020603050405020304" pitchFamily="18" charset="0"/>
              </a:rPr>
              <a:t>2-8°C</a:t>
            </a:r>
            <a:r>
              <a:rPr lang="zh-CN" altLang="zh-CN" sz="1600" dirty="0">
                <a:latin typeface="+mj-ea"/>
                <a:ea typeface="+mj-ea"/>
                <a:cs typeface="Arial" panose="020B0604020202020204" pitchFamily="34" charset="0"/>
              </a:rPr>
              <a:t>，</a:t>
            </a:r>
            <a:r>
              <a:rPr lang="en-US" altLang="zh-CN" sz="1600" dirty="0">
                <a:latin typeface="+mj-ea"/>
                <a:ea typeface="+mj-ea"/>
                <a:cs typeface="Times New Roman" panose="02020603050405020304" pitchFamily="18" charset="0"/>
              </a:rPr>
              <a:t>2-4°C</a:t>
            </a:r>
            <a:r>
              <a:rPr lang="zh-CN" altLang="zh-CN" sz="1600" dirty="0">
                <a:latin typeface="+mj-ea"/>
                <a:ea typeface="+mj-ea"/>
                <a:cs typeface="Arial" panose="020B0604020202020204" pitchFamily="34" charset="0"/>
              </a:rPr>
              <a:t>，通过非主要故障（如漂移）的超温风险较高。</a:t>
            </a:r>
            <a:endParaRPr lang="zh-CN" altLang="zh-CN" sz="1600" dirty="0">
              <a:latin typeface="+mj-ea"/>
              <a:ea typeface="+mj-ea"/>
              <a:cs typeface="Times New Roman" panose="02020603050405020304" pitchFamily="18" charset="0"/>
            </a:endParaRPr>
          </a:p>
          <a:p>
            <a:pPr marL="742950" marR="73660" lvl="1" indent="-285750">
              <a:lnSpc>
                <a:spcPct val="150000"/>
              </a:lnSpc>
              <a:spcBef>
                <a:spcPts val="385"/>
              </a:spcBef>
              <a:spcAft>
                <a:spcPts val="0"/>
              </a:spcAft>
              <a:buClr>
                <a:srgbClr val="231F20"/>
              </a:buClr>
              <a:buSzPts val="900"/>
              <a:buFont typeface="Arial" panose="020B0604020202020204" pitchFamily="34" charset="0"/>
              <a:buChar char="-"/>
              <a:tabLst>
                <a:tab pos="977900" algn="l"/>
              </a:tabLst>
            </a:pPr>
            <a:r>
              <a:rPr lang="zh-CN" altLang="zh-CN" sz="1600" dirty="0">
                <a:latin typeface="+mj-ea"/>
                <a:ea typeface="+mj-ea"/>
                <a:cs typeface="Arial" panose="020B0604020202020204" pitchFamily="34" charset="0"/>
              </a:rPr>
              <a:t>对于具有更宽工作范围（</a:t>
            </a:r>
            <a:r>
              <a:rPr lang="en-US" altLang="zh-CN" sz="1600" dirty="0">
                <a:latin typeface="+mj-ea"/>
                <a:ea typeface="+mj-ea"/>
                <a:cs typeface="Times New Roman" panose="02020603050405020304" pitchFamily="18" charset="0"/>
              </a:rPr>
              <a:t>&gt; 6°C</a:t>
            </a:r>
            <a:r>
              <a:rPr lang="zh-CN" altLang="zh-CN" sz="1600" dirty="0">
                <a:latin typeface="+mj-ea"/>
                <a:ea typeface="+mj-ea"/>
                <a:cs typeface="Arial" panose="020B0604020202020204" pitchFamily="34" charset="0"/>
              </a:rPr>
              <a:t>）的</a:t>
            </a:r>
            <a:r>
              <a:rPr lang="en-US" altLang="zh-CN" sz="1600" dirty="0">
                <a:latin typeface="+mj-ea"/>
                <a:ea typeface="+mj-ea"/>
                <a:cs typeface="Times New Roman" panose="02020603050405020304" pitchFamily="18" charset="0"/>
              </a:rPr>
              <a:t>CTC</a:t>
            </a:r>
            <a:r>
              <a:rPr lang="zh-CN" altLang="zh-CN" sz="1600" dirty="0">
                <a:latin typeface="+mj-ea"/>
                <a:ea typeface="+mj-ea"/>
                <a:cs typeface="Arial" panose="020B0604020202020204" pitchFamily="34" charset="0"/>
              </a:rPr>
              <a:t>，故障很可能是由高可检测的严重机械故障引起的。</a:t>
            </a:r>
            <a:endParaRPr lang="zh-CN" altLang="zh-CN" sz="1600" dirty="0">
              <a:latin typeface="+mj-ea"/>
              <a:ea typeface="+mj-ea"/>
              <a:cs typeface="Times New Roman" panose="02020603050405020304" pitchFamily="18" charset="0"/>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108</a:t>
            </a:fld>
            <a:r>
              <a:rPr lang="en-US" altLang="zh-CN" dirty="0" smtClean="0"/>
              <a:t>/119</a:t>
            </a:r>
            <a:endParaRPr lang="zh-CN" altLang="en-US" dirty="0"/>
          </a:p>
        </p:txBody>
      </p:sp>
    </p:spTree>
    <p:extLst>
      <p:ext uri="{BB962C8B-B14F-4D97-AF65-F5344CB8AC3E}">
        <p14:creationId xmlns:p14="http://schemas.microsoft.com/office/powerpoint/2010/main" val="23977720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附录12-控温空间</a:t>
            </a:r>
            <a:r>
              <a:rPr lang="zh-CN" altLang="en-US" dirty="0">
                <a:latin typeface="+mj-ea"/>
              </a:rPr>
              <a:t>（</a:t>
            </a:r>
            <a:r>
              <a:rPr lang="en-US" altLang="zh-CN" dirty="0">
                <a:latin typeface="+mj-ea"/>
              </a:rPr>
              <a:t>CTC</a:t>
            </a:r>
            <a:r>
              <a:rPr lang="zh-CN" altLang="en-US" dirty="0">
                <a:latin typeface="+mj-ea"/>
              </a:rPr>
              <a:t>）</a:t>
            </a:r>
            <a:r>
              <a:rPr lang="zh-CN" altLang="zh-CN" dirty="0">
                <a:latin typeface="+mj-ea"/>
              </a:rPr>
              <a:t>的定期审核</a:t>
            </a:r>
            <a:endParaRPr lang="zh-CN" altLang="en-US" dirty="0"/>
          </a:p>
        </p:txBody>
      </p:sp>
      <p:sp>
        <p:nvSpPr>
          <p:cNvPr id="6" name="矩形 5"/>
          <p:cNvSpPr/>
          <p:nvPr/>
        </p:nvSpPr>
        <p:spPr>
          <a:xfrm>
            <a:off x="768000" y="1157589"/>
            <a:ext cx="10755407" cy="460382"/>
          </a:xfrm>
          <a:prstGeom prst="rect">
            <a:avLst/>
          </a:prstGeom>
        </p:spPr>
        <p:txBody>
          <a:bodyPr wrap="square">
            <a:spAutoFit/>
          </a:bodyPr>
          <a:lstStyle/>
          <a:p>
            <a:pPr marR="732155">
              <a:lnSpc>
                <a:spcPct val="150000"/>
              </a:lnSpc>
              <a:spcAft>
                <a:spcPts val="0"/>
              </a:spcAft>
            </a:pPr>
            <a:r>
              <a:rPr lang="en-US" altLang="zh-CN" b="1" dirty="0"/>
              <a:t>表26.1：基于存储和工作温度范围的物料的CTC类别分配</a:t>
            </a:r>
            <a:endParaRPr lang="zh-CN" altLang="zh-CN" sz="1600" dirty="0">
              <a:latin typeface="+mj-ea"/>
              <a:ea typeface="+mj-ea"/>
              <a:cs typeface="Times New Roman" panose="02020603050405020304" pitchFamily="18" charset="0"/>
            </a:endParaRPr>
          </a:p>
        </p:txBody>
      </p:sp>
      <p:graphicFrame>
        <p:nvGraphicFramePr>
          <p:cNvPr id="7" name="表格 6"/>
          <p:cNvGraphicFramePr>
            <a:graphicFrameLocks noGrp="1"/>
          </p:cNvGraphicFramePr>
          <p:nvPr>
            <p:extLst>
              <p:ext uri="{D42A27DB-BD31-4B8C-83A1-F6EECF244321}">
                <p14:modId xmlns:p14="http://schemas.microsoft.com/office/powerpoint/2010/main" val="1707031343"/>
              </p:ext>
            </p:extLst>
          </p:nvPr>
        </p:nvGraphicFramePr>
        <p:xfrm>
          <a:off x="767998" y="1818967"/>
          <a:ext cx="10755408" cy="4272107"/>
        </p:xfrm>
        <a:graphic>
          <a:graphicData uri="http://schemas.openxmlformats.org/drawingml/2006/table">
            <a:tbl>
              <a:tblPr firstRow="1" firstCol="1" lastRow="1" lastCol="1" bandRow="1" bandCol="1">
                <a:tableStyleId>{69012ECD-51FC-41F1-AA8D-1B2483CD663E}</a:tableStyleId>
              </a:tblPr>
              <a:tblGrid>
                <a:gridCol w="2688852">
                  <a:extLst>
                    <a:ext uri="{9D8B030D-6E8A-4147-A177-3AD203B41FA5}">
                      <a16:colId xmlns:a16="http://schemas.microsoft.com/office/drawing/2014/main" val="1086905758"/>
                    </a:ext>
                  </a:extLst>
                </a:gridCol>
                <a:gridCol w="2688852">
                  <a:extLst>
                    <a:ext uri="{9D8B030D-6E8A-4147-A177-3AD203B41FA5}">
                      <a16:colId xmlns:a16="http://schemas.microsoft.com/office/drawing/2014/main" val="1057986177"/>
                    </a:ext>
                  </a:extLst>
                </a:gridCol>
                <a:gridCol w="2688852">
                  <a:extLst>
                    <a:ext uri="{9D8B030D-6E8A-4147-A177-3AD203B41FA5}">
                      <a16:colId xmlns:a16="http://schemas.microsoft.com/office/drawing/2014/main" val="2751226105"/>
                    </a:ext>
                  </a:extLst>
                </a:gridCol>
                <a:gridCol w="2688852">
                  <a:extLst>
                    <a:ext uri="{9D8B030D-6E8A-4147-A177-3AD203B41FA5}">
                      <a16:colId xmlns:a16="http://schemas.microsoft.com/office/drawing/2014/main" val="4241149615"/>
                    </a:ext>
                  </a:extLst>
                </a:gridCol>
              </a:tblGrid>
              <a:tr h="565749">
                <a:tc rowSpan="2">
                  <a:txBody>
                    <a:bodyPr/>
                    <a:lstStyle/>
                    <a:p>
                      <a:pPr marL="73025" algn="ctr">
                        <a:lnSpc>
                          <a:spcPct val="150000"/>
                        </a:lnSpc>
                        <a:spcAft>
                          <a:spcPts val="0"/>
                        </a:spcAft>
                      </a:pPr>
                      <a:r>
                        <a:rPr lang="zh-CN" sz="1600" spc="-25">
                          <a:effectLst/>
                        </a:rPr>
                        <a:t>储存物料种类</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lnSpc>
                          <a:spcPct val="150000"/>
                        </a:lnSpc>
                        <a:spcBef>
                          <a:spcPts val="375"/>
                        </a:spcBef>
                        <a:spcAft>
                          <a:spcPts val="0"/>
                        </a:spcAft>
                      </a:pPr>
                      <a:r>
                        <a:rPr lang="zh-CN" sz="1600" spc="-25">
                          <a:effectLst/>
                        </a:rPr>
                        <a:t>工作温度范围和</a:t>
                      </a:r>
                      <a:r>
                        <a:rPr lang="en-US" sz="1600" spc="-25">
                          <a:effectLst/>
                        </a:rPr>
                        <a:t>CTC</a:t>
                      </a:r>
                      <a:r>
                        <a:rPr lang="zh-CN" sz="1600" spc="-25">
                          <a:effectLst/>
                        </a:rPr>
                        <a:t>类型</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10832534"/>
                  </a:ext>
                </a:extLst>
              </a:tr>
              <a:tr h="932747">
                <a:tc vMerge="1">
                  <a:txBody>
                    <a:bodyPr/>
                    <a:lstStyle/>
                    <a:p>
                      <a:endParaRPr lang="zh-CN" altLang="en-US"/>
                    </a:p>
                  </a:txBody>
                  <a:tcPr/>
                </a:tc>
                <a:tc>
                  <a:txBody>
                    <a:bodyPr/>
                    <a:lstStyle/>
                    <a:p>
                      <a:pPr marL="113030" marR="111760" indent="-635" algn="ctr">
                        <a:lnSpc>
                          <a:spcPct val="150000"/>
                        </a:lnSpc>
                        <a:spcBef>
                          <a:spcPts val="375"/>
                        </a:spcBef>
                        <a:spcAft>
                          <a:spcPts val="0"/>
                        </a:spcAft>
                      </a:pPr>
                      <a:r>
                        <a:rPr lang="zh-CN" sz="1600" dirty="0">
                          <a:effectLst/>
                        </a:rPr>
                        <a:t>精密单元（工作温度范围</a:t>
                      </a:r>
                      <a:r>
                        <a:rPr lang="en-US" sz="1600" dirty="0">
                          <a:effectLst/>
                        </a:rPr>
                        <a:t>≤6°C</a:t>
                      </a:r>
                      <a:r>
                        <a:rPr lang="zh-CN" sz="1600" dirty="0">
                          <a:effectLst/>
                        </a:rPr>
                        <a:t>，例如</a:t>
                      </a:r>
                      <a:r>
                        <a:rPr lang="en-US" sz="1600" dirty="0">
                          <a:effectLst/>
                        </a:rPr>
                        <a:t>2-8°C</a:t>
                      </a:r>
                      <a:r>
                        <a:rPr lang="zh-CN" sz="1600" dirty="0">
                          <a:effectLst/>
                        </a:rPr>
                        <a:t>）</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Aft>
                          <a:spcPts val="0"/>
                        </a:spcAft>
                      </a:pPr>
                      <a:r>
                        <a:rPr lang="zh-CN" sz="1600">
                          <a:effectLst/>
                        </a:rPr>
                        <a:t>标准单元：</a:t>
                      </a:r>
                    </a:p>
                    <a:p>
                      <a:pPr algn="ctr">
                        <a:lnSpc>
                          <a:spcPct val="150000"/>
                        </a:lnSpc>
                        <a:spcAft>
                          <a:spcPts val="0"/>
                        </a:spcAft>
                      </a:pPr>
                      <a:r>
                        <a:rPr lang="zh-CN" sz="1600">
                          <a:effectLst/>
                        </a:rPr>
                        <a:t>工作温度范围</a:t>
                      </a:r>
                      <a:r>
                        <a:rPr lang="en-US" sz="1600">
                          <a:effectLst/>
                        </a:rPr>
                        <a:t>&gt; 6°C </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08280" marR="207010" algn="ctr">
                        <a:lnSpc>
                          <a:spcPct val="150000"/>
                        </a:lnSpc>
                        <a:spcBef>
                          <a:spcPts val="370"/>
                        </a:spcBef>
                        <a:spcAft>
                          <a:spcPts val="0"/>
                        </a:spcAft>
                      </a:pPr>
                      <a:r>
                        <a:rPr lang="zh-CN" sz="1600" spc="-15">
                          <a:effectLst/>
                        </a:rPr>
                        <a:t>空调房：可控室温</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4910316"/>
                  </a:ext>
                </a:extLst>
              </a:tr>
              <a:tr h="436857">
                <a:tc>
                  <a:txBody>
                    <a:bodyPr/>
                    <a:lstStyle/>
                    <a:p>
                      <a:pPr marL="6350" algn="ctr">
                        <a:lnSpc>
                          <a:spcPct val="150000"/>
                        </a:lnSpc>
                        <a:spcBef>
                          <a:spcPts val="370"/>
                        </a:spcBef>
                        <a:spcAft>
                          <a:spcPts val="0"/>
                        </a:spcAft>
                      </a:pPr>
                      <a:r>
                        <a:rPr lang="en-US" sz="1600">
                          <a:effectLst/>
                        </a:rPr>
                        <a:t>A</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1</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789302"/>
                  </a:ext>
                </a:extLst>
              </a:tr>
              <a:tr h="436857">
                <a:tc>
                  <a:txBody>
                    <a:bodyPr/>
                    <a:lstStyle/>
                    <a:p>
                      <a:pPr algn="ctr">
                        <a:lnSpc>
                          <a:spcPct val="150000"/>
                        </a:lnSpc>
                        <a:spcBef>
                          <a:spcPts val="370"/>
                        </a:spcBef>
                        <a:spcAft>
                          <a:spcPts val="0"/>
                        </a:spcAft>
                      </a:pPr>
                      <a:r>
                        <a:rPr lang="en-US" sz="1600">
                          <a:effectLst/>
                        </a:rPr>
                        <a:t>B</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3</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502651"/>
                  </a:ext>
                </a:extLst>
              </a:tr>
              <a:tr h="436857">
                <a:tc>
                  <a:txBody>
                    <a:bodyPr/>
                    <a:lstStyle/>
                    <a:p>
                      <a:pPr algn="ctr">
                        <a:lnSpc>
                          <a:spcPct val="150000"/>
                        </a:lnSpc>
                        <a:spcBef>
                          <a:spcPts val="370"/>
                        </a:spcBef>
                        <a:spcAft>
                          <a:spcPts val="0"/>
                        </a:spcAft>
                      </a:pPr>
                      <a:r>
                        <a:rPr lang="en-US" sz="1600">
                          <a:effectLst/>
                        </a:rPr>
                        <a:t>C</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3</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370"/>
                        </a:spcBef>
                        <a:spcAft>
                          <a:spcPts val="0"/>
                        </a:spcAft>
                      </a:pPr>
                      <a:r>
                        <a:rPr lang="en-US" sz="1600">
                          <a:effectLst/>
                        </a:rPr>
                        <a:t>3</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36569"/>
                  </a:ext>
                </a:extLst>
              </a:tr>
              <a:tr h="1428638">
                <a:tc gridSpan="4">
                  <a:txBody>
                    <a:bodyPr/>
                    <a:lstStyle/>
                    <a:p>
                      <a:pPr marL="71755" marR="107950">
                        <a:lnSpc>
                          <a:spcPct val="150000"/>
                        </a:lnSpc>
                        <a:spcBef>
                          <a:spcPts val="375"/>
                        </a:spcBef>
                        <a:spcAft>
                          <a:spcPts val="0"/>
                        </a:spcAft>
                      </a:pPr>
                      <a:r>
                        <a:rPr lang="en-US" sz="1600" dirty="0">
                          <a:effectLst/>
                        </a:rPr>
                        <a:t>*</a:t>
                      </a:r>
                      <a:r>
                        <a:rPr lang="zh-CN" sz="1600" dirty="0">
                          <a:effectLst/>
                        </a:rPr>
                        <a:t>根据</a:t>
                      </a:r>
                      <a:r>
                        <a:rPr lang="en-US" sz="1600" dirty="0">
                          <a:effectLst/>
                        </a:rPr>
                        <a:t>USP &lt;659&gt; [35]</a:t>
                      </a:r>
                      <a:r>
                        <a:rPr lang="zh-CN" sz="1600" dirty="0">
                          <a:effectLst/>
                        </a:rPr>
                        <a:t>：</a:t>
                      </a:r>
                      <a:r>
                        <a:rPr lang="en-US" sz="1600" dirty="0">
                          <a:effectLst/>
                        </a:rPr>
                        <a:t>“</a:t>
                      </a:r>
                      <a:r>
                        <a:rPr lang="zh-CN" sz="1600" dirty="0">
                          <a:effectLst/>
                        </a:rPr>
                        <a:t>控制室温：温度保持在</a:t>
                      </a:r>
                      <a:r>
                        <a:rPr lang="en-US" sz="1600" dirty="0">
                          <a:effectLst/>
                        </a:rPr>
                        <a:t>20</a:t>
                      </a:r>
                      <a:r>
                        <a:rPr lang="zh-CN" sz="1600" dirty="0">
                          <a:effectLst/>
                        </a:rPr>
                        <a:t>℃</a:t>
                      </a:r>
                      <a:r>
                        <a:rPr lang="en-US" sz="1600" dirty="0">
                          <a:effectLst/>
                        </a:rPr>
                        <a:t>-25</a:t>
                      </a:r>
                      <a:r>
                        <a:rPr lang="zh-CN" sz="1600" dirty="0">
                          <a:effectLst/>
                        </a:rPr>
                        <a:t>℃（</a:t>
                      </a:r>
                      <a:r>
                        <a:rPr lang="en-US" sz="1600" dirty="0">
                          <a:effectLst/>
                        </a:rPr>
                        <a:t>68°-77°F</a:t>
                      </a:r>
                      <a:r>
                        <a:rPr lang="zh-CN" sz="1600" dirty="0">
                          <a:effectLst/>
                        </a:rPr>
                        <a:t>）的正常和习惯的工作环境。 以下条件也适用。 平均动力学温度不超过</a:t>
                      </a:r>
                      <a:r>
                        <a:rPr lang="en-US" sz="1600" dirty="0">
                          <a:effectLst/>
                        </a:rPr>
                        <a:t>25°C</a:t>
                      </a:r>
                      <a:r>
                        <a:rPr lang="zh-CN" sz="1600" dirty="0">
                          <a:effectLst/>
                        </a:rPr>
                        <a:t>。 根据经验在药房，医院和仓库以及运输过程温度在</a:t>
                      </a:r>
                      <a:r>
                        <a:rPr lang="en-US" sz="1600" dirty="0">
                          <a:effectLst/>
                        </a:rPr>
                        <a:t>15</a:t>
                      </a:r>
                      <a:r>
                        <a:rPr lang="zh-CN" sz="1600" dirty="0">
                          <a:effectLst/>
                        </a:rPr>
                        <a:t>℃至</a:t>
                      </a:r>
                      <a:r>
                        <a:rPr lang="en-US" sz="1600" dirty="0">
                          <a:effectLst/>
                        </a:rPr>
                        <a:t>30</a:t>
                      </a:r>
                      <a:r>
                        <a:rPr lang="zh-CN" sz="1600" dirty="0">
                          <a:effectLst/>
                        </a:rPr>
                        <a:t>℃（</a:t>
                      </a:r>
                      <a:r>
                        <a:rPr lang="en-US" sz="1600" dirty="0">
                          <a:effectLst/>
                        </a:rPr>
                        <a:t>59°</a:t>
                      </a:r>
                      <a:r>
                        <a:rPr lang="zh-CN" sz="1600" dirty="0">
                          <a:effectLst/>
                        </a:rPr>
                        <a:t>至</a:t>
                      </a:r>
                      <a:r>
                        <a:rPr lang="en-US" sz="1600" dirty="0">
                          <a:effectLst/>
                        </a:rPr>
                        <a:t>86°F</a:t>
                      </a:r>
                      <a:r>
                        <a:rPr lang="zh-CN" sz="1600" dirty="0">
                          <a:effectLst/>
                        </a:rPr>
                        <a:t>）之间波动也是允许的。 如果平均动力学温度不超过</a:t>
                      </a:r>
                      <a:r>
                        <a:rPr lang="en-US" sz="1600" dirty="0">
                          <a:effectLst/>
                        </a:rPr>
                        <a:t>25°C</a:t>
                      </a:r>
                      <a:r>
                        <a:rPr lang="zh-CN" sz="1600" dirty="0">
                          <a:effectLst/>
                        </a:rPr>
                        <a:t>，短时间温度蹿升至</a:t>
                      </a:r>
                      <a:r>
                        <a:rPr lang="en-US" sz="1600" dirty="0">
                          <a:effectLst/>
                        </a:rPr>
                        <a:t>40</a:t>
                      </a:r>
                      <a:r>
                        <a:rPr lang="zh-CN" sz="1600" dirty="0">
                          <a:effectLst/>
                        </a:rPr>
                        <a:t>℃只要不超过</a:t>
                      </a:r>
                      <a:r>
                        <a:rPr lang="en-US" sz="1600" dirty="0">
                          <a:effectLst/>
                        </a:rPr>
                        <a:t>24 h</a:t>
                      </a:r>
                      <a:r>
                        <a:rPr lang="zh-CN" sz="1600" dirty="0">
                          <a:effectLst/>
                        </a:rPr>
                        <a:t>也是允许的。当温度蹿升超过</a:t>
                      </a:r>
                      <a:r>
                        <a:rPr lang="en-US" sz="1600" dirty="0">
                          <a:effectLst/>
                        </a:rPr>
                        <a:t>40</a:t>
                      </a:r>
                      <a:r>
                        <a:rPr lang="zh-CN" sz="1600" dirty="0">
                          <a:effectLst/>
                        </a:rPr>
                        <a:t>℃，只有当生产商如此指导，才可能是被允许的。</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93265221"/>
                  </a:ext>
                </a:extLst>
              </a:tr>
            </a:tbl>
          </a:graphicData>
        </a:graphic>
      </p:graphicFrame>
      <p:sp>
        <p:nvSpPr>
          <p:cNvPr id="8" name="灯片编号占位符 7"/>
          <p:cNvSpPr>
            <a:spLocks noGrp="1"/>
          </p:cNvSpPr>
          <p:nvPr>
            <p:ph type="sldNum" sz="quarter" idx="10"/>
          </p:nvPr>
        </p:nvSpPr>
        <p:spPr/>
        <p:txBody>
          <a:bodyPr/>
          <a:lstStyle/>
          <a:p>
            <a:pPr>
              <a:defRPr/>
            </a:pPr>
            <a:fld id="{E9C26CF1-AECC-44F5-8FED-F08477BFFB23}" type="slidenum">
              <a:rPr lang="zh-CN" altLang="en-US" smtClean="0"/>
              <a:pPr>
                <a:defRPr/>
              </a:pPr>
              <a:t>109</a:t>
            </a:fld>
            <a:r>
              <a:rPr lang="en-US" altLang="zh-CN" dirty="0" smtClean="0"/>
              <a:t>/119</a:t>
            </a:r>
            <a:endParaRPr lang="zh-CN" altLang="en-US" dirty="0"/>
          </a:p>
        </p:txBody>
      </p:sp>
    </p:spTree>
    <p:extLst>
      <p:ext uri="{BB962C8B-B14F-4D97-AF65-F5344CB8AC3E}">
        <p14:creationId xmlns:p14="http://schemas.microsoft.com/office/powerpoint/2010/main" val="1628047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mj-ea"/>
              </a:rPr>
              <a:t>调试与确认指南 第二版 概要</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154054"/>
            <a:ext cx="10324329" cy="4958152"/>
          </a:xfrm>
          <a:prstGeom prst="rect">
            <a:avLst/>
          </a:prstGeom>
        </p:spPr>
        <p:txBody>
          <a:bodyPr wrap="square">
            <a:spAutoFit/>
          </a:bodyPr>
          <a:lstStyle/>
          <a:p>
            <a:pPr marL="533375"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smtClean="0">
                <a:latin typeface="+mj-ea"/>
                <a:ea typeface="+mj-ea"/>
              </a:rPr>
              <a:t>指南</a:t>
            </a:r>
            <a:r>
              <a:rPr lang="zh-CN" altLang="en-US" sz="2133" dirty="0">
                <a:latin typeface="+mj-ea"/>
                <a:ea typeface="+mj-ea"/>
              </a:rPr>
              <a:t>讨论了对整合</a:t>
            </a:r>
            <a:r>
              <a:rPr lang="en-US" altLang="zh-CN" sz="2133" dirty="0">
                <a:latin typeface="+mj-ea"/>
                <a:ea typeface="+mj-ea"/>
              </a:rPr>
              <a:t>C&amp;Q</a:t>
            </a:r>
            <a:r>
              <a:rPr lang="zh-CN" altLang="en-US" sz="2133" dirty="0">
                <a:latin typeface="+mj-ea"/>
                <a:ea typeface="+mj-ea"/>
              </a:rPr>
              <a:t>工作至关重要的关键主题，例如</a:t>
            </a:r>
            <a:r>
              <a:rPr lang="en-US" altLang="zh-CN" sz="2133" dirty="0">
                <a:latin typeface="+mj-ea"/>
                <a:ea typeface="+mj-ea"/>
              </a:rPr>
              <a:t>:</a:t>
            </a:r>
          </a:p>
          <a:p>
            <a:pPr marL="1142960" lvl="1"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latin typeface="+mj-ea"/>
                <a:ea typeface="+mj-ea"/>
              </a:rPr>
              <a:t>如何将</a:t>
            </a:r>
            <a:r>
              <a:rPr lang="zh-CN" altLang="en-US" sz="2133" dirty="0">
                <a:solidFill>
                  <a:schemeClr val="accent1"/>
                </a:solidFill>
                <a:latin typeface="+mj-ea"/>
                <a:ea typeface="+mj-ea"/>
              </a:rPr>
              <a:t>质量风险管理</a:t>
            </a:r>
            <a:r>
              <a:rPr lang="zh-CN" altLang="en-US" sz="2133" dirty="0">
                <a:latin typeface="+mj-ea"/>
                <a:ea typeface="+mj-ea"/>
              </a:rPr>
              <a:t>应用于</a:t>
            </a:r>
            <a:r>
              <a:rPr lang="en-US" altLang="zh-CN" sz="2133" dirty="0">
                <a:latin typeface="+mj-ea"/>
                <a:ea typeface="+mj-ea"/>
              </a:rPr>
              <a:t>C&amp;Q</a:t>
            </a:r>
            <a:r>
              <a:rPr lang="zh-CN" altLang="en-US" sz="2133" dirty="0">
                <a:latin typeface="+mj-ea"/>
                <a:ea typeface="+mj-ea"/>
              </a:rPr>
              <a:t>；</a:t>
            </a:r>
          </a:p>
          <a:p>
            <a:pPr marL="1142960" lvl="1"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solidFill>
                  <a:schemeClr val="accent1"/>
                </a:solidFill>
                <a:latin typeface="+mj-ea"/>
                <a:ea typeface="+mj-ea"/>
              </a:rPr>
              <a:t>用户需求规范、设计审核、设计确认、验收和放行</a:t>
            </a:r>
            <a:r>
              <a:rPr lang="zh-CN" altLang="en-US" sz="2133" dirty="0">
                <a:latin typeface="+mj-ea"/>
                <a:ea typeface="+mj-ea"/>
              </a:rPr>
              <a:t>的最佳实践；</a:t>
            </a:r>
          </a:p>
          <a:p>
            <a:pPr marL="1142960" lvl="1"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latin typeface="+mj-ea"/>
                <a:ea typeface="+mj-ea"/>
              </a:rPr>
              <a:t>有效地使用</a:t>
            </a:r>
            <a:r>
              <a:rPr lang="zh-CN" altLang="en-US" sz="2133" dirty="0">
                <a:solidFill>
                  <a:schemeClr val="accent1"/>
                </a:solidFill>
                <a:latin typeface="+mj-ea"/>
                <a:ea typeface="+mj-ea"/>
              </a:rPr>
              <a:t>变更管理流程</a:t>
            </a:r>
            <a:r>
              <a:rPr lang="zh-CN" altLang="en-US" sz="2133" dirty="0">
                <a:latin typeface="+mj-ea"/>
                <a:ea typeface="+mj-ea"/>
              </a:rPr>
              <a:t>来支持</a:t>
            </a:r>
            <a:r>
              <a:rPr lang="en-US" altLang="zh-CN" sz="2133" dirty="0">
                <a:latin typeface="+mj-ea"/>
                <a:ea typeface="+mj-ea"/>
              </a:rPr>
              <a:t>C&amp;Q</a:t>
            </a:r>
            <a:r>
              <a:rPr lang="zh-CN" altLang="en-US" sz="2133" dirty="0">
                <a:latin typeface="+mj-ea"/>
                <a:ea typeface="+mj-ea"/>
              </a:rPr>
              <a:t>；</a:t>
            </a:r>
          </a:p>
          <a:p>
            <a:pPr marL="1142960" lvl="1"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latin typeface="+mj-ea"/>
                <a:ea typeface="+mj-ea"/>
              </a:rPr>
              <a:t>良好的</a:t>
            </a:r>
            <a:r>
              <a:rPr lang="zh-CN" altLang="en-US" sz="2133" dirty="0">
                <a:solidFill>
                  <a:schemeClr val="accent1"/>
                </a:solidFill>
                <a:latin typeface="+mj-ea"/>
                <a:ea typeface="+mj-ea"/>
              </a:rPr>
              <a:t>工程实践文档标准</a:t>
            </a:r>
            <a:r>
              <a:rPr lang="zh-CN" altLang="en-US" sz="2133" dirty="0">
                <a:latin typeface="+mj-ea"/>
                <a:ea typeface="+mj-ea"/>
              </a:rPr>
              <a:t>。</a:t>
            </a:r>
            <a:endParaRPr lang="en-US" altLang="zh-CN" sz="2133" dirty="0">
              <a:latin typeface="+mj-ea"/>
              <a:ea typeface="+mj-ea"/>
            </a:endParaRPr>
          </a:p>
          <a:p>
            <a:pPr marL="533375"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latin typeface="+mj-ea"/>
                <a:ea typeface="+mj-ea"/>
              </a:rPr>
              <a:t>指南修订的目的是通过将“</a:t>
            </a:r>
            <a:r>
              <a:rPr lang="en-US" altLang="zh-CN" sz="2133" dirty="0">
                <a:solidFill>
                  <a:schemeClr val="accent1"/>
                </a:solidFill>
                <a:latin typeface="+mj-ea"/>
                <a:ea typeface="+mj-ea"/>
              </a:rPr>
              <a:t>best of the best</a:t>
            </a:r>
            <a:r>
              <a:rPr lang="zh-CN" altLang="en-US" sz="2133" dirty="0">
                <a:latin typeface="+mj-ea"/>
                <a:ea typeface="+mj-ea"/>
              </a:rPr>
              <a:t>”整合到一个文档中，帮助制药行业简化和改进</a:t>
            </a:r>
            <a:r>
              <a:rPr lang="en-US" altLang="zh-CN" sz="2133" dirty="0">
                <a:latin typeface="+mj-ea"/>
                <a:ea typeface="+mj-ea"/>
              </a:rPr>
              <a:t>C&amp;Q</a:t>
            </a:r>
            <a:r>
              <a:rPr lang="zh-CN" altLang="en-US" sz="2133" dirty="0">
                <a:latin typeface="+mj-ea"/>
                <a:ea typeface="+mj-ea"/>
              </a:rPr>
              <a:t>流程。指南还结合了来自监管指南</a:t>
            </a:r>
            <a:r>
              <a:rPr lang="en-US" altLang="zh-CN" sz="2133" dirty="0">
                <a:latin typeface="+mj-ea"/>
                <a:ea typeface="+mj-ea"/>
              </a:rPr>
              <a:t>(</a:t>
            </a:r>
            <a:r>
              <a:rPr lang="zh-CN" altLang="en-US" sz="2133" dirty="0">
                <a:latin typeface="+mj-ea"/>
                <a:ea typeface="+mj-ea"/>
              </a:rPr>
              <a:t>例如</a:t>
            </a:r>
            <a:r>
              <a:rPr lang="en-US" altLang="zh-CN" sz="2133" dirty="0">
                <a:latin typeface="+mj-ea"/>
                <a:ea typeface="+mj-ea"/>
              </a:rPr>
              <a:t>EMA</a:t>
            </a:r>
            <a:r>
              <a:rPr lang="zh-CN" altLang="en-US" sz="2133" dirty="0">
                <a:latin typeface="+mj-ea"/>
                <a:ea typeface="+mj-ea"/>
              </a:rPr>
              <a:t>、</a:t>
            </a:r>
            <a:r>
              <a:rPr lang="en-US" altLang="zh-CN" sz="2133" dirty="0">
                <a:latin typeface="+mj-ea"/>
                <a:ea typeface="+mj-ea"/>
              </a:rPr>
              <a:t>FDA</a:t>
            </a:r>
            <a:r>
              <a:rPr lang="zh-CN" altLang="en-US" sz="2133" dirty="0">
                <a:latin typeface="+mj-ea"/>
                <a:ea typeface="+mj-ea"/>
              </a:rPr>
              <a:t>、</a:t>
            </a:r>
            <a:r>
              <a:rPr lang="en-US" altLang="zh-CN" sz="2133" dirty="0">
                <a:latin typeface="+mj-ea"/>
                <a:ea typeface="+mj-ea"/>
              </a:rPr>
              <a:t>ISO)</a:t>
            </a:r>
            <a:r>
              <a:rPr lang="zh-CN" altLang="en-US" sz="2133" dirty="0">
                <a:latin typeface="+mj-ea"/>
                <a:ea typeface="+mj-ea"/>
              </a:rPr>
              <a:t>的概念</a:t>
            </a:r>
            <a:r>
              <a:rPr lang="zh-CN" altLang="en-US" sz="2133" dirty="0" smtClean="0">
                <a:latin typeface="+mj-ea"/>
                <a:ea typeface="+mj-ea"/>
              </a:rPr>
              <a:t>。</a:t>
            </a:r>
            <a:endParaRPr lang="en-US" altLang="zh-CN" sz="2133" dirty="0" smtClean="0">
              <a:latin typeface="+mj-ea"/>
              <a:ea typeface="+mj-ea"/>
            </a:endParaRPr>
          </a:p>
          <a:p>
            <a:pPr marL="533375" lvl="0" indent="-380990" eaLnBrk="1" fontAlgn="auto" hangingPunct="1">
              <a:lnSpc>
                <a:spcPct val="150000"/>
              </a:lnSpc>
              <a:spcBef>
                <a:spcPts val="0"/>
              </a:spcBef>
              <a:spcAft>
                <a:spcPts val="0"/>
              </a:spcAft>
              <a:buFont typeface="Arial" panose="020B0604020202020204" pitchFamily="34" charset="0"/>
              <a:buChar char="•"/>
              <a:defRPr/>
            </a:pPr>
            <a:r>
              <a:rPr lang="zh-CN" altLang="en-US" sz="2133" dirty="0">
                <a:solidFill>
                  <a:prstClr val="black"/>
                </a:solidFill>
                <a:latin typeface="微软雅黑" panose="020B0503020204020204" pitchFamily="34" charset="-122"/>
                <a:ea typeface="微软雅黑" panose="020B0503020204020204" pitchFamily="34" charset="-122"/>
              </a:rPr>
              <a:t>本指南前一版中描述的</a:t>
            </a:r>
            <a:r>
              <a:rPr lang="en-US" altLang="zh-CN" sz="2133" dirty="0">
                <a:solidFill>
                  <a:prstClr val="black"/>
                </a:solidFill>
                <a:latin typeface="微软雅黑" panose="020B0503020204020204" pitchFamily="34" charset="-122"/>
                <a:ea typeface="微软雅黑" panose="020B0503020204020204" pitchFamily="34" charset="-122"/>
              </a:rPr>
              <a:t>C&amp;Q</a:t>
            </a:r>
            <a:r>
              <a:rPr lang="zh-CN" altLang="en-US" sz="2133" dirty="0">
                <a:solidFill>
                  <a:prstClr val="black"/>
                </a:solidFill>
                <a:latin typeface="微软雅黑" panose="020B0503020204020204" pitchFamily="34" charset="-122"/>
                <a:ea typeface="微软雅黑" panose="020B0503020204020204" pitchFamily="34" charset="-122"/>
              </a:rPr>
              <a:t>方法的某些方面已经过时，取而代之的是</a:t>
            </a:r>
            <a:r>
              <a:rPr lang="zh-CN" altLang="en-US" sz="2133" dirty="0">
                <a:solidFill>
                  <a:srgbClr val="0070C0"/>
                </a:solidFill>
                <a:latin typeface="微软雅黑" panose="020B0503020204020204" pitchFamily="34" charset="-122"/>
                <a:ea typeface="微软雅黑" panose="020B0503020204020204" pitchFamily="34" charset="-122"/>
              </a:rPr>
              <a:t>质量风险管理和良好的工程实践</a:t>
            </a:r>
            <a:r>
              <a:rPr lang="zh-CN" altLang="en-US" sz="2133" dirty="0">
                <a:solidFill>
                  <a:prstClr val="black"/>
                </a:solidFill>
                <a:latin typeface="微软雅黑" panose="020B0503020204020204" pitchFamily="34" charset="-122"/>
                <a:ea typeface="微软雅黑" panose="020B0503020204020204" pitchFamily="34" charset="-122"/>
              </a:rPr>
              <a:t>概念</a:t>
            </a:r>
            <a:r>
              <a:rPr lang="zh-CN" altLang="en-US" sz="2133" dirty="0" smtClean="0">
                <a:solidFill>
                  <a:prstClr val="black"/>
                </a:solidFill>
                <a:latin typeface="微软雅黑" panose="020B0503020204020204" pitchFamily="34" charset="-122"/>
                <a:ea typeface="微软雅黑" panose="020B0503020204020204" pitchFamily="34" charset="-122"/>
              </a:rPr>
              <a:t>。</a:t>
            </a:r>
            <a:endParaRPr lang="zh-CN" altLang="en-US" sz="2133" dirty="0">
              <a:latin typeface="+mj-ea"/>
              <a:ea typeface="+mj-ea"/>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a:t>
            </a:fld>
            <a:r>
              <a:rPr lang="en-US" altLang="zh-CN" dirty="0" smtClean="0"/>
              <a:t>/119</a:t>
            </a:r>
            <a:endParaRPr lang="zh-CN" altLang="en-US" dirty="0"/>
          </a:p>
        </p:txBody>
      </p:sp>
    </p:spTree>
    <p:extLst>
      <p:ext uri="{BB962C8B-B14F-4D97-AF65-F5344CB8AC3E}">
        <p14:creationId xmlns:p14="http://schemas.microsoft.com/office/powerpoint/2010/main" val="6649789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附录12-控温空间</a:t>
            </a:r>
            <a:r>
              <a:rPr lang="zh-CN" altLang="en-US" dirty="0">
                <a:latin typeface="+mj-ea"/>
              </a:rPr>
              <a:t>（</a:t>
            </a:r>
            <a:r>
              <a:rPr lang="en-US" altLang="zh-CN" dirty="0">
                <a:latin typeface="+mj-ea"/>
              </a:rPr>
              <a:t>CTC</a:t>
            </a:r>
            <a:r>
              <a:rPr lang="zh-CN" altLang="en-US" dirty="0">
                <a:latin typeface="+mj-ea"/>
              </a:rPr>
              <a:t>）</a:t>
            </a:r>
            <a:r>
              <a:rPr lang="zh-CN" altLang="zh-CN" dirty="0">
                <a:latin typeface="+mj-ea"/>
              </a:rPr>
              <a:t>的定期审核</a:t>
            </a:r>
            <a:endParaRPr lang="zh-CN" altLang="en-US" dirty="0"/>
          </a:p>
        </p:txBody>
      </p:sp>
      <p:sp>
        <p:nvSpPr>
          <p:cNvPr id="6" name="矩形 5"/>
          <p:cNvSpPr/>
          <p:nvPr/>
        </p:nvSpPr>
        <p:spPr>
          <a:xfrm>
            <a:off x="768000" y="1157589"/>
            <a:ext cx="10755407" cy="460382"/>
          </a:xfrm>
          <a:prstGeom prst="rect">
            <a:avLst/>
          </a:prstGeom>
        </p:spPr>
        <p:txBody>
          <a:bodyPr wrap="square">
            <a:spAutoFit/>
          </a:bodyPr>
          <a:lstStyle/>
          <a:p>
            <a:pPr marR="732155">
              <a:lnSpc>
                <a:spcPct val="150000"/>
              </a:lnSpc>
              <a:spcAft>
                <a:spcPts val="0"/>
              </a:spcAft>
            </a:pPr>
            <a:r>
              <a:rPr lang="en-US" altLang="zh-CN" b="1" dirty="0"/>
              <a:t>表26.2：CTC定期</a:t>
            </a:r>
            <a:r>
              <a:rPr lang="zh-CN" altLang="zh-CN" b="1" dirty="0"/>
              <a:t>审核</a:t>
            </a:r>
            <a:r>
              <a:rPr lang="en-US" altLang="zh-CN" b="1" dirty="0" err="1"/>
              <a:t>计划要求</a:t>
            </a:r>
            <a:endParaRPr lang="zh-CN" altLang="zh-CN" sz="1600" dirty="0">
              <a:latin typeface="+mj-ea"/>
              <a:ea typeface="+mj-ea"/>
              <a:cs typeface="Times New Roman" panose="02020603050405020304" pitchFamily="18" charset="0"/>
            </a:endParaRPr>
          </a:p>
        </p:txBody>
      </p:sp>
      <p:graphicFrame>
        <p:nvGraphicFramePr>
          <p:cNvPr id="4" name="表格 3"/>
          <p:cNvGraphicFramePr>
            <a:graphicFrameLocks noGrp="1"/>
          </p:cNvGraphicFramePr>
          <p:nvPr>
            <p:extLst>
              <p:ext uri="{D42A27DB-BD31-4B8C-83A1-F6EECF244321}">
                <p14:modId xmlns:p14="http://schemas.microsoft.com/office/powerpoint/2010/main" val="3873373285"/>
              </p:ext>
            </p:extLst>
          </p:nvPr>
        </p:nvGraphicFramePr>
        <p:xfrm>
          <a:off x="768000" y="1907457"/>
          <a:ext cx="10656000" cy="3533382"/>
        </p:xfrm>
        <a:graphic>
          <a:graphicData uri="http://schemas.openxmlformats.org/drawingml/2006/table">
            <a:tbl>
              <a:tblPr firstRow="1" firstCol="1" lastRow="1" lastCol="1" bandRow="1" bandCol="1">
                <a:tableStyleId>{69012ECD-51FC-41F1-AA8D-1B2483CD663E}</a:tableStyleId>
              </a:tblPr>
              <a:tblGrid>
                <a:gridCol w="2045725">
                  <a:extLst>
                    <a:ext uri="{9D8B030D-6E8A-4147-A177-3AD203B41FA5}">
                      <a16:colId xmlns:a16="http://schemas.microsoft.com/office/drawing/2014/main" val="3693833795"/>
                    </a:ext>
                  </a:extLst>
                </a:gridCol>
                <a:gridCol w="8610275">
                  <a:extLst>
                    <a:ext uri="{9D8B030D-6E8A-4147-A177-3AD203B41FA5}">
                      <a16:colId xmlns:a16="http://schemas.microsoft.com/office/drawing/2014/main" val="1689170451"/>
                    </a:ext>
                  </a:extLst>
                </a:gridCol>
              </a:tblGrid>
              <a:tr h="785196">
                <a:tc>
                  <a:txBody>
                    <a:bodyPr/>
                    <a:lstStyle/>
                    <a:p>
                      <a:pPr marL="185420" algn="ctr">
                        <a:spcBef>
                          <a:spcPts val="375"/>
                        </a:spcBef>
                        <a:spcAft>
                          <a:spcPts val="0"/>
                        </a:spcAft>
                      </a:pPr>
                      <a:r>
                        <a:rPr lang="en-US" sz="1600" dirty="0" smtClean="0">
                          <a:effectLst/>
                          <a:latin typeface="+mj-ea"/>
                          <a:ea typeface="+mj-ea"/>
                        </a:rPr>
                        <a:t>CTC</a:t>
                      </a:r>
                      <a:r>
                        <a:rPr lang="zh-CN" sz="1600" dirty="0">
                          <a:effectLst/>
                          <a:latin typeface="+mj-ea"/>
                          <a:ea typeface="+mj-ea"/>
                        </a:rPr>
                        <a:t>种类</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ctr">
                        <a:spcBef>
                          <a:spcPts val="375"/>
                        </a:spcBef>
                        <a:spcAft>
                          <a:spcPts val="0"/>
                        </a:spcAft>
                      </a:pPr>
                      <a:r>
                        <a:rPr lang="zh-CN" sz="1600" dirty="0" smtClean="0">
                          <a:effectLst/>
                          <a:latin typeface="+mj-ea"/>
                          <a:ea typeface="+mj-ea"/>
                        </a:rPr>
                        <a:t>定期</a:t>
                      </a:r>
                      <a:r>
                        <a:rPr lang="zh-CN" sz="1600" dirty="0">
                          <a:effectLst/>
                          <a:latin typeface="+mj-ea"/>
                          <a:ea typeface="+mj-ea"/>
                        </a:rPr>
                        <a:t>审核计划要求</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4026840"/>
                  </a:ext>
                </a:extLst>
              </a:tr>
              <a:tr h="785196">
                <a:tc>
                  <a:txBody>
                    <a:bodyPr/>
                    <a:lstStyle/>
                    <a:p>
                      <a:pPr algn="ctr">
                        <a:spcBef>
                          <a:spcPts val="375"/>
                        </a:spcBef>
                        <a:spcAft>
                          <a:spcPts val="0"/>
                        </a:spcAft>
                      </a:pPr>
                      <a:r>
                        <a:rPr lang="en-US" sz="1600">
                          <a:effectLst/>
                          <a:latin typeface="+mj-ea"/>
                          <a:ea typeface="+mj-ea"/>
                        </a:rPr>
                        <a:t>1</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ctr">
                        <a:spcBef>
                          <a:spcPts val="375"/>
                        </a:spcBef>
                        <a:spcAft>
                          <a:spcPts val="0"/>
                        </a:spcAft>
                      </a:pPr>
                      <a:r>
                        <a:rPr lang="en-US" sz="1600" dirty="0">
                          <a:effectLst/>
                          <a:latin typeface="+mj-ea"/>
                          <a:ea typeface="+mj-ea"/>
                        </a:rPr>
                        <a:t/>
                      </a:r>
                      <a:br>
                        <a:rPr lang="en-US" sz="1600" dirty="0">
                          <a:effectLst/>
                          <a:latin typeface="+mj-ea"/>
                          <a:ea typeface="+mj-ea"/>
                        </a:rPr>
                      </a:br>
                      <a:r>
                        <a:rPr lang="en-US" sz="1600" dirty="0" err="1">
                          <a:effectLst/>
                          <a:latin typeface="+mj-ea"/>
                          <a:ea typeface="+mj-ea"/>
                        </a:rPr>
                        <a:t>定期</a:t>
                      </a:r>
                      <a:r>
                        <a:rPr lang="zh-CN" sz="1600" dirty="0">
                          <a:effectLst/>
                          <a:latin typeface="+mj-ea"/>
                          <a:ea typeface="+mj-ea"/>
                        </a:rPr>
                        <a:t>审核距上次审核</a:t>
                      </a:r>
                      <a:r>
                        <a:rPr lang="en-US" sz="1600" dirty="0" err="1">
                          <a:effectLst/>
                          <a:latin typeface="+mj-ea"/>
                          <a:ea typeface="+mj-ea"/>
                        </a:rPr>
                        <a:t>不超过三年</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509550"/>
                  </a:ext>
                </a:extLst>
              </a:tr>
              <a:tr h="1177794">
                <a:tc>
                  <a:txBody>
                    <a:bodyPr/>
                    <a:lstStyle/>
                    <a:p>
                      <a:pPr algn="ctr">
                        <a:spcBef>
                          <a:spcPts val="375"/>
                        </a:spcBef>
                        <a:spcAft>
                          <a:spcPts val="0"/>
                        </a:spcAft>
                      </a:pPr>
                      <a:r>
                        <a:rPr lang="en-US" sz="1600">
                          <a:effectLst/>
                          <a:latin typeface="+mj-ea"/>
                          <a:ea typeface="+mj-ea"/>
                        </a:rPr>
                        <a:t>2</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ctr">
                        <a:spcBef>
                          <a:spcPts val="375"/>
                        </a:spcBef>
                        <a:spcAft>
                          <a:spcPts val="0"/>
                        </a:spcAft>
                      </a:pPr>
                      <a:r>
                        <a:rPr lang="en-US" sz="1600" dirty="0">
                          <a:effectLst/>
                          <a:latin typeface="+mj-ea"/>
                          <a:ea typeface="+mj-ea"/>
                        </a:rPr>
                        <a:t/>
                      </a:r>
                      <a:br>
                        <a:rPr lang="en-US" sz="1600" dirty="0">
                          <a:effectLst/>
                          <a:latin typeface="+mj-ea"/>
                          <a:ea typeface="+mj-ea"/>
                        </a:rPr>
                      </a:br>
                      <a:r>
                        <a:rPr lang="en-US" sz="1600" dirty="0" err="1">
                          <a:effectLst/>
                          <a:latin typeface="+mj-ea"/>
                          <a:ea typeface="+mj-ea"/>
                        </a:rPr>
                        <a:t>通过</a:t>
                      </a:r>
                      <a:r>
                        <a:rPr lang="zh-CN" sz="1600" dirty="0">
                          <a:effectLst/>
                          <a:latin typeface="+mj-ea"/>
                          <a:ea typeface="+mj-ea"/>
                        </a:rPr>
                        <a:t>审核监测探头数据来对</a:t>
                      </a:r>
                      <a:r>
                        <a:rPr lang="en-US" sz="1600" dirty="0" err="1">
                          <a:effectLst/>
                          <a:latin typeface="+mj-ea"/>
                          <a:ea typeface="+mj-ea"/>
                        </a:rPr>
                        <a:t>系统性能</a:t>
                      </a:r>
                      <a:r>
                        <a:rPr lang="zh-CN" sz="1600" dirty="0">
                          <a:effectLst/>
                          <a:latin typeface="+mj-ea"/>
                          <a:ea typeface="+mj-ea"/>
                        </a:rPr>
                        <a:t>进行</a:t>
                      </a:r>
                      <a:r>
                        <a:rPr lang="en-US" sz="1600" dirty="0" err="1">
                          <a:effectLst/>
                          <a:latin typeface="+mj-ea"/>
                          <a:ea typeface="+mj-ea"/>
                        </a:rPr>
                        <a:t>定期</a:t>
                      </a:r>
                      <a:r>
                        <a:rPr lang="zh-CN" sz="1600" dirty="0">
                          <a:effectLst/>
                          <a:latin typeface="+mj-ea"/>
                          <a:ea typeface="+mj-ea"/>
                        </a:rPr>
                        <a:t>审核</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057849"/>
                  </a:ext>
                </a:extLst>
              </a:tr>
              <a:tr h="785196">
                <a:tc>
                  <a:txBody>
                    <a:bodyPr/>
                    <a:lstStyle/>
                    <a:p>
                      <a:pPr algn="ctr">
                        <a:spcBef>
                          <a:spcPts val="375"/>
                        </a:spcBef>
                        <a:spcAft>
                          <a:spcPts val="0"/>
                        </a:spcAft>
                      </a:pPr>
                      <a:r>
                        <a:rPr lang="en-US" sz="1600">
                          <a:effectLst/>
                          <a:latin typeface="+mj-ea"/>
                          <a:ea typeface="+mj-ea"/>
                        </a:rPr>
                        <a:t>3</a:t>
                      </a:r>
                      <a:endParaRPr lang="zh-CN" sz="16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ctr">
                        <a:spcBef>
                          <a:spcPts val="375"/>
                        </a:spcBef>
                        <a:spcAft>
                          <a:spcPts val="0"/>
                        </a:spcAft>
                      </a:pPr>
                      <a:r>
                        <a:rPr lang="en-US" sz="1600" dirty="0" err="1" smtClean="0">
                          <a:effectLst/>
                          <a:latin typeface="+mj-ea"/>
                          <a:ea typeface="+mj-ea"/>
                        </a:rPr>
                        <a:t>不需要系统性能</a:t>
                      </a:r>
                      <a:r>
                        <a:rPr lang="zh-CN" sz="1600" dirty="0">
                          <a:effectLst/>
                          <a:latin typeface="+mj-ea"/>
                          <a:ea typeface="+mj-ea"/>
                        </a:rPr>
                        <a:t>确证</a:t>
                      </a:r>
                      <a:r>
                        <a:rPr lang="en-US" sz="1600" dirty="0" err="1">
                          <a:effectLst/>
                          <a:latin typeface="+mj-ea"/>
                          <a:ea typeface="+mj-ea"/>
                        </a:rPr>
                        <a:t>和定期</a:t>
                      </a:r>
                      <a:r>
                        <a:rPr lang="zh-CN" sz="1600" dirty="0">
                          <a:effectLst/>
                          <a:latin typeface="+mj-ea"/>
                          <a:ea typeface="+mj-ea"/>
                        </a:rPr>
                        <a:t>审核</a:t>
                      </a:r>
                      <a:endParaRPr lang="zh-CN" sz="16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091741"/>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110</a:t>
            </a:fld>
            <a:r>
              <a:rPr lang="en-US" altLang="zh-CN" dirty="0" smtClean="0"/>
              <a:t>/119</a:t>
            </a:r>
            <a:endParaRPr lang="zh-CN" altLang="en-US" dirty="0"/>
          </a:p>
        </p:txBody>
      </p:sp>
    </p:spTree>
    <p:extLst>
      <p:ext uri="{BB962C8B-B14F-4D97-AF65-F5344CB8AC3E}">
        <p14:creationId xmlns:p14="http://schemas.microsoft.com/office/powerpoint/2010/main" val="341321270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附录13-供应商评估工具举例</a:t>
            </a:r>
            <a:endParaRPr lang="zh-CN" altLang="zh-CN" b="0" dirty="0">
              <a:solidFill>
                <a:srgbClr val="000000"/>
              </a:solidFill>
              <a:latin typeface="+mj-ea"/>
            </a:endParaRPr>
          </a:p>
        </p:txBody>
      </p:sp>
      <p:sp>
        <p:nvSpPr>
          <p:cNvPr id="4" name="矩形 3"/>
          <p:cNvSpPr/>
          <p:nvPr/>
        </p:nvSpPr>
        <p:spPr>
          <a:xfrm>
            <a:off x="768000" y="1157589"/>
            <a:ext cx="10755407" cy="5450210"/>
          </a:xfrm>
          <a:prstGeom prst="rect">
            <a:avLst/>
          </a:prstGeom>
        </p:spPr>
        <p:txBody>
          <a:bodyPr wrap="square">
            <a:spAutoFit/>
          </a:bodyPr>
          <a:lstStyle/>
          <a:p>
            <a:pPr marR="732155">
              <a:lnSpc>
                <a:spcPct val="150000"/>
              </a:lnSpc>
              <a:spcAft>
                <a:spcPts val="0"/>
              </a:spcAft>
            </a:pPr>
            <a:r>
              <a:rPr lang="zh-CN" altLang="zh-CN" sz="1600" b="1" dirty="0" smtClean="0">
                <a:latin typeface="+mj-ea"/>
                <a:ea typeface="+mj-ea"/>
                <a:cs typeface="Arial" panose="020B0604020202020204" pitchFamily="34" charset="0"/>
              </a:rPr>
              <a:t>方法</a:t>
            </a:r>
            <a:r>
              <a:rPr lang="zh-CN" altLang="zh-CN" sz="1600" b="1" dirty="0">
                <a:latin typeface="+mj-ea"/>
                <a:ea typeface="+mj-ea"/>
                <a:cs typeface="Arial" panose="020B0604020202020204" pitchFamily="34" charset="0"/>
              </a:rPr>
              <a:t>：</a:t>
            </a:r>
            <a:r>
              <a:rPr lang="zh-CN" altLang="zh-CN" sz="1600" dirty="0">
                <a:latin typeface="+mj-ea"/>
                <a:ea typeface="+mj-ea"/>
                <a:cs typeface="Arial" panose="020B0604020202020204" pitchFamily="34" charset="0"/>
              </a:rPr>
              <a:t>评估将通过对以下的各个方面进行审核的方式进行。</a:t>
            </a:r>
          </a:p>
          <a:p>
            <a:pPr marL="628650" lvl="1" indent="-171450">
              <a:lnSpc>
                <a:spcPct val="150000"/>
              </a:lnSpc>
              <a:spcBef>
                <a:spcPts val="55"/>
              </a:spcBef>
              <a:spcAft>
                <a:spcPts val="0"/>
              </a:spcAft>
              <a:buFont typeface="Arial" panose="020B0604020202020204" pitchFamily="34" charset="0"/>
              <a:buChar char="•"/>
            </a:pPr>
            <a:r>
              <a:rPr lang="zh-CN" altLang="zh-CN" sz="1400" b="1" dirty="0" smtClean="0">
                <a:latin typeface="+mj-ea"/>
                <a:ea typeface="+mj-ea"/>
                <a:cs typeface="Arial" panose="020B0604020202020204" pitchFamily="34" charset="0"/>
              </a:rPr>
              <a:t>质量体系</a:t>
            </a:r>
            <a:r>
              <a:rPr lang="zh-CN" altLang="zh-CN" sz="1400" b="1" dirty="0">
                <a:latin typeface="+mj-ea"/>
                <a:ea typeface="+mj-ea"/>
                <a:cs typeface="Arial" panose="020B0604020202020204" pitchFamily="34" charset="0"/>
              </a:rPr>
              <a:t>概述：</a:t>
            </a:r>
            <a:r>
              <a:rPr lang="zh-CN" altLang="zh-CN" sz="1400" dirty="0">
                <a:latin typeface="+mj-ea"/>
                <a:ea typeface="+mj-ea"/>
                <a:cs typeface="Arial" panose="020B0604020202020204" pitchFamily="34" charset="0"/>
              </a:rPr>
              <a:t>对质量管理体系（</a:t>
            </a:r>
            <a:r>
              <a:rPr lang="en-US" altLang="zh-CN" sz="1400" dirty="0">
                <a:latin typeface="+mj-ea"/>
                <a:ea typeface="+mj-ea"/>
                <a:cs typeface="Arial" panose="020B0604020202020204" pitchFamily="34" charset="0"/>
              </a:rPr>
              <a:t>QMS</a:t>
            </a:r>
            <a:r>
              <a:rPr lang="zh-CN" altLang="zh-CN" sz="1400" dirty="0">
                <a:latin typeface="+mj-ea"/>
                <a:ea typeface="+mj-ea"/>
                <a:cs typeface="Arial" panose="020B0604020202020204" pitchFamily="34" charset="0"/>
              </a:rPr>
              <a:t>）进行概述，以了解已文件系统是否存在且正在使用中。 记录供应商质量管理体系的概述审核，并附上供应商质量管理体系文件的任何相关副本。 关注质量管理体系中那些对数据完整性理解有影响的要素，这些要素将随着时间的推移或项目的进展而收集</a:t>
            </a:r>
            <a:r>
              <a:rPr lang="zh-CN" altLang="zh-CN" sz="1400" dirty="0" smtClean="0">
                <a:latin typeface="+mj-ea"/>
                <a:ea typeface="+mj-ea"/>
                <a:cs typeface="Arial" panose="020B0604020202020204" pitchFamily="34" charset="0"/>
              </a:rPr>
              <a:t>。</a:t>
            </a:r>
            <a:endParaRPr lang="en-US" altLang="zh-CN" sz="1400" dirty="0" smtClean="0">
              <a:latin typeface="+mj-ea"/>
              <a:ea typeface="+mj-ea"/>
              <a:cs typeface="Arial" panose="020B0604020202020204" pitchFamily="34" charset="0"/>
            </a:endParaRPr>
          </a:p>
          <a:p>
            <a:pPr marL="628650" lvl="1" indent="-171450">
              <a:lnSpc>
                <a:spcPct val="150000"/>
              </a:lnSpc>
              <a:spcBef>
                <a:spcPts val="55"/>
              </a:spcBef>
              <a:spcAft>
                <a:spcPts val="0"/>
              </a:spcAft>
              <a:buFont typeface="Arial" panose="020B0604020202020204" pitchFamily="34" charset="0"/>
              <a:buChar char="•"/>
            </a:pPr>
            <a:r>
              <a:rPr lang="zh-CN" altLang="zh-CN" sz="1400" b="1" dirty="0" smtClean="0">
                <a:latin typeface="+mj-ea"/>
                <a:ea typeface="+mj-ea"/>
                <a:cs typeface="Arial" panose="020B0604020202020204" pitchFamily="34" charset="0"/>
              </a:rPr>
              <a:t>员工</a:t>
            </a:r>
            <a:r>
              <a:rPr lang="zh-CN" altLang="zh-CN" sz="1400" b="1" dirty="0">
                <a:latin typeface="+mj-ea"/>
                <a:ea typeface="+mj-ea"/>
                <a:cs typeface="Arial" panose="020B0604020202020204" pitchFamily="34" charset="0"/>
              </a:rPr>
              <a:t>培训：</a:t>
            </a:r>
            <a:r>
              <a:rPr lang="zh-CN" altLang="zh-CN" sz="1400" dirty="0">
                <a:latin typeface="+mj-ea"/>
                <a:ea typeface="+mj-ea"/>
                <a:cs typeface="Arial" panose="020B0604020202020204" pitchFamily="34" charset="0"/>
              </a:rPr>
              <a:t>供应商如何培训员工以下内容？</a:t>
            </a:r>
            <a:r>
              <a:rPr lang="en-US" altLang="zh-CN" sz="1400" dirty="0">
                <a:latin typeface="+mj-ea"/>
                <a:ea typeface="+mj-ea"/>
                <a:cs typeface="Arial" panose="020B0604020202020204" pitchFamily="34" charset="0"/>
              </a:rPr>
              <a:t>(</a:t>
            </a:r>
            <a:r>
              <a:rPr lang="zh-CN" altLang="en-US" sz="1400" dirty="0">
                <a:latin typeface="+mj-ea"/>
                <a:ea typeface="+mj-ea"/>
                <a:cs typeface="Arial" panose="020B0604020202020204" pitchFamily="34" charset="0"/>
              </a:rPr>
              <a:t>通过记录审核实现</a:t>
            </a:r>
            <a:r>
              <a:rPr lang="en-US" altLang="zh-CN" sz="1400" dirty="0">
                <a:latin typeface="+mj-ea"/>
                <a:ea typeface="+mj-ea"/>
                <a:cs typeface="Arial" panose="020B0604020202020204" pitchFamily="34" charset="0"/>
              </a:rPr>
              <a:t>)</a:t>
            </a: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设计控制：</a:t>
            </a:r>
            <a:r>
              <a:rPr lang="zh-CN" altLang="zh-CN" sz="1400" dirty="0">
                <a:latin typeface="+mj-ea"/>
                <a:ea typeface="+mj-ea"/>
                <a:cs typeface="Arial" panose="020B0604020202020204" pitchFamily="34" charset="0"/>
              </a:rPr>
              <a:t>供应商如何控制设计过程（例如：工程变更管理），管理和文件变更？审核相应的</a:t>
            </a:r>
            <a:r>
              <a:rPr lang="en-US" altLang="zh-CN" sz="1400" dirty="0">
                <a:latin typeface="+mj-ea"/>
                <a:ea typeface="+mj-ea"/>
                <a:cs typeface="Arial" panose="020B0604020202020204" pitchFamily="34" charset="0"/>
              </a:rPr>
              <a:t>SOP</a:t>
            </a:r>
            <a:r>
              <a:rPr lang="zh-CN" altLang="zh-CN" sz="1400" dirty="0">
                <a:latin typeface="+mj-ea"/>
                <a:ea typeface="+mj-ea"/>
                <a:cs typeface="Arial" panose="020B0604020202020204" pitchFamily="34" charset="0"/>
              </a:rPr>
              <a:t>和记录</a:t>
            </a:r>
            <a:endParaRPr lang="en-US" altLang="zh-CN" sz="1400" dirty="0">
              <a:latin typeface="+mj-ea"/>
              <a:ea typeface="+mj-ea"/>
              <a:cs typeface="Arial" panose="020B0604020202020204" pitchFamily="34" charset="0"/>
            </a:endParaRP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支持性文件：</a:t>
            </a:r>
            <a:r>
              <a:rPr lang="zh-CN" altLang="zh-CN" sz="1400" dirty="0">
                <a:latin typeface="+mj-ea"/>
                <a:ea typeface="+mj-ea"/>
                <a:cs typeface="Arial" panose="020B0604020202020204" pitchFamily="34" charset="0"/>
              </a:rPr>
              <a:t>供应商的文件包</a:t>
            </a:r>
            <a:r>
              <a:rPr lang="zh-CN" altLang="zh-CN" sz="1400" dirty="0" smtClean="0">
                <a:latin typeface="+mj-ea"/>
                <a:ea typeface="+mj-ea"/>
                <a:cs typeface="Arial" panose="020B0604020202020204" pitchFamily="34" charset="0"/>
              </a:rPr>
              <a:t>如何</a:t>
            </a:r>
            <a:r>
              <a:rPr lang="zh-CN" altLang="en-US" sz="1400" dirty="0" smtClean="0">
                <a:latin typeface="+mj-ea"/>
                <a:ea typeface="+mj-ea"/>
                <a:cs typeface="Arial" panose="020B0604020202020204" pitchFamily="34" charset="0"/>
              </a:rPr>
              <a:t>针对性的对应建造过程</a:t>
            </a:r>
            <a:r>
              <a:rPr lang="zh-CN" altLang="zh-CN" sz="1400" dirty="0" smtClean="0">
                <a:latin typeface="+mj-ea"/>
                <a:ea typeface="+mj-ea"/>
                <a:cs typeface="Arial" panose="020B0604020202020204" pitchFamily="34" charset="0"/>
              </a:rPr>
              <a:t>？</a:t>
            </a:r>
            <a:r>
              <a:rPr lang="zh-CN" altLang="en-US" sz="1400" dirty="0" smtClean="0">
                <a:latin typeface="+mj-ea"/>
                <a:ea typeface="+mj-ea"/>
                <a:cs typeface="Arial" panose="020B0604020202020204" pitchFamily="34" charset="0"/>
              </a:rPr>
              <a:t>（审核供应商文件建立过程，是否和建造过程同步）</a:t>
            </a:r>
            <a:endParaRPr lang="en-US" altLang="zh-CN" sz="1400" dirty="0" smtClean="0">
              <a:latin typeface="+mj-ea"/>
              <a:ea typeface="+mj-ea"/>
              <a:cs typeface="Arial" panose="020B0604020202020204" pitchFamily="34" charset="0"/>
            </a:endParaRP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建造</a:t>
            </a:r>
            <a:r>
              <a:rPr lang="en-US" altLang="zh-CN" sz="1400" b="1" dirty="0" err="1">
                <a:latin typeface="+mj-ea"/>
                <a:ea typeface="+mj-ea"/>
                <a:cs typeface="Arial" panose="020B0604020202020204" pitchFamily="34" charset="0"/>
              </a:rPr>
              <a:t>材料：</a:t>
            </a:r>
            <a:r>
              <a:rPr lang="en-US" altLang="zh-CN" sz="1400" dirty="0" err="1">
                <a:latin typeface="+mj-ea"/>
                <a:ea typeface="+mj-ea"/>
                <a:cs typeface="Arial" panose="020B0604020202020204" pitchFamily="34" charset="0"/>
              </a:rPr>
              <a:t>供应商如何提供关键部件和</a:t>
            </a:r>
            <a:r>
              <a:rPr lang="zh-CN" altLang="zh-CN" sz="1400" dirty="0">
                <a:latin typeface="+mj-ea"/>
                <a:ea typeface="+mj-ea"/>
                <a:cs typeface="Arial" panose="020B0604020202020204" pitchFamily="34" charset="0"/>
              </a:rPr>
              <a:t>建造</a:t>
            </a:r>
            <a:r>
              <a:rPr lang="en-US" altLang="zh-CN" sz="1400" dirty="0" err="1">
                <a:latin typeface="+mj-ea"/>
                <a:ea typeface="+mj-ea"/>
                <a:cs typeface="Arial" panose="020B0604020202020204" pitchFamily="34" charset="0"/>
              </a:rPr>
              <a:t>材料的可追溯性</a:t>
            </a:r>
            <a:r>
              <a:rPr lang="en-US" altLang="zh-CN" sz="1400" dirty="0">
                <a:latin typeface="+mj-ea"/>
                <a:ea typeface="+mj-ea"/>
                <a:cs typeface="Arial" panose="020B0604020202020204" pitchFamily="34" charset="0"/>
              </a:rPr>
              <a:t>？</a:t>
            </a:r>
          </a:p>
          <a:p>
            <a:pPr marL="628650" lvl="1" indent="-171450">
              <a:lnSpc>
                <a:spcPct val="150000"/>
              </a:lnSpc>
              <a:spcBef>
                <a:spcPts val="55"/>
              </a:spcBef>
              <a:spcAft>
                <a:spcPts val="0"/>
              </a:spcAft>
              <a:buFont typeface="Arial" panose="020B0604020202020204" pitchFamily="34" charset="0"/>
              <a:buChar char="•"/>
            </a:pPr>
            <a:r>
              <a:rPr lang="en-US" altLang="zh-CN" sz="1400" b="1" dirty="0" err="1">
                <a:latin typeface="+mj-ea"/>
                <a:ea typeface="+mj-ea"/>
                <a:cs typeface="Arial" panose="020B0604020202020204" pitchFamily="34" charset="0"/>
              </a:rPr>
              <a:t>员工</a:t>
            </a:r>
            <a:r>
              <a:rPr lang="zh-CN" altLang="zh-CN" sz="1400" b="1" dirty="0">
                <a:latin typeface="+mj-ea"/>
                <a:ea typeface="+mj-ea"/>
                <a:cs typeface="Arial" panose="020B0604020202020204" pitchFamily="34" charset="0"/>
              </a:rPr>
              <a:t>离职</a:t>
            </a:r>
            <a:r>
              <a:rPr lang="en-US" altLang="zh-CN" sz="1400" b="1" dirty="0">
                <a:latin typeface="+mj-ea"/>
                <a:ea typeface="+mj-ea"/>
                <a:cs typeface="Arial" panose="020B0604020202020204" pitchFamily="34" charset="0"/>
              </a:rPr>
              <a:t>：</a:t>
            </a:r>
            <a:r>
              <a:rPr lang="en-US" altLang="zh-CN" sz="1400" dirty="0" err="1">
                <a:latin typeface="+mj-ea"/>
                <a:ea typeface="+mj-ea"/>
                <a:cs typeface="Arial" panose="020B0604020202020204" pitchFamily="34" charset="0"/>
              </a:rPr>
              <a:t>供应商在为客户构建系统期间如何处理员工</a:t>
            </a:r>
            <a:r>
              <a:rPr lang="zh-CN" altLang="zh-CN" sz="1400" dirty="0">
                <a:latin typeface="+mj-ea"/>
                <a:ea typeface="+mj-ea"/>
                <a:cs typeface="Arial" panose="020B0604020202020204" pitchFamily="34" charset="0"/>
              </a:rPr>
              <a:t>离职</a:t>
            </a:r>
            <a:r>
              <a:rPr lang="en-US" altLang="zh-CN" sz="1400" dirty="0">
                <a:latin typeface="+mj-ea"/>
                <a:ea typeface="+mj-ea"/>
                <a:cs typeface="Arial" panose="020B0604020202020204" pitchFamily="34" charset="0"/>
              </a:rPr>
              <a:t>？</a:t>
            </a: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员工资质及培训：</a:t>
            </a:r>
            <a:r>
              <a:rPr lang="zh-CN" altLang="zh-CN" sz="1400" dirty="0">
                <a:latin typeface="+mj-ea"/>
                <a:ea typeface="+mj-ea"/>
                <a:cs typeface="Arial" panose="020B0604020202020204" pitchFamily="34" charset="0"/>
              </a:rPr>
              <a:t>提供员工经验、资质以及培训（员工资格）的证据</a:t>
            </a: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测试仪器：</a:t>
            </a:r>
            <a:r>
              <a:rPr lang="zh-CN" altLang="zh-CN" sz="1400" dirty="0">
                <a:latin typeface="+mj-ea"/>
                <a:ea typeface="+mj-ea"/>
                <a:cs typeface="Arial" panose="020B0604020202020204" pitchFamily="34" charset="0"/>
              </a:rPr>
              <a:t>提供可溯源至</a:t>
            </a:r>
            <a:r>
              <a:rPr lang="en-US" altLang="zh-CN" sz="1400" dirty="0">
                <a:latin typeface="+mj-ea"/>
                <a:ea typeface="+mj-ea"/>
                <a:cs typeface="Arial" panose="020B0604020202020204" pitchFamily="34" charset="0"/>
              </a:rPr>
              <a:t>NIST</a:t>
            </a:r>
            <a:r>
              <a:rPr lang="zh-CN" altLang="zh-CN" sz="1400" dirty="0">
                <a:latin typeface="+mj-ea"/>
                <a:ea typeface="+mj-ea"/>
                <a:cs typeface="Arial" panose="020B0604020202020204" pitchFamily="34" charset="0"/>
              </a:rPr>
              <a:t>或同等标准的供应商仪器校准和认证的证据。</a:t>
            </a: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项目人员配置：</a:t>
            </a:r>
            <a:r>
              <a:rPr lang="zh-CN" altLang="zh-CN" sz="1400" dirty="0">
                <a:latin typeface="+mj-ea"/>
                <a:ea typeface="+mj-ea"/>
                <a:cs typeface="Arial" panose="020B0604020202020204" pitchFamily="34" charset="0"/>
              </a:rPr>
              <a:t>提供员工执行相应构建、检查、测试和文件的证据。</a:t>
            </a:r>
            <a:endParaRPr lang="en-US" altLang="zh-CN" sz="1400" dirty="0">
              <a:latin typeface="+mj-ea"/>
              <a:ea typeface="+mj-ea"/>
              <a:cs typeface="Arial" panose="020B0604020202020204" pitchFamily="34" charset="0"/>
            </a:endParaRPr>
          </a:p>
          <a:p>
            <a:pPr marL="628650" lvl="1" indent="-171450">
              <a:lnSpc>
                <a:spcPct val="150000"/>
              </a:lnSpc>
              <a:spcBef>
                <a:spcPts val="55"/>
              </a:spcBef>
              <a:spcAft>
                <a:spcPts val="0"/>
              </a:spcAft>
              <a:buFont typeface="Arial" panose="020B0604020202020204" pitchFamily="34" charset="0"/>
              <a:buChar char="•"/>
            </a:pPr>
            <a:r>
              <a:rPr lang="zh-CN" altLang="zh-CN" sz="1400" b="1" dirty="0">
                <a:latin typeface="+mj-ea"/>
                <a:ea typeface="+mj-ea"/>
                <a:cs typeface="Arial" panose="020B0604020202020204" pitchFamily="34" charset="0"/>
              </a:rPr>
              <a:t>质量控制：</a:t>
            </a:r>
            <a:r>
              <a:rPr lang="zh-CN" altLang="zh-CN" sz="1400" dirty="0">
                <a:latin typeface="+mj-ea"/>
                <a:ea typeface="+mj-ea"/>
                <a:cs typeface="Arial" panose="020B0604020202020204" pitchFamily="34" charset="0"/>
              </a:rPr>
              <a:t>供应商如何在构建和相关测试上执行质量控制？ 审核供应商如何确保构建符合设计意图。审核是否有客观测试（负责构建设备的人员是否测试自己的工作）</a:t>
            </a:r>
            <a:r>
              <a:rPr lang="zh-CN" altLang="zh-CN" sz="1400" dirty="0" smtClean="0">
                <a:latin typeface="+mj-ea"/>
                <a:ea typeface="+mj-ea"/>
                <a:cs typeface="Arial" panose="020B0604020202020204" pitchFamily="34" charset="0"/>
              </a:rPr>
              <a:t>。</a:t>
            </a:r>
            <a:endParaRPr lang="en-US" altLang="zh-CN" sz="1400" dirty="0" smtClean="0">
              <a:latin typeface="+mj-ea"/>
              <a:ea typeface="+mj-ea"/>
              <a:cs typeface="Arial" panose="020B0604020202020204" pitchFamily="34" charset="0"/>
            </a:endParaRPr>
          </a:p>
          <a:p>
            <a:pPr marL="628650" lvl="1" indent="-171450">
              <a:lnSpc>
                <a:spcPct val="150000"/>
              </a:lnSpc>
              <a:spcBef>
                <a:spcPts val="55"/>
              </a:spcBef>
              <a:spcAft>
                <a:spcPts val="0"/>
              </a:spcAft>
              <a:buFont typeface="Arial" panose="020B0604020202020204" pitchFamily="34" charset="0"/>
              <a:buChar char="•"/>
            </a:pPr>
            <a:r>
              <a:rPr lang="zh-CN" altLang="zh-CN" sz="1400" b="1" dirty="0" smtClean="0">
                <a:latin typeface="+mj-ea"/>
                <a:ea typeface="+mj-ea"/>
                <a:cs typeface="Arial" panose="020B0604020202020204" pitchFamily="34" charset="0"/>
              </a:rPr>
              <a:t>客户</a:t>
            </a:r>
            <a:r>
              <a:rPr lang="zh-CN" altLang="zh-CN" sz="1400" b="1" dirty="0">
                <a:latin typeface="+mj-ea"/>
                <a:ea typeface="+mj-ea"/>
                <a:cs typeface="Arial" panose="020B0604020202020204" pitchFamily="34" charset="0"/>
              </a:rPr>
              <a:t>投诉：</a:t>
            </a:r>
            <a:r>
              <a:rPr lang="zh-CN" altLang="zh-CN" sz="1400" dirty="0">
                <a:latin typeface="+mj-ea"/>
                <a:ea typeface="+mj-ea"/>
                <a:cs typeface="Arial" panose="020B0604020202020204" pitchFamily="34" charset="0"/>
              </a:rPr>
              <a:t>供应商是否有正式的客户投诉处理程序（纠正及预防措施）？ 是否有指定的管理人员负责关闭所有客户投诉和问题。 审核案例记录</a:t>
            </a:r>
            <a:r>
              <a:rPr lang="zh-CN" altLang="zh-CN" sz="1400" dirty="0" smtClean="0">
                <a:latin typeface="+mj-ea"/>
                <a:ea typeface="+mj-ea"/>
                <a:cs typeface="Arial" panose="020B0604020202020204" pitchFamily="34" charset="0"/>
              </a:rPr>
              <a:t>。</a:t>
            </a:r>
            <a:endParaRPr lang="zh-CN" altLang="zh-CN" sz="1400" dirty="0">
              <a:latin typeface="+mj-ea"/>
              <a:ea typeface="+mj-ea"/>
              <a:cs typeface="Arial" panose="020B0604020202020204" pitchFamily="34" charset="0"/>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111</a:t>
            </a:fld>
            <a:r>
              <a:rPr lang="en-US" altLang="zh-CN" dirty="0" smtClean="0"/>
              <a:t>/119</a:t>
            </a:r>
            <a:endParaRPr lang="zh-CN" altLang="en-US" dirty="0"/>
          </a:p>
        </p:txBody>
      </p:sp>
    </p:spTree>
    <p:extLst>
      <p:ext uri="{BB962C8B-B14F-4D97-AF65-F5344CB8AC3E}">
        <p14:creationId xmlns:p14="http://schemas.microsoft.com/office/powerpoint/2010/main" val="8820125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附录14-</a:t>
            </a:r>
            <a:r>
              <a:rPr lang="zh-CN" altLang="en-US" dirty="0">
                <a:latin typeface="+mj-ea"/>
              </a:rPr>
              <a:t>管理</a:t>
            </a:r>
            <a:r>
              <a:rPr lang="zh-CN" altLang="zh-CN" dirty="0">
                <a:latin typeface="+mj-ea"/>
              </a:rPr>
              <a:t>成熟度评估示例</a:t>
            </a:r>
            <a:endParaRPr lang="zh-CN" altLang="zh-CN" b="0" dirty="0">
              <a:solidFill>
                <a:srgbClr val="000000"/>
              </a:solidFill>
              <a:latin typeface="+mj-ea"/>
            </a:endParaRPr>
          </a:p>
        </p:txBody>
      </p:sp>
      <p:graphicFrame>
        <p:nvGraphicFramePr>
          <p:cNvPr id="4" name="表格 3"/>
          <p:cNvGraphicFramePr>
            <a:graphicFrameLocks noGrp="1"/>
          </p:cNvGraphicFramePr>
          <p:nvPr>
            <p:extLst>
              <p:ext uri="{D42A27DB-BD31-4B8C-83A1-F6EECF244321}">
                <p14:modId xmlns:p14="http://schemas.microsoft.com/office/powerpoint/2010/main" val="3380765162"/>
              </p:ext>
            </p:extLst>
          </p:nvPr>
        </p:nvGraphicFramePr>
        <p:xfrm>
          <a:off x="403124" y="1179872"/>
          <a:ext cx="11415248" cy="5655645"/>
        </p:xfrm>
        <a:graphic>
          <a:graphicData uri="http://schemas.openxmlformats.org/drawingml/2006/table">
            <a:tbl>
              <a:tblPr firstRow="1" firstCol="1" lastRow="1" lastCol="1" bandRow="1" bandCol="1">
                <a:tableStyleId>{69012ECD-51FC-41F1-AA8D-1B2483CD663E}</a:tableStyleId>
              </a:tblPr>
              <a:tblGrid>
                <a:gridCol w="2339237">
                  <a:extLst>
                    <a:ext uri="{9D8B030D-6E8A-4147-A177-3AD203B41FA5}">
                      <a16:colId xmlns:a16="http://schemas.microsoft.com/office/drawing/2014/main" val="1442178964"/>
                    </a:ext>
                  </a:extLst>
                </a:gridCol>
                <a:gridCol w="2339237">
                  <a:extLst>
                    <a:ext uri="{9D8B030D-6E8A-4147-A177-3AD203B41FA5}">
                      <a16:colId xmlns:a16="http://schemas.microsoft.com/office/drawing/2014/main" val="2049741103"/>
                    </a:ext>
                  </a:extLst>
                </a:gridCol>
                <a:gridCol w="2339237">
                  <a:extLst>
                    <a:ext uri="{9D8B030D-6E8A-4147-A177-3AD203B41FA5}">
                      <a16:colId xmlns:a16="http://schemas.microsoft.com/office/drawing/2014/main" val="1060218206"/>
                    </a:ext>
                  </a:extLst>
                </a:gridCol>
                <a:gridCol w="2339237">
                  <a:extLst>
                    <a:ext uri="{9D8B030D-6E8A-4147-A177-3AD203B41FA5}">
                      <a16:colId xmlns:a16="http://schemas.microsoft.com/office/drawing/2014/main" val="3435813814"/>
                    </a:ext>
                  </a:extLst>
                </a:gridCol>
                <a:gridCol w="2058300">
                  <a:extLst>
                    <a:ext uri="{9D8B030D-6E8A-4147-A177-3AD203B41FA5}">
                      <a16:colId xmlns:a16="http://schemas.microsoft.com/office/drawing/2014/main" val="849488118"/>
                    </a:ext>
                  </a:extLst>
                </a:gridCol>
              </a:tblGrid>
              <a:tr h="407788">
                <a:tc rowSpan="2">
                  <a:txBody>
                    <a:bodyPr/>
                    <a:lstStyle/>
                    <a:p>
                      <a:pPr algn="ctr">
                        <a:spcAft>
                          <a:spcPts val="0"/>
                        </a:spcAft>
                      </a:pPr>
                      <a:r>
                        <a:rPr lang="zh-CN" sz="1200">
                          <a:effectLst/>
                          <a:latin typeface="+mj-ea"/>
                          <a:ea typeface="+mj-ea"/>
                        </a:rPr>
                        <a:t>程序项目</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zh-CN" sz="1200">
                          <a:effectLst/>
                          <a:latin typeface="+mj-ea"/>
                          <a:ea typeface="+mj-ea"/>
                        </a:rPr>
                        <a:t>新系统调试和确认计划的成熟阶段</a:t>
                      </a:r>
                      <a:r>
                        <a:rPr lang="en-US" sz="1200">
                          <a:effectLst/>
                          <a:latin typeface="+mj-ea"/>
                          <a:ea typeface="+mj-ea"/>
                        </a:rPr>
                        <a:t>(</a:t>
                      </a:r>
                      <a:r>
                        <a:rPr lang="zh-CN" sz="1200">
                          <a:effectLst/>
                          <a:latin typeface="+mj-ea"/>
                          <a:ea typeface="+mj-ea"/>
                        </a:rPr>
                        <a:t>按程序项目定义</a:t>
                      </a:r>
                      <a:r>
                        <a:rPr lang="en-US" sz="1200">
                          <a:effectLst/>
                          <a:latin typeface="+mj-ea"/>
                          <a:ea typeface="+mj-ea"/>
                        </a:rPr>
                        <a:t>)</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200">
                          <a:effectLst/>
                          <a:latin typeface="+mj-ea"/>
                          <a:ea typeface="+mj-ea"/>
                        </a:rPr>
                        <a:t>现状</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302310"/>
                  </a:ext>
                </a:extLst>
              </a:tr>
              <a:tr h="407788">
                <a:tc vMerge="1">
                  <a:txBody>
                    <a:bodyPr/>
                    <a:lstStyle/>
                    <a:p>
                      <a:endParaRPr lang="zh-CN" altLang="en-US"/>
                    </a:p>
                  </a:txBody>
                  <a:tcPr/>
                </a:tc>
                <a:tc>
                  <a:txBody>
                    <a:bodyPr/>
                    <a:lstStyle/>
                    <a:p>
                      <a:pPr algn="ctr">
                        <a:spcAft>
                          <a:spcPts val="0"/>
                        </a:spcAft>
                      </a:pPr>
                      <a:r>
                        <a:rPr lang="zh-CN" sz="1200" dirty="0">
                          <a:effectLst/>
                          <a:latin typeface="+mj-ea"/>
                          <a:ea typeface="+mj-ea"/>
                        </a:rPr>
                        <a:t>基础阶段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过渡阶段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成熟阶段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570553388"/>
                  </a:ext>
                </a:extLst>
              </a:tr>
              <a:tr h="921122">
                <a:tc>
                  <a:txBody>
                    <a:bodyPr/>
                    <a:lstStyle/>
                    <a:p>
                      <a:pPr algn="ctr">
                        <a:spcAft>
                          <a:spcPts val="0"/>
                        </a:spcAft>
                      </a:pPr>
                      <a:r>
                        <a:rPr lang="zh-CN" sz="1200" dirty="0">
                          <a:effectLst/>
                          <a:latin typeface="+mj-ea"/>
                          <a:ea typeface="+mj-ea"/>
                        </a:rPr>
                        <a:t>用户需求</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en-US" sz="1200" b="0" kern="1200" dirty="0">
                          <a:solidFill>
                            <a:schemeClr val="tx1"/>
                          </a:solidFill>
                          <a:effectLst/>
                          <a:latin typeface="+mj-ea"/>
                          <a:ea typeface="+mj-ea"/>
                          <a:cs typeface="+mn-cs"/>
                        </a:rPr>
                        <a:t>URS</a:t>
                      </a:r>
                      <a:r>
                        <a:rPr lang="zh-CN" sz="1200" b="0" kern="1200" dirty="0">
                          <a:solidFill>
                            <a:schemeClr val="tx1"/>
                          </a:solidFill>
                          <a:effectLst/>
                          <a:latin typeface="+mj-ea"/>
                          <a:ea typeface="+mj-ea"/>
                          <a:cs typeface="+mn-cs"/>
                        </a:rPr>
                        <a:t>未执行或不一致</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没有现场</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和</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或模板</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使用不一致的其他文件</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仅满足项目用户需求</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实施了</a:t>
                      </a:r>
                      <a:r>
                        <a:rPr lang="en-US" sz="1200" b="0" kern="1200" dirty="0">
                          <a:solidFill>
                            <a:schemeClr val="tx1"/>
                          </a:solidFill>
                          <a:effectLst/>
                          <a:latin typeface="+mj-ea"/>
                          <a:ea typeface="+mj-ea"/>
                          <a:cs typeface="+mn-cs"/>
                        </a:rPr>
                        <a:t>URS</a:t>
                      </a:r>
                      <a:r>
                        <a:rPr lang="zh-CN" sz="1200" b="0" kern="1200" dirty="0">
                          <a:solidFill>
                            <a:schemeClr val="tx1"/>
                          </a:solidFill>
                          <a:effectLst/>
                          <a:latin typeface="+mj-ea"/>
                          <a:ea typeface="+mj-ea"/>
                          <a:cs typeface="+mn-cs"/>
                        </a:rPr>
                        <a:t>，但不一致</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使用现场</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和</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或模板</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en-US" sz="1200" b="0" kern="1200">
                          <a:solidFill>
                            <a:schemeClr val="tx1"/>
                          </a:solidFill>
                          <a:effectLst/>
                          <a:latin typeface="+mj-ea"/>
                          <a:ea typeface="+mj-ea"/>
                          <a:cs typeface="+mn-cs"/>
                        </a:rPr>
                        <a:t>URS</a:t>
                      </a:r>
                      <a:r>
                        <a:rPr lang="zh-CN" sz="1200" b="0" kern="1200">
                          <a:solidFill>
                            <a:schemeClr val="tx1"/>
                          </a:solidFill>
                          <a:effectLst/>
                          <a:latin typeface="+mj-ea"/>
                          <a:ea typeface="+mj-ea"/>
                          <a:cs typeface="+mn-cs"/>
                        </a:rPr>
                        <a:t>得到一致执行</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a:solidFill>
                            <a:schemeClr val="tx1"/>
                          </a:solidFill>
                          <a:effectLst/>
                          <a:latin typeface="+mj-ea"/>
                          <a:ea typeface="+mj-ea"/>
                          <a:cs typeface="+mn-cs"/>
                        </a:rPr>
                        <a:t>使用</a:t>
                      </a:r>
                      <a:r>
                        <a:rPr lang="en-US" sz="1200" b="0" kern="1200">
                          <a:solidFill>
                            <a:schemeClr val="tx1"/>
                          </a:solidFill>
                          <a:effectLst/>
                          <a:latin typeface="+mj-ea"/>
                          <a:ea typeface="+mj-ea"/>
                          <a:cs typeface="+mn-cs"/>
                        </a:rPr>
                        <a:t>URS SOP</a:t>
                      </a:r>
                      <a:r>
                        <a:rPr lang="zh-CN" sz="1200" b="0" kern="1200">
                          <a:solidFill>
                            <a:schemeClr val="tx1"/>
                          </a:solidFill>
                          <a:effectLst/>
                          <a:latin typeface="+mj-ea"/>
                          <a:ea typeface="+mj-ea"/>
                          <a:cs typeface="+mn-cs"/>
                        </a:rPr>
                        <a:t>和模板</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a:solidFill>
                            <a:schemeClr val="tx1"/>
                          </a:solidFill>
                          <a:effectLst/>
                          <a:latin typeface="+mj-ea"/>
                          <a:ea typeface="+mj-ea"/>
                          <a:cs typeface="+mn-cs"/>
                        </a:rPr>
                        <a:t>访问现有</a:t>
                      </a:r>
                      <a:r>
                        <a:rPr lang="en-US" sz="1200" b="0" kern="1200">
                          <a:solidFill>
                            <a:schemeClr val="tx1"/>
                          </a:solidFill>
                          <a:effectLst/>
                          <a:latin typeface="+mj-ea"/>
                          <a:ea typeface="+mj-ea"/>
                          <a:cs typeface="+mn-cs"/>
                        </a:rPr>
                        <a:t>URS</a:t>
                      </a:r>
                      <a:r>
                        <a:rPr lang="zh-CN" sz="1200" b="0" kern="1200">
                          <a:solidFill>
                            <a:schemeClr val="tx1"/>
                          </a:solidFill>
                          <a:effectLst/>
                          <a:latin typeface="+mj-ea"/>
                          <a:ea typeface="+mj-ea"/>
                          <a:cs typeface="+mn-cs"/>
                        </a:rPr>
                        <a:t>的库</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sz="1200" b="0" dirty="0">
                          <a:effectLst/>
                          <a:latin typeface="+mj-ea"/>
                          <a:ea typeface="+mj-ea"/>
                        </a:rPr>
                        <a:t>备注：</a:t>
                      </a:r>
                    </a:p>
                    <a:p>
                      <a:pPr marL="144000" algn="l">
                        <a:spcAft>
                          <a:spcPts val="0"/>
                        </a:spcAft>
                      </a:pPr>
                      <a:r>
                        <a:rPr lang="en-US" sz="1200" b="0" dirty="0">
                          <a:effectLst/>
                          <a:latin typeface="+mj-ea"/>
                          <a:ea typeface="+mj-ea"/>
                        </a:rPr>
                        <a:t> </a:t>
                      </a:r>
                      <a:endParaRPr lang="zh-CN" sz="1200" b="0" dirty="0">
                        <a:effectLst/>
                        <a:latin typeface="+mj-ea"/>
                        <a:ea typeface="+mj-ea"/>
                      </a:endParaRPr>
                    </a:p>
                    <a:p>
                      <a:pPr marL="144000" algn="l">
                        <a:spcAft>
                          <a:spcPts val="0"/>
                        </a:spcAft>
                      </a:pPr>
                      <a:r>
                        <a:rPr lang="zh-CN" sz="1200" b="0" dirty="0">
                          <a:effectLst/>
                          <a:latin typeface="+mj-ea"/>
                          <a:ea typeface="+mj-ea"/>
                        </a:rPr>
                        <a:t>建议：</a:t>
                      </a:r>
                      <a:endParaRPr lang="zh-CN" sz="1200" b="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061871"/>
                  </a:ext>
                </a:extLst>
              </a:tr>
              <a:tr h="1842243">
                <a:tc>
                  <a:txBody>
                    <a:bodyPr/>
                    <a:lstStyle/>
                    <a:p>
                      <a:pPr algn="ctr">
                        <a:spcAft>
                          <a:spcPts val="0"/>
                        </a:spcAft>
                      </a:pPr>
                      <a:r>
                        <a:rPr lang="zh-CN" sz="1200" dirty="0">
                          <a:effectLst/>
                          <a:latin typeface="+mj-ea"/>
                          <a:ea typeface="+mj-ea"/>
                        </a:rPr>
                        <a:t>计划</a:t>
                      </a:r>
                      <a:r>
                        <a:rPr lang="en-US" sz="1200" dirty="0">
                          <a:effectLst/>
                          <a:latin typeface="+mj-ea"/>
                          <a:ea typeface="+mj-ea"/>
                        </a:rPr>
                        <a:t>-</a:t>
                      </a:r>
                      <a:r>
                        <a:rPr lang="zh-CN" sz="1200" dirty="0">
                          <a:effectLst/>
                          <a:latin typeface="+mj-ea"/>
                          <a:ea typeface="+mj-ea"/>
                        </a:rPr>
                        <a:t>验证和调试</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独立的验证计划和调试计划，计划中没有定义测试策略或验收标准</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en-US" sz="1200" b="0" kern="1200" dirty="0">
                          <a:solidFill>
                            <a:schemeClr val="tx1"/>
                          </a:solidFill>
                          <a:effectLst/>
                          <a:latin typeface="+mj-ea"/>
                          <a:ea typeface="+mj-ea"/>
                          <a:cs typeface="+mn-cs"/>
                        </a:rPr>
                        <a:t>GEP</a:t>
                      </a:r>
                      <a:r>
                        <a:rPr lang="zh-CN" sz="1200" b="0" kern="1200" dirty="0">
                          <a:solidFill>
                            <a:schemeClr val="tx1"/>
                          </a:solidFill>
                          <a:effectLst/>
                          <a:latin typeface="+mj-ea"/>
                          <a:ea typeface="+mj-ea"/>
                          <a:cs typeface="+mn-cs"/>
                        </a:rPr>
                        <a:t>活动未定义</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自控测试计划在单独的文档中</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可能有现场</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用于调试、确认和验证计划</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验证计划和调试计划相互协调，没有测试策略或验收标准</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定义与调试相关的</a:t>
                      </a:r>
                      <a:r>
                        <a:rPr lang="en-US" sz="1200" b="0" kern="1200" dirty="0">
                          <a:solidFill>
                            <a:schemeClr val="tx1"/>
                          </a:solidFill>
                          <a:effectLst/>
                          <a:latin typeface="+mj-ea"/>
                          <a:ea typeface="+mj-ea"/>
                          <a:cs typeface="+mn-cs"/>
                        </a:rPr>
                        <a:t>GEP</a:t>
                      </a:r>
                      <a:r>
                        <a:rPr lang="zh-CN" sz="1200" b="0" kern="1200" dirty="0">
                          <a:solidFill>
                            <a:schemeClr val="tx1"/>
                          </a:solidFill>
                          <a:effectLst/>
                          <a:latin typeface="+mj-ea"/>
                          <a:ea typeface="+mj-ea"/>
                          <a:cs typeface="+mn-cs"/>
                        </a:rPr>
                        <a:t>活动</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存在用于调试、确认和验证计划的</a:t>
                      </a:r>
                      <a:r>
                        <a:rPr lang="en-US" sz="1200" b="0" kern="1200" dirty="0">
                          <a:solidFill>
                            <a:schemeClr val="tx1"/>
                          </a:solidFill>
                          <a:effectLst/>
                          <a:latin typeface="+mj-ea"/>
                          <a:ea typeface="+mj-ea"/>
                          <a:cs typeface="+mn-cs"/>
                        </a:rPr>
                        <a:t>SOP</a:t>
                      </a:r>
                      <a:endParaRPr lang="zh-CN" sz="1200" b="0" kern="1200" dirty="0">
                        <a:solidFill>
                          <a:schemeClr val="tx1"/>
                        </a:solidFill>
                        <a:effectLst/>
                        <a:latin typeface="+mj-ea"/>
                        <a:ea typeface="+mj-ea"/>
                        <a:cs typeface="+mn-cs"/>
                      </a:endParaRP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自控测试计划在单独的文档中</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验证计划或调试和确认计划中可能定义了测试方法和验收标准</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综合调试和确认计划</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只强调质量相关问题</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由风险评估决定</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的验证计划</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自控测试测试计划可用于定义</a:t>
                      </a:r>
                      <a:r>
                        <a:rPr lang="en-US" sz="1200" b="0" kern="1200" dirty="0">
                          <a:solidFill>
                            <a:schemeClr val="tx1"/>
                          </a:solidFill>
                          <a:effectLst/>
                          <a:latin typeface="+mj-ea"/>
                          <a:ea typeface="+mj-ea"/>
                          <a:cs typeface="+mn-cs"/>
                        </a:rPr>
                        <a:t>C&amp;Q</a:t>
                      </a:r>
                      <a:r>
                        <a:rPr lang="zh-CN" sz="1200" b="0" kern="1200" dirty="0">
                          <a:solidFill>
                            <a:schemeClr val="tx1"/>
                          </a:solidFill>
                          <a:effectLst/>
                          <a:latin typeface="+mj-ea"/>
                          <a:ea typeface="+mj-ea"/>
                          <a:cs typeface="+mn-cs"/>
                        </a:rPr>
                        <a:t>计划中的测试策略</a:t>
                      </a:r>
                    </a:p>
                    <a:p>
                      <a:pPr marL="315450" lvl="0" indent="-171450" algn="l" defTabSz="914400" rtl="0" eaLnBrk="1" latinLnBrk="0" hangingPunct="1">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在</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中定义</a:t>
                      </a:r>
                      <a:r>
                        <a:rPr lang="en-US" sz="1200" b="0" kern="1200" dirty="0">
                          <a:solidFill>
                            <a:schemeClr val="tx1"/>
                          </a:solidFill>
                          <a:effectLst/>
                          <a:latin typeface="+mj-ea"/>
                          <a:ea typeface="+mj-ea"/>
                          <a:cs typeface="+mn-cs"/>
                        </a:rPr>
                        <a:t>GEP</a:t>
                      </a:r>
                      <a:r>
                        <a:rPr lang="zh-CN" sz="1200" b="0" kern="1200" dirty="0">
                          <a:solidFill>
                            <a:schemeClr val="tx1"/>
                          </a:solidFill>
                          <a:effectLst/>
                          <a:latin typeface="+mj-ea"/>
                          <a:ea typeface="+mj-ea"/>
                          <a:cs typeface="+mn-cs"/>
                        </a:rPr>
                        <a:t>活动</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sz="1200" b="0" dirty="0">
                          <a:effectLst/>
                          <a:latin typeface="+mj-ea"/>
                          <a:ea typeface="+mj-ea"/>
                        </a:rPr>
                        <a:t>备注：</a:t>
                      </a:r>
                    </a:p>
                    <a:p>
                      <a:pPr marL="144000" algn="l">
                        <a:spcAft>
                          <a:spcPts val="0"/>
                        </a:spcAft>
                      </a:pPr>
                      <a:r>
                        <a:rPr lang="en-US" sz="1200" b="0" dirty="0">
                          <a:effectLst/>
                          <a:latin typeface="+mj-ea"/>
                          <a:ea typeface="+mj-ea"/>
                        </a:rPr>
                        <a:t> </a:t>
                      </a:r>
                      <a:endParaRPr lang="zh-CN" sz="1200" b="0" dirty="0">
                        <a:effectLst/>
                        <a:latin typeface="+mj-ea"/>
                        <a:ea typeface="+mj-ea"/>
                      </a:endParaRPr>
                    </a:p>
                    <a:p>
                      <a:pPr marL="144000" algn="l">
                        <a:spcAft>
                          <a:spcPts val="0"/>
                        </a:spcAft>
                      </a:pPr>
                      <a:r>
                        <a:rPr lang="zh-CN" sz="1200" b="0" dirty="0">
                          <a:effectLst/>
                          <a:latin typeface="+mj-ea"/>
                          <a:ea typeface="+mj-ea"/>
                        </a:rPr>
                        <a:t>建议：</a:t>
                      </a:r>
                      <a:endParaRPr lang="zh-CN" sz="1200" b="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376449"/>
                  </a:ext>
                </a:extLst>
              </a:tr>
              <a:tr h="1842243">
                <a:tc>
                  <a:txBody>
                    <a:bodyPr/>
                    <a:lstStyle/>
                    <a:p>
                      <a:pPr marL="0" marR="276860" lvl="0" indent="0" algn="ctr" defTabSz="914400" rtl="0" eaLnBrk="1" latinLnBrk="0" hangingPunct="1">
                        <a:lnSpc>
                          <a:spcPct val="120000"/>
                        </a:lnSpc>
                        <a:spcBef>
                          <a:spcPts val="395"/>
                        </a:spcBef>
                        <a:spcAft>
                          <a:spcPts val="0"/>
                        </a:spcAft>
                        <a:buClr>
                          <a:srgbClr val="231F20"/>
                        </a:buClr>
                        <a:buSzPts val="800"/>
                        <a:buFont typeface="Wingdings" panose="05000000000000000000" pitchFamily="2" charset="2"/>
                        <a:buNone/>
                        <a:tabLst>
                          <a:tab pos="225425" algn="l"/>
                        </a:tabLst>
                      </a:pPr>
                      <a:r>
                        <a:rPr lang="zh-CN" sz="1200" b="1" kern="1200" dirty="0">
                          <a:solidFill>
                            <a:schemeClr val="tx1"/>
                          </a:solidFill>
                          <a:effectLst/>
                          <a:latin typeface="+mj-ea"/>
                          <a:ea typeface="+mj-ea"/>
                          <a:cs typeface="+mn-cs"/>
                        </a:rPr>
                        <a:t>风险评估</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130175"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没有预先确定的明确策略</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可能不进行风险评估</a:t>
                      </a:r>
                    </a:p>
                    <a:p>
                      <a:pPr marL="315450" marR="10223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系统风险评估可能被其他风险评估所替代</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8509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用于确定风险策略的项目规划</a:t>
                      </a:r>
                    </a:p>
                    <a:p>
                      <a:pPr marL="315450" marR="10223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系统风险评估可能被其他风险评估所替代</a:t>
                      </a:r>
                    </a:p>
                    <a:p>
                      <a:pPr marL="315450" marR="15303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没有很好地理解与确认的关系</a:t>
                      </a:r>
                    </a:p>
                    <a:p>
                      <a:pPr marL="315450" marR="23749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系统风险评估执行游离于范围和边界之外</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17018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始终使用系统风险评估</a:t>
                      </a:r>
                    </a:p>
                    <a:p>
                      <a:pPr marL="315450" marR="17018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smtClean="0">
                          <a:solidFill>
                            <a:schemeClr val="tx1"/>
                          </a:solidFill>
                          <a:effectLst/>
                          <a:latin typeface="+mj-ea"/>
                          <a:ea typeface="+mj-ea"/>
                          <a:cs typeface="+mn-cs"/>
                        </a:rPr>
                        <a:t>使用</a:t>
                      </a:r>
                      <a:r>
                        <a:rPr lang="zh-CN" sz="1200" b="0" kern="1200" dirty="0">
                          <a:solidFill>
                            <a:schemeClr val="tx1"/>
                          </a:solidFill>
                          <a:effectLst/>
                          <a:latin typeface="+mj-ea"/>
                          <a:ea typeface="+mj-ea"/>
                          <a:cs typeface="+mn-cs"/>
                        </a:rPr>
                        <a:t>预先定义的风险评估策略</a:t>
                      </a:r>
                    </a:p>
                    <a:p>
                      <a:pPr marL="315450" marR="17018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用于支持</a:t>
                      </a:r>
                      <a:r>
                        <a:rPr lang="en-US" sz="1200" b="0" kern="1200" dirty="0">
                          <a:solidFill>
                            <a:schemeClr val="tx1"/>
                          </a:solidFill>
                          <a:effectLst/>
                          <a:latin typeface="+mj-ea"/>
                          <a:ea typeface="+mj-ea"/>
                          <a:cs typeface="+mn-cs"/>
                        </a:rPr>
                        <a:t>URS</a:t>
                      </a:r>
                      <a:r>
                        <a:rPr lang="zh-CN" sz="1200" b="0" kern="1200" dirty="0">
                          <a:solidFill>
                            <a:schemeClr val="tx1"/>
                          </a:solidFill>
                          <a:effectLst/>
                          <a:latin typeface="+mj-ea"/>
                          <a:ea typeface="+mj-ea"/>
                          <a:cs typeface="+mn-cs"/>
                        </a:rPr>
                        <a:t>完成、设计审核和确认的系统风险评估</a:t>
                      </a:r>
                    </a:p>
                    <a:p>
                      <a:pPr marL="315450" marR="11938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使用</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和可用性</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系统风险评估库</a:t>
                      </a:r>
                    </a:p>
                    <a:p>
                      <a:pPr marL="315450" marR="15875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具有资质的企业参与系统风险评估</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altLang="zh-CN" sz="1200" b="0" kern="1200" dirty="0" smtClean="0">
                          <a:solidFill>
                            <a:schemeClr val="tx1"/>
                          </a:solidFill>
                          <a:effectLst/>
                          <a:latin typeface="+mj-ea"/>
                          <a:ea typeface="+mn-ea"/>
                          <a:cs typeface="+mn-cs"/>
                        </a:rPr>
                        <a:t>备注：</a:t>
                      </a:r>
                    </a:p>
                    <a:p>
                      <a:pPr marL="144000" algn="l">
                        <a:spcAft>
                          <a:spcPts val="0"/>
                        </a:spcAft>
                      </a:pPr>
                      <a:r>
                        <a:rPr lang="en-US" altLang="zh-CN" sz="1200" b="0" kern="1200" dirty="0" smtClean="0">
                          <a:solidFill>
                            <a:schemeClr val="tx1"/>
                          </a:solidFill>
                          <a:effectLst/>
                          <a:latin typeface="+mj-ea"/>
                          <a:ea typeface="+mn-ea"/>
                          <a:cs typeface="+mn-cs"/>
                        </a:rPr>
                        <a:t> </a:t>
                      </a:r>
                      <a:endParaRPr lang="zh-CN" altLang="zh-CN" sz="1200" b="0" kern="1200" dirty="0" smtClean="0">
                        <a:solidFill>
                          <a:schemeClr val="tx1"/>
                        </a:solidFill>
                        <a:effectLst/>
                        <a:latin typeface="+mj-ea"/>
                        <a:ea typeface="+mn-ea"/>
                        <a:cs typeface="+mn-cs"/>
                      </a:endParaRPr>
                    </a:p>
                    <a:p>
                      <a:pPr marL="144000" algn="l">
                        <a:spcAft>
                          <a:spcPts val="0"/>
                        </a:spcAft>
                      </a:pPr>
                      <a:r>
                        <a:rPr lang="zh-CN" altLang="zh-CN" sz="1200" b="0" kern="1200" dirty="0" smtClean="0">
                          <a:solidFill>
                            <a:schemeClr val="tx1"/>
                          </a:solidFill>
                          <a:effectLst/>
                          <a:latin typeface="+mj-ea"/>
                          <a:ea typeface="+mn-ea"/>
                          <a:cs typeface="+mn-cs"/>
                        </a:rPr>
                        <a:t>建议：</a:t>
                      </a:r>
                      <a:endParaRPr lang="zh-CN" altLang="zh-CN" sz="1200" b="0" kern="1200" dirty="0" smtClean="0">
                        <a:solidFill>
                          <a:schemeClr val="tx1"/>
                        </a:solidFill>
                        <a:effectLst/>
                        <a:latin typeface="+mj-ea"/>
                        <a:ea typeface="+mn-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2055461"/>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112</a:t>
            </a:fld>
            <a:r>
              <a:rPr lang="en-US" altLang="zh-CN" dirty="0" smtClean="0"/>
              <a:t>/119</a:t>
            </a:r>
            <a:endParaRPr lang="zh-CN" altLang="en-US" dirty="0"/>
          </a:p>
        </p:txBody>
      </p:sp>
    </p:spTree>
    <p:extLst>
      <p:ext uri="{BB962C8B-B14F-4D97-AF65-F5344CB8AC3E}">
        <p14:creationId xmlns:p14="http://schemas.microsoft.com/office/powerpoint/2010/main" val="16700642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附录14-</a:t>
            </a:r>
            <a:r>
              <a:rPr lang="zh-CN" altLang="en-US" dirty="0">
                <a:latin typeface="+mj-ea"/>
              </a:rPr>
              <a:t>管理</a:t>
            </a:r>
            <a:r>
              <a:rPr lang="zh-CN" altLang="zh-CN" dirty="0">
                <a:latin typeface="+mj-ea"/>
              </a:rPr>
              <a:t>成熟度评估示例</a:t>
            </a:r>
            <a:endParaRPr lang="zh-CN" altLang="zh-CN" b="0" dirty="0">
              <a:solidFill>
                <a:srgbClr val="000000"/>
              </a:solidFill>
              <a:latin typeface="+mj-ea"/>
            </a:endParaRPr>
          </a:p>
        </p:txBody>
      </p:sp>
      <p:graphicFrame>
        <p:nvGraphicFramePr>
          <p:cNvPr id="4" name="表格 3"/>
          <p:cNvGraphicFramePr>
            <a:graphicFrameLocks noGrp="1"/>
          </p:cNvGraphicFramePr>
          <p:nvPr>
            <p:extLst>
              <p:ext uri="{D42A27DB-BD31-4B8C-83A1-F6EECF244321}">
                <p14:modId xmlns:p14="http://schemas.microsoft.com/office/powerpoint/2010/main" val="3633959708"/>
              </p:ext>
            </p:extLst>
          </p:nvPr>
        </p:nvGraphicFramePr>
        <p:xfrm>
          <a:off x="403124" y="1179872"/>
          <a:ext cx="11415248" cy="4921989"/>
        </p:xfrm>
        <a:graphic>
          <a:graphicData uri="http://schemas.openxmlformats.org/drawingml/2006/table">
            <a:tbl>
              <a:tblPr firstRow="1" firstCol="1" lastRow="1" lastCol="1" bandRow="1" bandCol="1">
                <a:tableStyleId>{69012ECD-51FC-41F1-AA8D-1B2483CD663E}</a:tableStyleId>
              </a:tblPr>
              <a:tblGrid>
                <a:gridCol w="2339237">
                  <a:extLst>
                    <a:ext uri="{9D8B030D-6E8A-4147-A177-3AD203B41FA5}">
                      <a16:colId xmlns:a16="http://schemas.microsoft.com/office/drawing/2014/main" val="1442178964"/>
                    </a:ext>
                  </a:extLst>
                </a:gridCol>
                <a:gridCol w="2339237">
                  <a:extLst>
                    <a:ext uri="{9D8B030D-6E8A-4147-A177-3AD203B41FA5}">
                      <a16:colId xmlns:a16="http://schemas.microsoft.com/office/drawing/2014/main" val="2049741103"/>
                    </a:ext>
                  </a:extLst>
                </a:gridCol>
                <a:gridCol w="2339237">
                  <a:extLst>
                    <a:ext uri="{9D8B030D-6E8A-4147-A177-3AD203B41FA5}">
                      <a16:colId xmlns:a16="http://schemas.microsoft.com/office/drawing/2014/main" val="1060218206"/>
                    </a:ext>
                  </a:extLst>
                </a:gridCol>
                <a:gridCol w="2339237">
                  <a:extLst>
                    <a:ext uri="{9D8B030D-6E8A-4147-A177-3AD203B41FA5}">
                      <a16:colId xmlns:a16="http://schemas.microsoft.com/office/drawing/2014/main" val="3435813814"/>
                    </a:ext>
                  </a:extLst>
                </a:gridCol>
                <a:gridCol w="2058300">
                  <a:extLst>
                    <a:ext uri="{9D8B030D-6E8A-4147-A177-3AD203B41FA5}">
                      <a16:colId xmlns:a16="http://schemas.microsoft.com/office/drawing/2014/main" val="849488118"/>
                    </a:ext>
                  </a:extLst>
                </a:gridCol>
              </a:tblGrid>
              <a:tr h="441483">
                <a:tc rowSpan="2">
                  <a:txBody>
                    <a:bodyPr/>
                    <a:lstStyle/>
                    <a:p>
                      <a:pPr algn="ctr">
                        <a:spcAft>
                          <a:spcPts val="0"/>
                        </a:spcAft>
                      </a:pPr>
                      <a:r>
                        <a:rPr lang="zh-CN" sz="1200">
                          <a:effectLst/>
                          <a:latin typeface="+mj-ea"/>
                          <a:ea typeface="+mj-ea"/>
                        </a:rPr>
                        <a:t>程序项目</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zh-CN" sz="1200">
                          <a:effectLst/>
                          <a:latin typeface="+mj-ea"/>
                          <a:ea typeface="+mj-ea"/>
                        </a:rPr>
                        <a:t>新系统调试和确认计划的成熟阶段</a:t>
                      </a:r>
                      <a:r>
                        <a:rPr lang="en-US" sz="1200">
                          <a:effectLst/>
                          <a:latin typeface="+mj-ea"/>
                          <a:ea typeface="+mj-ea"/>
                        </a:rPr>
                        <a:t>(</a:t>
                      </a:r>
                      <a:r>
                        <a:rPr lang="zh-CN" sz="1200">
                          <a:effectLst/>
                          <a:latin typeface="+mj-ea"/>
                          <a:ea typeface="+mj-ea"/>
                        </a:rPr>
                        <a:t>按程序项目定义</a:t>
                      </a:r>
                      <a:r>
                        <a:rPr lang="en-US" sz="1200">
                          <a:effectLst/>
                          <a:latin typeface="+mj-ea"/>
                          <a:ea typeface="+mj-ea"/>
                        </a:rPr>
                        <a:t>)</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200">
                          <a:effectLst/>
                          <a:latin typeface="+mj-ea"/>
                          <a:ea typeface="+mj-ea"/>
                        </a:rPr>
                        <a:t>现状</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302310"/>
                  </a:ext>
                </a:extLst>
              </a:tr>
              <a:tr h="441483">
                <a:tc vMerge="1">
                  <a:txBody>
                    <a:bodyPr/>
                    <a:lstStyle/>
                    <a:p>
                      <a:endParaRPr lang="zh-CN" altLang="en-US"/>
                    </a:p>
                  </a:txBody>
                  <a:tcPr/>
                </a:tc>
                <a:tc>
                  <a:txBody>
                    <a:bodyPr/>
                    <a:lstStyle/>
                    <a:p>
                      <a:pPr algn="ctr">
                        <a:spcAft>
                          <a:spcPts val="0"/>
                        </a:spcAft>
                      </a:pPr>
                      <a:r>
                        <a:rPr lang="zh-CN" sz="1200" dirty="0">
                          <a:effectLst/>
                          <a:latin typeface="+mj-ea"/>
                          <a:ea typeface="+mj-ea"/>
                        </a:rPr>
                        <a:t>基础阶段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过渡阶段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成熟阶段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570553388"/>
                  </a:ext>
                </a:extLst>
              </a:tr>
              <a:tr h="4039023">
                <a:tc>
                  <a:txBody>
                    <a:bodyPr/>
                    <a:lstStyle/>
                    <a:p>
                      <a:pPr marL="0" algn="ctr" defTabSz="914400" rtl="0" eaLnBrk="1" latinLnBrk="0" hangingPunct="1">
                        <a:spcBef>
                          <a:spcPts val="395"/>
                        </a:spcBef>
                        <a:spcAft>
                          <a:spcPts val="0"/>
                        </a:spcAft>
                      </a:pPr>
                      <a:r>
                        <a:rPr lang="zh-CN" sz="1200" b="1" kern="1200" dirty="0">
                          <a:solidFill>
                            <a:schemeClr val="tx1"/>
                          </a:solidFill>
                          <a:effectLst/>
                          <a:latin typeface="+mj-ea"/>
                          <a:ea typeface="+mj-ea"/>
                          <a:cs typeface="+mn-cs"/>
                        </a:rPr>
                        <a:t>调试</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390525"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没有预先定义的调试策</a:t>
                      </a:r>
                    </a:p>
                    <a:p>
                      <a:pPr marL="315450" marR="7175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为支持供应商文件而开发的组织</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现场文件</a:t>
                      </a:r>
                    </a:p>
                    <a:p>
                      <a:pPr marL="315450" marR="17653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不使用系统风险评估来确定关键测试</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预期结果与验收标准</a:t>
                      </a:r>
                      <a:r>
                        <a:rPr lang="en-US" sz="1200" b="0" kern="1200" dirty="0">
                          <a:solidFill>
                            <a:schemeClr val="tx1"/>
                          </a:solidFill>
                          <a:effectLst/>
                          <a:latin typeface="+mj-ea"/>
                          <a:ea typeface="+mj-ea"/>
                          <a:cs typeface="+mn-cs"/>
                        </a:rPr>
                        <a:t>)</a:t>
                      </a:r>
                      <a:endParaRPr lang="zh-CN" sz="1200" b="0" kern="1200" dirty="0">
                        <a:solidFill>
                          <a:schemeClr val="tx1"/>
                        </a:solidFill>
                        <a:effectLst/>
                        <a:latin typeface="+mj-ea"/>
                        <a:ea typeface="+mj-ea"/>
                        <a:cs typeface="+mn-cs"/>
                      </a:endParaRPr>
                    </a:p>
                    <a:p>
                      <a:pPr marL="315450" marR="48641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主题专家有限参与</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390525"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预先定义调试策略</a:t>
                      </a:r>
                    </a:p>
                    <a:p>
                      <a:pPr marL="315450" marR="27178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测试范围部分整合，但仍然是多个测试文档</a:t>
                      </a:r>
                    </a:p>
                    <a:p>
                      <a:pPr marL="315450" marR="73660" lvl="0" indent="-171450" algn="l" defTabSz="914400" rtl="0" eaLnBrk="1" latinLnBrk="0" hangingPunct="1">
                        <a:lnSpc>
                          <a:spcPct val="120000"/>
                        </a:lnSpc>
                        <a:spcBef>
                          <a:spcPts val="180"/>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主题专家参与，使用</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中描述的测试偏差流程</a:t>
                      </a:r>
                    </a:p>
                    <a:p>
                      <a:pPr marL="315450" marR="20383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使用项目过程用于工程变更管理</a:t>
                      </a:r>
                    </a:p>
                    <a:p>
                      <a:pPr marL="315450" marR="28892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调试完成后，主题专家会及时生成调试总结报告</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316865"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广泛使用主题专家</a:t>
                      </a:r>
                    </a:p>
                    <a:p>
                      <a:pPr marL="315450" marR="19812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建立良好的主题专家问责制</a:t>
                      </a:r>
                    </a:p>
                    <a:p>
                      <a:pPr marL="315450" marR="12446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预先定义的测试策略，从质量和工程的角度清晰地识别预期结果和验收标准</a:t>
                      </a:r>
                    </a:p>
                    <a:p>
                      <a:pPr marL="315450" marR="13017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主题专家的集成测试文档将系统相关测试、交叉引用证明文件</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如暖通空调系统对于</a:t>
                      </a:r>
                      <a:r>
                        <a:rPr lang="en-US" sz="1200" b="0" kern="1200" dirty="0">
                          <a:solidFill>
                            <a:schemeClr val="tx1"/>
                          </a:solidFill>
                          <a:effectLst/>
                          <a:latin typeface="+mj-ea"/>
                          <a:ea typeface="+mj-ea"/>
                          <a:cs typeface="+mn-cs"/>
                        </a:rPr>
                        <a:t>BMS</a:t>
                      </a:r>
                      <a:r>
                        <a:rPr lang="zh-CN" sz="1200" b="0" kern="1200" dirty="0">
                          <a:solidFill>
                            <a:schemeClr val="tx1"/>
                          </a:solidFill>
                          <a:effectLst/>
                          <a:latin typeface="+mj-ea"/>
                          <a:ea typeface="+mj-ea"/>
                          <a:cs typeface="+mn-cs"/>
                        </a:rPr>
                        <a:t>主管</a:t>
                      </a:r>
                      <a:r>
                        <a:rPr lang="en-US" sz="1200" b="0" kern="1200" dirty="0">
                          <a:solidFill>
                            <a:schemeClr val="tx1"/>
                          </a:solidFill>
                          <a:effectLst/>
                          <a:latin typeface="+mj-ea"/>
                          <a:ea typeface="+mj-ea"/>
                          <a:cs typeface="+mn-cs"/>
                        </a:rPr>
                        <a:t>),FAT/SAT</a:t>
                      </a:r>
                      <a:r>
                        <a:rPr lang="zh-CN" sz="1200" b="0" kern="1200" dirty="0">
                          <a:solidFill>
                            <a:schemeClr val="tx1"/>
                          </a:solidFill>
                          <a:effectLst/>
                          <a:latin typeface="+mj-ea"/>
                          <a:ea typeface="+mj-ea"/>
                          <a:cs typeface="+mn-cs"/>
                        </a:rPr>
                        <a:t>测试只在合理的地方重复</a:t>
                      </a:r>
                    </a:p>
                    <a:p>
                      <a:pPr marL="315450" marR="14160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使用</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中描述的测试偏差和工程变更管理处理流程</a:t>
                      </a:r>
                    </a:p>
                    <a:p>
                      <a:pPr marL="315450" marR="28892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调试完成后，主题专家及时生成调试总结报告</a:t>
                      </a:r>
                    </a:p>
                    <a:p>
                      <a:pPr marL="315450" marR="10223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调试测试被认为是确认过程的一部分</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sz="1200" b="0" dirty="0">
                          <a:effectLst/>
                          <a:latin typeface="+mj-ea"/>
                          <a:ea typeface="+mj-ea"/>
                        </a:rPr>
                        <a:t>备注：</a:t>
                      </a:r>
                    </a:p>
                    <a:p>
                      <a:pPr marL="144000" algn="l">
                        <a:spcAft>
                          <a:spcPts val="0"/>
                        </a:spcAft>
                      </a:pPr>
                      <a:r>
                        <a:rPr lang="en-US" sz="1200" b="0" dirty="0">
                          <a:effectLst/>
                          <a:latin typeface="+mj-ea"/>
                          <a:ea typeface="+mj-ea"/>
                        </a:rPr>
                        <a:t> </a:t>
                      </a:r>
                      <a:endParaRPr lang="zh-CN" sz="1200" b="0" dirty="0">
                        <a:effectLst/>
                        <a:latin typeface="+mj-ea"/>
                        <a:ea typeface="+mj-ea"/>
                      </a:endParaRPr>
                    </a:p>
                    <a:p>
                      <a:pPr marL="144000" algn="l">
                        <a:spcAft>
                          <a:spcPts val="0"/>
                        </a:spcAft>
                      </a:pPr>
                      <a:r>
                        <a:rPr lang="zh-CN" sz="1200" b="0" dirty="0">
                          <a:effectLst/>
                          <a:latin typeface="+mj-ea"/>
                          <a:ea typeface="+mj-ea"/>
                        </a:rPr>
                        <a:t>建议：</a:t>
                      </a:r>
                      <a:endParaRPr lang="zh-CN" sz="1200" b="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061871"/>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113</a:t>
            </a:fld>
            <a:r>
              <a:rPr lang="en-US" altLang="zh-CN" dirty="0" smtClean="0"/>
              <a:t>/119</a:t>
            </a:r>
            <a:endParaRPr lang="zh-CN" altLang="en-US" dirty="0"/>
          </a:p>
        </p:txBody>
      </p:sp>
    </p:spTree>
    <p:extLst>
      <p:ext uri="{BB962C8B-B14F-4D97-AF65-F5344CB8AC3E}">
        <p14:creationId xmlns:p14="http://schemas.microsoft.com/office/powerpoint/2010/main" val="19186761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附录14-</a:t>
            </a:r>
            <a:r>
              <a:rPr lang="zh-CN" altLang="en-US" dirty="0">
                <a:latin typeface="+mj-ea"/>
              </a:rPr>
              <a:t>管理</a:t>
            </a:r>
            <a:r>
              <a:rPr lang="zh-CN" altLang="zh-CN" dirty="0">
                <a:latin typeface="+mj-ea"/>
              </a:rPr>
              <a:t>成熟度评估示例</a:t>
            </a:r>
            <a:endParaRPr lang="zh-CN" altLang="zh-CN" b="0" dirty="0">
              <a:solidFill>
                <a:srgbClr val="000000"/>
              </a:solidFill>
              <a:latin typeface="+mj-ea"/>
            </a:endParaRPr>
          </a:p>
        </p:txBody>
      </p:sp>
      <p:graphicFrame>
        <p:nvGraphicFramePr>
          <p:cNvPr id="4" name="表格 3"/>
          <p:cNvGraphicFramePr>
            <a:graphicFrameLocks noGrp="1"/>
          </p:cNvGraphicFramePr>
          <p:nvPr>
            <p:extLst>
              <p:ext uri="{D42A27DB-BD31-4B8C-83A1-F6EECF244321}">
                <p14:modId xmlns:p14="http://schemas.microsoft.com/office/powerpoint/2010/main" val="3827583942"/>
              </p:ext>
            </p:extLst>
          </p:nvPr>
        </p:nvGraphicFramePr>
        <p:xfrm>
          <a:off x="403124" y="1179872"/>
          <a:ext cx="11415248" cy="4921989"/>
        </p:xfrm>
        <a:graphic>
          <a:graphicData uri="http://schemas.openxmlformats.org/drawingml/2006/table">
            <a:tbl>
              <a:tblPr firstRow="1" firstCol="1" lastRow="1" lastCol="1" bandRow="1" bandCol="1">
                <a:tableStyleId>{69012ECD-51FC-41F1-AA8D-1B2483CD663E}</a:tableStyleId>
              </a:tblPr>
              <a:tblGrid>
                <a:gridCol w="2339237">
                  <a:extLst>
                    <a:ext uri="{9D8B030D-6E8A-4147-A177-3AD203B41FA5}">
                      <a16:colId xmlns:a16="http://schemas.microsoft.com/office/drawing/2014/main" val="1442178964"/>
                    </a:ext>
                  </a:extLst>
                </a:gridCol>
                <a:gridCol w="2339237">
                  <a:extLst>
                    <a:ext uri="{9D8B030D-6E8A-4147-A177-3AD203B41FA5}">
                      <a16:colId xmlns:a16="http://schemas.microsoft.com/office/drawing/2014/main" val="2049741103"/>
                    </a:ext>
                  </a:extLst>
                </a:gridCol>
                <a:gridCol w="2339237">
                  <a:extLst>
                    <a:ext uri="{9D8B030D-6E8A-4147-A177-3AD203B41FA5}">
                      <a16:colId xmlns:a16="http://schemas.microsoft.com/office/drawing/2014/main" val="1060218206"/>
                    </a:ext>
                  </a:extLst>
                </a:gridCol>
                <a:gridCol w="2339237">
                  <a:extLst>
                    <a:ext uri="{9D8B030D-6E8A-4147-A177-3AD203B41FA5}">
                      <a16:colId xmlns:a16="http://schemas.microsoft.com/office/drawing/2014/main" val="3435813814"/>
                    </a:ext>
                  </a:extLst>
                </a:gridCol>
                <a:gridCol w="2058300">
                  <a:extLst>
                    <a:ext uri="{9D8B030D-6E8A-4147-A177-3AD203B41FA5}">
                      <a16:colId xmlns:a16="http://schemas.microsoft.com/office/drawing/2014/main" val="849488118"/>
                    </a:ext>
                  </a:extLst>
                </a:gridCol>
              </a:tblGrid>
              <a:tr h="441483">
                <a:tc rowSpan="2">
                  <a:txBody>
                    <a:bodyPr/>
                    <a:lstStyle/>
                    <a:p>
                      <a:pPr algn="ctr">
                        <a:spcAft>
                          <a:spcPts val="0"/>
                        </a:spcAft>
                      </a:pPr>
                      <a:r>
                        <a:rPr lang="zh-CN" sz="1200">
                          <a:effectLst/>
                          <a:latin typeface="+mj-ea"/>
                          <a:ea typeface="+mj-ea"/>
                        </a:rPr>
                        <a:t>程序项目</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zh-CN" sz="1200">
                          <a:effectLst/>
                          <a:latin typeface="+mj-ea"/>
                          <a:ea typeface="+mj-ea"/>
                        </a:rPr>
                        <a:t>新系统调试和确认计划的成熟阶段</a:t>
                      </a:r>
                      <a:r>
                        <a:rPr lang="en-US" sz="1200">
                          <a:effectLst/>
                          <a:latin typeface="+mj-ea"/>
                          <a:ea typeface="+mj-ea"/>
                        </a:rPr>
                        <a:t>(</a:t>
                      </a:r>
                      <a:r>
                        <a:rPr lang="zh-CN" sz="1200">
                          <a:effectLst/>
                          <a:latin typeface="+mj-ea"/>
                          <a:ea typeface="+mj-ea"/>
                        </a:rPr>
                        <a:t>按程序项目定义</a:t>
                      </a:r>
                      <a:r>
                        <a:rPr lang="en-US" sz="1200">
                          <a:effectLst/>
                          <a:latin typeface="+mj-ea"/>
                          <a:ea typeface="+mj-ea"/>
                        </a:rPr>
                        <a:t>)</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200">
                          <a:effectLst/>
                          <a:latin typeface="+mj-ea"/>
                          <a:ea typeface="+mj-ea"/>
                        </a:rPr>
                        <a:t>现状</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302310"/>
                  </a:ext>
                </a:extLst>
              </a:tr>
              <a:tr h="441483">
                <a:tc vMerge="1">
                  <a:txBody>
                    <a:bodyPr/>
                    <a:lstStyle/>
                    <a:p>
                      <a:endParaRPr lang="zh-CN" altLang="en-US"/>
                    </a:p>
                  </a:txBody>
                  <a:tcPr/>
                </a:tc>
                <a:tc>
                  <a:txBody>
                    <a:bodyPr/>
                    <a:lstStyle/>
                    <a:p>
                      <a:pPr algn="ctr">
                        <a:spcAft>
                          <a:spcPts val="0"/>
                        </a:spcAft>
                      </a:pPr>
                      <a:r>
                        <a:rPr lang="zh-CN" sz="1200" dirty="0">
                          <a:effectLst/>
                          <a:latin typeface="+mj-ea"/>
                          <a:ea typeface="+mj-ea"/>
                        </a:rPr>
                        <a:t>基础阶段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过渡阶段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成熟阶段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570553388"/>
                  </a:ext>
                </a:extLst>
              </a:tr>
              <a:tr h="4039023">
                <a:tc>
                  <a:txBody>
                    <a:bodyPr/>
                    <a:lstStyle/>
                    <a:p>
                      <a:pPr marL="0" marR="141605" algn="ctr" defTabSz="914400" rtl="0" eaLnBrk="1" latinLnBrk="0" hangingPunct="1">
                        <a:lnSpc>
                          <a:spcPct val="120000"/>
                        </a:lnSpc>
                        <a:spcBef>
                          <a:spcPts val="395"/>
                        </a:spcBef>
                        <a:spcAft>
                          <a:spcPts val="0"/>
                        </a:spcAft>
                      </a:pPr>
                      <a:r>
                        <a:rPr lang="zh-CN" sz="1200" b="1" kern="1200" dirty="0">
                          <a:solidFill>
                            <a:schemeClr val="tx1"/>
                          </a:solidFill>
                          <a:effectLst/>
                          <a:latin typeface="+mj-ea"/>
                          <a:ea typeface="+mj-ea"/>
                          <a:cs typeface="+mn-cs"/>
                        </a:rPr>
                        <a:t>确认</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11303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安装及运行确认方案依据每个现场</a:t>
                      </a:r>
                      <a:r>
                        <a:rPr lang="en-US" sz="1200" b="0" kern="1200" dirty="0">
                          <a:solidFill>
                            <a:schemeClr val="tx1"/>
                          </a:solidFill>
                          <a:effectLst/>
                          <a:latin typeface="+mj-ea"/>
                          <a:ea typeface="+mj-ea"/>
                          <a:cs typeface="+mn-cs"/>
                        </a:rPr>
                        <a:t>sop</a:t>
                      </a:r>
                      <a:r>
                        <a:rPr lang="zh-CN" sz="1200" b="0" kern="1200" dirty="0">
                          <a:solidFill>
                            <a:schemeClr val="tx1"/>
                          </a:solidFill>
                          <a:effectLst/>
                          <a:latin typeface="+mj-ea"/>
                          <a:ea typeface="+mj-ea"/>
                          <a:cs typeface="+mn-cs"/>
                        </a:rPr>
                        <a:t>编写</a:t>
                      </a:r>
                    </a:p>
                    <a:p>
                      <a:pPr marL="315450" marR="39052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限制使用调试文件进行验证确认</a:t>
                      </a:r>
                    </a:p>
                    <a:p>
                      <a:pPr marL="315450" marR="29400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没有具体的调试总结报告</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85090"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通过参考工程测试文件完成</a:t>
                      </a:r>
                      <a:r>
                        <a:rPr lang="en-US" sz="1200" b="0" kern="1200" dirty="0">
                          <a:solidFill>
                            <a:schemeClr val="tx1"/>
                          </a:solidFill>
                          <a:effectLst/>
                          <a:latin typeface="+mj-ea"/>
                          <a:ea typeface="+mj-ea"/>
                          <a:cs typeface="+mn-cs"/>
                        </a:rPr>
                        <a:t>IQ</a:t>
                      </a:r>
                      <a:r>
                        <a:rPr lang="zh-CN" sz="1200" b="0" kern="1200" dirty="0">
                          <a:solidFill>
                            <a:schemeClr val="tx1"/>
                          </a:solidFill>
                          <a:effectLst/>
                          <a:latin typeface="+mj-ea"/>
                          <a:ea typeface="+mj-ea"/>
                          <a:cs typeface="+mn-cs"/>
                        </a:rPr>
                        <a:t>和</a:t>
                      </a:r>
                      <a:r>
                        <a:rPr lang="en-US" sz="1200" b="0" kern="1200" dirty="0">
                          <a:solidFill>
                            <a:schemeClr val="tx1"/>
                          </a:solidFill>
                          <a:effectLst/>
                          <a:latin typeface="+mj-ea"/>
                          <a:ea typeface="+mj-ea"/>
                          <a:cs typeface="+mn-cs"/>
                        </a:rPr>
                        <a:t>OQ</a:t>
                      </a:r>
                      <a:r>
                        <a:rPr lang="zh-CN" sz="1200" b="0" kern="1200" dirty="0">
                          <a:solidFill>
                            <a:schemeClr val="tx1"/>
                          </a:solidFill>
                          <a:effectLst/>
                          <a:latin typeface="+mj-ea"/>
                          <a:ea typeface="+mj-ea"/>
                          <a:cs typeface="+mn-cs"/>
                        </a:rPr>
                        <a:t>文件</a:t>
                      </a:r>
                    </a:p>
                    <a:p>
                      <a:pPr marL="315450" marR="48577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一些调试文档被当作验证文档来进行验证确认</a:t>
                      </a:r>
                    </a:p>
                    <a:p>
                      <a:pPr marL="315450" marR="29400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没有具体的调试总结报告</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7937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通过参考调试总结报告和工程测试文件，或综合调试和确认总结报告，完成</a:t>
                      </a:r>
                      <a:r>
                        <a:rPr lang="en-US" sz="1200" b="0" kern="1200" dirty="0">
                          <a:solidFill>
                            <a:schemeClr val="tx1"/>
                          </a:solidFill>
                          <a:effectLst/>
                          <a:latin typeface="+mj-ea"/>
                          <a:ea typeface="+mj-ea"/>
                          <a:cs typeface="+mn-cs"/>
                        </a:rPr>
                        <a:t>IOQ</a:t>
                      </a:r>
                      <a:r>
                        <a:rPr lang="zh-CN" sz="1200" b="0" kern="1200" dirty="0">
                          <a:solidFill>
                            <a:schemeClr val="tx1"/>
                          </a:solidFill>
                          <a:effectLst/>
                          <a:latin typeface="+mj-ea"/>
                          <a:ea typeface="+mj-ea"/>
                          <a:cs typeface="+mn-cs"/>
                        </a:rPr>
                        <a:t>总结</a:t>
                      </a:r>
                    </a:p>
                    <a:p>
                      <a:pPr marL="315450" marR="7493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明确调试测试的责任</a:t>
                      </a:r>
                    </a:p>
                    <a:p>
                      <a:pPr marL="315450" marR="7175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不需要</a:t>
                      </a:r>
                      <a:r>
                        <a:rPr lang="en-US" sz="1200" b="0" kern="1200" dirty="0">
                          <a:solidFill>
                            <a:schemeClr val="tx1"/>
                          </a:solidFill>
                          <a:effectLst/>
                          <a:latin typeface="+mj-ea"/>
                          <a:ea typeface="+mj-ea"/>
                          <a:cs typeface="+mn-cs"/>
                        </a:rPr>
                        <a:t>IQ</a:t>
                      </a:r>
                      <a:r>
                        <a:rPr lang="zh-CN" sz="1200" b="0" kern="1200" dirty="0">
                          <a:solidFill>
                            <a:schemeClr val="tx1"/>
                          </a:solidFill>
                          <a:effectLst/>
                          <a:latin typeface="+mj-ea"/>
                          <a:ea typeface="+mj-ea"/>
                          <a:cs typeface="+mn-cs"/>
                        </a:rPr>
                        <a:t>或</a:t>
                      </a:r>
                      <a:r>
                        <a:rPr lang="en-US" sz="1200" b="0" kern="1200" dirty="0">
                          <a:solidFill>
                            <a:schemeClr val="tx1"/>
                          </a:solidFill>
                          <a:effectLst/>
                          <a:latin typeface="+mj-ea"/>
                          <a:ea typeface="+mj-ea"/>
                          <a:cs typeface="+mn-cs"/>
                        </a:rPr>
                        <a:t>OQ</a:t>
                      </a:r>
                      <a:r>
                        <a:rPr lang="zh-CN" sz="1200" b="0" kern="1200" dirty="0">
                          <a:solidFill>
                            <a:schemeClr val="tx1"/>
                          </a:solidFill>
                          <a:effectLst/>
                          <a:latin typeface="+mj-ea"/>
                          <a:ea typeface="+mj-ea"/>
                          <a:cs typeface="+mn-cs"/>
                        </a:rPr>
                        <a:t>方案，除非确定调试文件中关于</a:t>
                      </a:r>
                      <a:r>
                        <a:rPr lang="en-US" sz="1200" b="0" kern="1200" dirty="0">
                          <a:solidFill>
                            <a:schemeClr val="tx1"/>
                          </a:solidFill>
                          <a:effectLst/>
                          <a:latin typeface="+mj-ea"/>
                          <a:ea typeface="+mj-ea"/>
                          <a:cs typeface="+mn-cs"/>
                        </a:rPr>
                        <a:t>CDEs</a:t>
                      </a:r>
                      <a:r>
                        <a:rPr lang="zh-CN" sz="1200" b="0" kern="1200" dirty="0">
                          <a:solidFill>
                            <a:schemeClr val="tx1"/>
                          </a:solidFill>
                          <a:effectLst/>
                          <a:latin typeface="+mj-ea"/>
                          <a:ea typeface="+mj-ea"/>
                          <a:cs typeface="+mn-cs"/>
                        </a:rPr>
                        <a:t>验证不完整，然后才需要</a:t>
                      </a:r>
                      <a:r>
                        <a:rPr lang="en-US" sz="1200" b="0" kern="1200" dirty="0">
                          <a:solidFill>
                            <a:schemeClr val="tx1"/>
                          </a:solidFill>
                          <a:effectLst/>
                          <a:latin typeface="+mj-ea"/>
                          <a:ea typeface="+mj-ea"/>
                          <a:cs typeface="+mn-cs"/>
                        </a:rPr>
                        <a:t>IQ/ OQ</a:t>
                      </a:r>
                      <a:r>
                        <a:rPr lang="zh-CN" sz="1200" b="0" kern="1200" dirty="0">
                          <a:solidFill>
                            <a:schemeClr val="tx1"/>
                          </a:solidFill>
                          <a:effectLst/>
                          <a:latin typeface="+mj-ea"/>
                          <a:ea typeface="+mj-ea"/>
                          <a:cs typeface="+mn-cs"/>
                        </a:rPr>
                        <a:t>文件或额外的工程测试文件</a:t>
                      </a:r>
                    </a:p>
                    <a:p>
                      <a:pPr marL="315450" marR="14732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确认活动的执行由适当的主题专家进行文档记录，以确认每一个</a:t>
                      </a:r>
                      <a:r>
                        <a:rPr lang="en-US" sz="1200" b="0" kern="1200" dirty="0">
                          <a:solidFill>
                            <a:schemeClr val="tx1"/>
                          </a:solidFill>
                          <a:effectLst/>
                          <a:latin typeface="+mj-ea"/>
                          <a:ea typeface="+mj-ea"/>
                          <a:cs typeface="+mn-cs"/>
                        </a:rPr>
                        <a:t>CDE</a:t>
                      </a:r>
                      <a:r>
                        <a:rPr lang="zh-CN" sz="1200" b="0" kern="1200" dirty="0">
                          <a:solidFill>
                            <a:schemeClr val="tx1"/>
                          </a:solidFill>
                          <a:effectLst/>
                          <a:latin typeface="+mj-ea"/>
                          <a:ea typeface="+mj-ea"/>
                          <a:cs typeface="+mn-cs"/>
                        </a:rPr>
                        <a:t>已得到验证</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确认测试的主题专家确认为这些活动提供了可跟踪性</a:t>
                      </a:r>
                    </a:p>
                    <a:p>
                      <a:pPr marL="315450" marR="15875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可追溯性存在于由质量部门批准的总结报告或方案中</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sz="1200" b="0" dirty="0">
                          <a:effectLst/>
                          <a:latin typeface="+mj-ea"/>
                          <a:ea typeface="+mj-ea"/>
                        </a:rPr>
                        <a:t>备注：</a:t>
                      </a:r>
                    </a:p>
                    <a:p>
                      <a:pPr marL="144000" algn="l">
                        <a:spcAft>
                          <a:spcPts val="0"/>
                        </a:spcAft>
                      </a:pPr>
                      <a:r>
                        <a:rPr lang="en-US" sz="1200" b="0" dirty="0">
                          <a:effectLst/>
                          <a:latin typeface="+mj-ea"/>
                          <a:ea typeface="+mj-ea"/>
                        </a:rPr>
                        <a:t> </a:t>
                      </a:r>
                      <a:endParaRPr lang="zh-CN" sz="1200" b="0" dirty="0">
                        <a:effectLst/>
                        <a:latin typeface="+mj-ea"/>
                        <a:ea typeface="+mj-ea"/>
                      </a:endParaRPr>
                    </a:p>
                    <a:p>
                      <a:pPr marL="144000" algn="l">
                        <a:spcAft>
                          <a:spcPts val="0"/>
                        </a:spcAft>
                      </a:pPr>
                      <a:r>
                        <a:rPr lang="zh-CN" sz="1200" b="0" dirty="0">
                          <a:effectLst/>
                          <a:latin typeface="+mj-ea"/>
                          <a:ea typeface="+mj-ea"/>
                        </a:rPr>
                        <a:t>建议：</a:t>
                      </a:r>
                      <a:endParaRPr lang="zh-CN" sz="1200" b="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061871"/>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114</a:t>
            </a:fld>
            <a:r>
              <a:rPr lang="en-US" altLang="zh-CN" dirty="0" smtClean="0"/>
              <a:t>/119</a:t>
            </a:r>
            <a:endParaRPr lang="zh-CN" altLang="en-US" dirty="0"/>
          </a:p>
        </p:txBody>
      </p:sp>
    </p:spTree>
    <p:extLst>
      <p:ext uri="{BB962C8B-B14F-4D97-AF65-F5344CB8AC3E}">
        <p14:creationId xmlns:p14="http://schemas.microsoft.com/office/powerpoint/2010/main" val="36636699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附录14-</a:t>
            </a:r>
            <a:r>
              <a:rPr lang="zh-CN" altLang="en-US" dirty="0">
                <a:latin typeface="+mj-ea"/>
              </a:rPr>
              <a:t>管理</a:t>
            </a:r>
            <a:r>
              <a:rPr lang="zh-CN" altLang="zh-CN" dirty="0">
                <a:latin typeface="+mj-ea"/>
              </a:rPr>
              <a:t>成熟度评估</a:t>
            </a:r>
            <a:r>
              <a:rPr lang="zh-CN" altLang="zh-CN" dirty="0" smtClean="0">
                <a:latin typeface="+mj-ea"/>
              </a:rPr>
              <a:t>示例</a:t>
            </a:r>
            <a:endParaRPr lang="zh-CN" altLang="zh-CN" b="0" dirty="0">
              <a:solidFill>
                <a:srgbClr val="000000"/>
              </a:solidFill>
              <a:latin typeface="+mj-ea"/>
            </a:endParaRPr>
          </a:p>
        </p:txBody>
      </p:sp>
      <p:graphicFrame>
        <p:nvGraphicFramePr>
          <p:cNvPr id="4" name="表格 3"/>
          <p:cNvGraphicFramePr>
            <a:graphicFrameLocks noGrp="1"/>
          </p:cNvGraphicFramePr>
          <p:nvPr>
            <p:extLst>
              <p:ext uri="{D42A27DB-BD31-4B8C-83A1-F6EECF244321}">
                <p14:modId xmlns:p14="http://schemas.microsoft.com/office/powerpoint/2010/main" val="1949940146"/>
              </p:ext>
            </p:extLst>
          </p:nvPr>
        </p:nvGraphicFramePr>
        <p:xfrm>
          <a:off x="403124" y="1179872"/>
          <a:ext cx="11415248" cy="4921989"/>
        </p:xfrm>
        <a:graphic>
          <a:graphicData uri="http://schemas.openxmlformats.org/drawingml/2006/table">
            <a:tbl>
              <a:tblPr firstRow="1" firstCol="1" lastRow="1" lastCol="1" bandRow="1" bandCol="1">
                <a:tableStyleId>{69012ECD-51FC-41F1-AA8D-1B2483CD663E}</a:tableStyleId>
              </a:tblPr>
              <a:tblGrid>
                <a:gridCol w="2339237">
                  <a:extLst>
                    <a:ext uri="{9D8B030D-6E8A-4147-A177-3AD203B41FA5}">
                      <a16:colId xmlns:a16="http://schemas.microsoft.com/office/drawing/2014/main" val="1442178964"/>
                    </a:ext>
                  </a:extLst>
                </a:gridCol>
                <a:gridCol w="2339237">
                  <a:extLst>
                    <a:ext uri="{9D8B030D-6E8A-4147-A177-3AD203B41FA5}">
                      <a16:colId xmlns:a16="http://schemas.microsoft.com/office/drawing/2014/main" val="2049741103"/>
                    </a:ext>
                  </a:extLst>
                </a:gridCol>
                <a:gridCol w="2339237">
                  <a:extLst>
                    <a:ext uri="{9D8B030D-6E8A-4147-A177-3AD203B41FA5}">
                      <a16:colId xmlns:a16="http://schemas.microsoft.com/office/drawing/2014/main" val="1060218206"/>
                    </a:ext>
                  </a:extLst>
                </a:gridCol>
                <a:gridCol w="2339237">
                  <a:extLst>
                    <a:ext uri="{9D8B030D-6E8A-4147-A177-3AD203B41FA5}">
                      <a16:colId xmlns:a16="http://schemas.microsoft.com/office/drawing/2014/main" val="3435813814"/>
                    </a:ext>
                  </a:extLst>
                </a:gridCol>
                <a:gridCol w="2058300">
                  <a:extLst>
                    <a:ext uri="{9D8B030D-6E8A-4147-A177-3AD203B41FA5}">
                      <a16:colId xmlns:a16="http://schemas.microsoft.com/office/drawing/2014/main" val="849488118"/>
                    </a:ext>
                  </a:extLst>
                </a:gridCol>
              </a:tblGrid>
              <a:tr h="441483">
                <a:tc rowSpan="2">
                  <a:txBody>
                    <a:bodyPr/>
                    <a:lstStyle/>
                    <a:p>
                      <a:pPr algn="ctr">
                        <a:spcAft>
                          <a:spcPts val="0"/>
                        </a:spcAft>
                      </a:pPr>
                      <a:r>
                        <a:rPr lang="zh-CN" sz="1200">
                          <a:effectLst/>
                          <a:latin typeface="+mj-ea"/>
                          <a:ea typeface="+mj-ea"/>
                        </a:rPr>
                        <a:t>程序项目</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spcAft>
                          <a:spcPts val="0"/>
                        </a:spcAft>
                      </a:pPr>
                      <a:r>
                        <a:rPr lang="zh-CN" sz="1200">
                          <a:effectLst/>
                          <a:latin typeface="+mj-ea"/>
                          <a:ea typeface="+mj-ea"/>
                        </a:rPr>
                        <a:t>新系统调试和确认计划的成熟阶段</a:t>
                      </a:r>
                      <a:r>
                        <a:rPr lang="en-US" sz="1200">
                          <a:effectLst/>
                          <a:latin typeface="+mj-ea"/>
                          <a:ea typeface="+mj-ea"/>
                        </a:rPr>
                        <a:t>(</a:t>
                      </a:r>
                      <a:r>
                        <a:rPr lang="zh-CN" sz="1200">
                          <a:effectLst/>
                          <a:latin typeface="+mj-ea"/>
                          <a:ea typeface="+mj-ea"/>
                        </a:rPr>
                        <a:t>按程序项目定义</a:t>
                      </a:r>
                      <a:r>
                        <a:rPr lang="en-US" sz="1200">
                          <a:effectLst/>
                          <a:latin typeface="+mj-ea"/>
                          <a:ea typeface="+mj-ea"/>
                        </a:rPr>
                        <a:t>)</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a:spcAft>
                          <a:spcPts val="0"/>
                        </a:spcAft>
                      </a:pPr>
                      <a:r>
                        <a:rPr lang="zh-CN" sz="1200">
                          <a:effectLst/>
                          <a:latin typeface="+mj-ea"/>
                          <a:ea typeface="+mj-ea"/>
                        </a:rPr>
                        <a:t>现状</a:t>
                      </a:r>
                      <a:endParaRPr lang="zh-CN" sz="120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302310"/>
                  </a:ext>
                </a:extLst>
              </a:tr>
              <a:tr h="441483">
                <a:tc vMerge="1">
                  <a:txBody>
                    <a:bodyPr/>
                    <a:lstStyle/>
                    <a:p>
                      <a:endParaRPr lang="zh-CN" altLang="en-US"/>
                    </a:p>
                  </a:txBody>
                  <a:tcPr/>
                </a:tc>
                <a:tc>
                  <a:txBody>
                    <a:bodyPr/>
                    <a:lstStyle/>
                    <a:p>
                      <a:pPr algn="ctr">
                        <a:spcAft>
                          <a:spcPts val="0"/>
                        </a:spcAft>
                      </a:pPr>
                      <a:r>
                        <a:rPr lang="zh-CN" sz="1200" dirty="0">
                          <a:effectLst/>
                          <a:latin typeface="+mj-ea"/>
                          <a:ea typeface="+mj-ea"/>
                        </a:rPr>
                        <a:t>基础阶段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过渡阶段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zh-CN" sz="1200" dirty="0">
                          <a:effectLst/>
                          <a:latin typeface="+mj-ea"/>
                          <a:ea typeface="+mj-ea"/>
                        </a:rPr>
                        <a:t>成熟阶段</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570553388"/>
                  </a:ext>
                </a:extLst>
              </a:tr>
              <a:tr h="4039023">
                <a:tc>
                  <a:txBody>
                    <a:bodyPr/>
                    <a:lstStyle/>
                    <a:p>
                      <a:pPr marL="0" marR="141605" algn="ctr" defTabSz="914400" rtl="0" eaLnBrk="1" latinLnBrk="0" hangingPunct="1">
                        <a:lnSpc>
                          <a:spcPct val="120000"/>
                        </a:lnSpc>
                        <a:spcBef>
                          <a:spcPts val="395"/>
                        </a:spcBef>
                        <a:spcAft>
                          <a:spcPts val="0"/>
                        </a:spcAft>
                      </a:pPr>
                      <a:r>
                        <a:rPr lang="zh-CN" sz="1200" b="1" kern="1200" dirty="0">
                          <a:solidFill>
                            <a:schemeClr val="tx1"/>
                          </a:solidFill>
                          <a:effectLst/>
                          <a:latin typeface="+mj-ea"/>
                          <a:ea typeface="+mj-ea"/>
                          <a:cs typeface="+mn-cs"/>
                        </a:rPr>
                        <a:t>质量监督</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调试计划文件的质量审核和批准</a:t>
                      </a:r>
                    </a:p>
                    <a:p>
                      <a:pPr marL="315450" marR="26035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执行前和执行后对所有调试文件进行质量审核和批准</a:t>
                      </a:r>
                    </a:p>
                    <a:p>
                      <a:pPr marL="315450" marR="11366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明确界定对未到位的工程活动的监督</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调试计划文件的质量审核和批准</a:t>
                      </a:r>
                    </a:p>
                    <a:p>
                      <a:pPr marL="315450" marR="7937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部分调试文件的执行前和执行后的质量审核和批准</a:t>
                      </a:r>
                      <a:r>
                        <a:rPr lang="en-US" sz="1200" b="0" kern="1200" dirty="0">
                          <a:solidFill>
                            <a:schemeClr val="tx1"/>
                          </a:solidFill>
                          <a:effectLst/>
                          <a:latin typeface="+mj-ea"/>
                          <a:ea typeface="+mj-ea"/>
                          <a:cs typeface="+mn-cs"/>
                        </a:rPr>
                        <a:t>(</a:t>
                      </a:r>
                      <a:r>
                        <a:rPr lang="zh-CN" sz="1200" b="0" kern="1200" dirty="0">
                          <a:solidFill>
                            <a:schemeClr val="tx1"/>
                          </a:solidFill>
                          <a:effectLst/>
                          <a:latin typeface="+mj-ea"/>
                          <a:ea typeface="+mj-ea"/>
                          <a:cs typeface="+mn-cs"/>
                        </a:rPr>
                        <a:t>包括</a:t>
                      </a:r>
                      <a:r>
                        <a:rPr lang="en-US" sz="1200" b="0" kern="1200" dirty="0">
                          <a:solidFill>
                            <a:schemeClr val="tx1"/>
                          </a:solidFill>
                          <a:effectLst/>
                          <a:latin typeface="+mj-ea"/>
                          <a:ea typeface="+mj-ea"/>
                          <a:cs typeface="+mn-cs"/>
                        </a:rPr>
                        <a:t>CDE</a:t>
                      </a:r>
                      <a:r>
                        <a:rPr lang="zh-CN" sz="1200" b="0" kern="1200" dirty="0">
                          <a:solidFill>
                            <a:schemeClr val="tx1"/>
                          </a:solidFill>
                          <a:effectLst/>
                          <a:latin typeface="+mj-ea"/>
                          <a:ea typeface="+mj-ea"/>
                          <a:cs typeface="+mn-cs"/>
                        </a:rPr>
                        <a:t>测试</a:t>
                      </a:r>
                      <a:r>
                        <a:rPr lang="en-US" sz="1200" b="0" kern="1200" dirty="0">
                          <a:solidFill>
                            <a:schemeClr val="tx1"/>
                          </a:solidFill>
                          <a:effectLst/>
                          <a:latin typeface="+mj-ea"/>
                          <a:ea typeface="+mj-ea"/>
                          <a:cs typeface="+mn-cs"/>
                        </a:rPr>
                        <a:t>)</a:t>
                      </a:r>
                      <a:endParaRPr lang="zh-CN" sz="1200" b="0" kern="1200" dirty="0">
                        <a:solidFill>
                          <a:schemeClr val="tx1"/>
                        </a:solidFill>
                        <a:effectLst/>
                        <a:latin typeface="+mj-ea"/>
                        <a:ea typeface="+mj-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5450" marR="153035" lvl="0" indent="-171450" algn="l" defTabSz="914400" rtl="0" eaLnBrk="1" latinLnBrk="0" hangingPunct="1">
                        <a:lnSpc>
                          <a:spcPct val="120000"/>
                        </a:lnSpc>
                        <a:spcBef>
                          <a:spcPts val="395"/>
                        </a:spcBef>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未经质量部门批准的调试计划文件</a:t>
                      </a:r>
                    </a:p>
                    <a:p>
                      <a:pPr marL="315450" marR="7937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调试测试计划的制定应遵循由质量部门定义的策略和批准的模板，这样就不需要质量部门在执行前和执行后进行评审和批准</a:t>
                      </a:r>
                    </a:p>
                    <a:p>
                      <a:pPr marL="315450" marR="135890"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质量部门参与工程活动，提供监督</a:t>
                      </a:r>
                    </a:p>
                    <a:p>
                      <a:pPr marL="315450" marR="71755" lvl="0" indent="-171450" algn="l" defTabSz="914400" rtl="0" eaLnBrk="1" latinLnBrk="0" hangingPunct="1">
                        <a:lnSpc>
                          <a:spcPct val="120000"/>
                        </a:lnSpc>
                        <a:spcAft>
                          <a:spcPts val="0"/>
                        </a:spcAft>
                        <a:buClr>
                          <a:srgbClr val="231F20"/>
                        </a:buClr>
                        <a:buSzPts val="800"/>
                        <a:buFont typeface="Wingdings" panose="05000000000000000000" pitchFamily="2" charset="2"/>
                        <a:buChar char="Ø"/>
                        <a:tabLst>
                          <a:tab pos="225425" algn="l"/>
                        </a:tabLst>
                      </a:pPr>
                      <a:r>
                        <a:rPr lang="zh-CN" sz="1200" b="0" kern="1200" dirty="0">
                          <a:solidFill>
                            <a:schemeClr val="tx1"/>
                          </a:solidFill>
                          <a:effectLst/>
                          <a:latin typeface="+mj-ea"/>
                          <a:ea typeface="+mj-ea"/>
                          <a:cs typeface="+mn-cs"/>
                        </a:rPr>
                        <a:t>质量部门批准最终文件，确认系统符合其预期目的</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44000" algn="l">
                        <a:spcAft>
                          <a:spcPts val="0"/>
                        </a:spcAft>
                      </a:pPr>
                      <a:r>
                        <a:rPr lang="zh-CN" sz="1200" b="0" dirty="0">
                          <a:effectLst/>
                          <a:latin typeface="+mj-ea"/>
                          <a:ea typeface="+mj-ea"/>
                        </a:rPr>
                        <a:t>备注：</a:t>
                      </a:r>
                    </a:p>
                    <a:p>
                      <a:pPr marL="144000" algn="l">
                        <a:spcAft>
                          <a:spcPts val="0"/>
                        </a:spcAft>
                      </a:pPr>
                      <a:r>
                        <a:rPr lang="en-US" sz="1200" b="0" dirty="0">
                          <a:effectLst/>
                          <a:latin typeface="+mj-ea"/>
                          <a:ea typeface="+mj-ea"/>
                        </a:rPr>
                        <a:t> </a:t>
                      </a:r>
                      <a:endParaRPr lang="zh-CN" sz="1200" b="0" dirty="0">
                        <a:effectLst/>
                        <a:latin typeface="+mj-ea"/>
                        <a:ea typeface="+mj-ea"/>
                      </a:endParaRPr>
                    </a:p>
                    <a:p>
                      <a:pPr marL="144000" algn="l">
                        <a:spcAft>
                          <a:spcPts val="0"/>
                        </a:spcAft>
                      </a:pPr>
                      <a:r>
                        <a:rPr lang="zh-CN" sz="1200" b="0" dirty="0">
                          <a:effectLst/>
                          <a:latin typeface="+mj-ea"/>
                          <a:ea typeface="+mj-ea"/>
                        </a:rPr>
                        <a:t>建议：</a:t>
                      </a:r>
                      <a:endParaRPr lang="zh-CN" sz="1200" b="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1061871"/>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115</a:t>
            </a:fld>
            <a:r>
              <a:rPr lang="en-US" altLang="zh-CN" dirty="0" smtClean="0"/>
              <a:t>/119</a:t>
            </a:r>
            <a:endParaRPr lang="zh-CN" altLang="en-US" dirty="0"/>
          </a:p>
        </p:txBody>
      </p:sp>
    </p:spTree>
    <p:extLst>
      <p:ext uri="{BB962C8B-B14F-4D97-AF65-F5344CB8AC3E}">
        <p14:creationId xmlns:p14="http://schemas.microsoft.com/office/powerpoint/2010/main" val="18884798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附录15-使遗留系统或确认不充分的系统满足要求的</a:t>
            </a:r>
            <a:r>
              <a:rPr lang="zh-CN" altLang="zh-CN" dirty="0" smtClean="0">
                <a:latin typeface="+mj-ea"/>
              </a:rPr>
              <a:t>方法</a:t>
            </a:r>
            <a:endParaRPr lang="zh-CN" altLang="en-US" dirty="0"/>
          </a:p>
        </p:txBody>
      </p:sp>
      <p:sp>
        <p:nvSpPr>
          <p:cNvPr id="4" name="矩形 3"/>
          <p:cNvSpPr/>
          <p:nvPr/>
        </p:nvSpPr>
        <p:spPr>
          <a:xfrm>
            <a:off x="768000" y="1044000"/>
            <a:ext cx="10656000" cy="5447645"/>
          </a:xfrm>
          <a:prstGeom prst="rect">
            <a:avLst/>
          </a:prstGeom>
        </p:spPr>
        <p:txBody>
          <a:bodyPr wrap="square">
            <a:spAutoFit/>
          </a:bodyPr>
          <a:lstStyle/>
          <a:p>
            <a:pPr marR="732155">
              <a:lnSpc>
                <a:spcPct val="150000"/>
              </a:lnSpc>
              <a:spcBef>
                <a:spcPts val="0"/>
              </a:spcBef>
              <a:spcAft>
                <a:spcPts val="0"/>
              </a:spcAft>
            </a:pPr>
            <a:r>
              <a:rPr lang="zh-CN" altLang="zh-CN" sz="2000" b="1" dirty="0" smtClean="0">
                <a:solidFill>
                  <a:srgbClr val="231F20"/>
                </a:solidFill>
                <a:latin typeface="+mj-ea"/>
                <a:ea typeface="+mj-ea"/>
                <a:cs typeface="Arial" panose="020B0604020202020204" pitchFamily="34" charset="0"/>
              </a:rPr>
              <a:t>遗留</a:t>
            </a:r>
            <a:r>
              <a:rPr lang="zh-CN" altLang="zh-CN" sz="2000" b="1" dirty="0">
                <a:solidFill>
                  <a:srgbClr val="231F20"/>
                </a:solidFill>
                <a:latin typeface="+mj-ea"/>
                <a:ea typeface="+mj-ea"/>
                <a:cs typeface="Arial" panose="020B0604020202020204" pitchFamily="34" charset="0"/>
              </a:rPr>
              <a:t>项目</a:t>
            </a:r>
            <a:r>
              <a:rPr lang="zh-CN" altLang="zh-CN" sz="2000" b="1" dirty="0" smtClean="0">
                <a:solidFill>
                  <a:srgbClr val="231F20"/>
                </a:solidFill>
                <a:latin typeface="+mj-ea"/>
                <a:ea typeface="+mj-ea"/>
                <a:cs typeface="Arial" panose="020B0604020202020204" pitchFamily="34" charset="0"/>
              </a:rPr>
              <a:t>的</a:t>
            </a:r>
            <a:r>
              <a:rPr lang="zh-CN" altLang="en-US" sz="2000" b="1" dirty="0">
                <a:solidFill>
                  <a:srgbClr val="231F20"/>
                </a:solidFill>
                <a:latin typeface="+mj-ea"/>
                <a:ea typeface="+mj-ea"/>
                <a:cs typeface="Arial" panose="020B0604020202020204" pitchFamily="34" charset="0"/>
              </a:rPr>
              <a:t>管理</a:t>
            </a:r>
            <a:r>
              <a:rPr lang="zh-CN" altLang="zh-CN" sz="2000" b="1" dirty="0" smtClean="0">
                <a:solidFill>
                  <a:srgbClr val="231F20"/>
                </a:solidFill>
                <a:latin typeface="+mj-ea"/>
                <a:ea typeface="+mj-ea"/>
                <a:cs typeface="Arial" panose="020B0604020202020204" pitchFamily="34" charset="0"/>
              </a:rPr>
              <a:t>目标</a:t>
            </a:r>
            <a:r>
              <a:rPr lang="zh-CN" altLang="zh-CN" sz="2000" b="1" dirty="0">
                <a:solidFill>
                  <a:srgbClr val="231F20"/>
                </a:solidFill>
                <a:latin typeface="+mj-ea"/>
                <a:ea typeface="+mj-ea"/>
                <a:cs typeface="Arial" panose="020B0604020202020204" pitchFamily="34" charset="0"/>
              </a:rPr>
              <a:t>应包括</a:t>
            </a:r>
            <a:r>
              <a:rPr lang="en-US" altLang="zh-CN" sz="2000" b="1" dirty="0">
                <a:solidFill>
                  <a:srgbClr val="231F20"/>
                </a:solidFill>
                <a:latin typeface="+mj-ea"/>
                <a:ea typeface="+mj-ea"/>
                <a:cs typeface="Arial" panose="020B0604020202020204" pitchFamily="34" charset="0"/>
              </a:rPr>
              <a:t>:</a:t>
            </a:r>
            <a:endParaRPr lang="zh-CN" altLang="zh-CN" sz="2000" b="1" dirty="0">
              <a:latin typeface="+mj-ea"/>
              <a:ea typeface="+mj-ea"/>
              <a:cs typeface="Times New Roman" panose="02020603050405020304" pitchFamily="18" charset="0"/>
            </a:endParaRPr>
          </a:p>
          <a:p>
            <a:pPr marL="285750" indent="-285750">
              <a:lnSpc>
                <a:spcPct val="150000"/>
              </a:lnSpc>
              <a:spcBef>
                <a:spcPts val="0"/>
              </a:spcBef>
              <a:spcAft>
                <a:spcPts val="0"/>
              </a:spcAft>
              <a:buFont typeface="Arial" panose="020B0604020202020204" pitchFamily="34" charset="0"/>
              <a:buChar char="•"/>
            </a:pPr>
            <a:r>
              <a:rPr lang="zh-CN" altLang="zh-CN" sz="1600" dirty="0">
                <a:solidFill>
                  <a:srgbClr val="231F20"/>
                </a:solidFill>
                <a:latin typeface="+mj-ea"/>
                <a:ea typeface="+mj-ea"/>
                <a:cs typeface="Arial" panose="020B0604020202020204" pitchFamily="34" charset="0"/>
              </a:rPr>
              <a:t>定义产品和工艺用户需求</a:t>
            </a:r>
          </a:p>
          <a:p>
            <a:pPr marL="285750" indent="-285750">
              <a:lnSpc>
                <a:spcPct val="150000"/>
              </a:lnSpc>
              <a:spcBef>
                <a:spcPts val="0"/>
              </a:spcBef>
              <a:spcAft>
                <a:spcPts val="0"/>
              </a:spcAft>
              <a:buFont typeface="Arial" panose="020B0604020202020204" pitchFamily="34" charset="0"/>
              <a:buChar char="•"/>
            </a:pPr>
            <a:r>
              <a:rPr lang="zh-CN" altLang="zh-CN" sz="1600" dirty="0" smtClean="0">
                <a:solidFill>
                  <a:srgbClr val="231F20"/>
                </a:solidFill>
                <a:latin typeface="+mj-ea"/>
                <a:ea typeface="+mj-ea"/>
                <a:cs typeface="Arial" panose="020B0604020202020204" pitchFamily="34" charset="0"/>
              </a:rPr>
              <a:t>评估</a:t>
            </a:r>
            <a:r>
              <a:rPr lang="zh-CN" altLang="zh-CN" sz="1600" dirty="0">
                <a:solidFill>
                  <a:srgbClr val="231F20"/>
                </a:solidFill>
                <a:latin typeface="+mj-ea"/>
                <a:ea typeface="+mj-ea"/>
                <a:cs typeface="Arial" panose="020B0604020202020204" pitchFamily="34" charset="0"/>
              </a:rPr>
              <a:t>产品质量风险</a:t>
            </a:r>
            <a:r>
              <a:rPr lang="en-US" altLang="zh-CN" sz="1600" dirty="0" smtClean="0">
                <a:solidFill>
                  <a:srgbClr val="231F20"/>
                </a:solidFill>
                <a:latin typeface="+mj-ea"/>
                <a:ea typeface="+mj-ea"/>
                <a:cs typeface="Times New Roman" panose="02020603050405020304" pitchFamily="18" charset="0"/>
              </a:rPr>
              <a:t>:</a:t>
            </a:r>
            <a:endParaRPr lang="zh-CN" altLang="zh-CN" sz="1600" dirty="0">
              <a:latin typeface="+mj-ea"/>
              <a:ea typeface="+mj-ea"/>
              <a:cs typeface="Times New Roman" panose="02020603050405020304" pitchFamily="18" charset="0"/>
            </a:endParaRPr>
          </a:p>
          <a:p>
            <a:pPr marL="742950" lvl="1" indent="-285750">
              <a:lnSpc>
                <a:spcPct val="150000"/>
              </a:lnSpc>
              <a:spcBef>
                <a:spcPts val="0"/>
              </a:spcBef>
              <a:spcAft>
                <a:spcPts val="0"/>
              </a:spcAft>
              <a:buFont typeface="Arial" panose="020B0604020202020204" pitchFamily="34" charset="0"/>
              <a:buChar char="•"/>
            </a:pPr>
            <a:r>
              <a:rPr lang="zh-CN" altLang="zh-CN" sz="1600" dirty="0" smtClean="0">
                <a:solidFill>
                  <a:srgbClr val="231F20"/>
                </a:solidFill>
                <a:latin typeface="+mj-ea"/>
                <a:ea typeface="+mj-ea"/>
                <a:cs typeface="Arial" panose="020B0604020202020204" pitchFamily="34" charset="0"/>
              </a:rPr>
              <a:t>根据</a:t>
            </a:r>
            <a:r>
              <a:rPr lang="en-US" altLang="zh-CN" sz="1600" dirty="0">
                <a:solidFill>
                  <a:srgbClr val="231F20"/>
                </a:solidFill>
                <a:latin typeface="+mj-ea"/>
                <a:ea typeface="+mj-ea"/>
                <a:cs typeface="Times New Roman" panose="02020603050405020304" pitchFamily="18" charset="0"/>
              </a:rPr>
              <a:t>CQA</a:t>
            </a:r>
            <a:r>
              <a:rPr lang="zh-CN" altLang="zh-CN" sz="1600" dirty="0">
                <a:solidFill>
                  <a:srgbClr val="231F20"/>
                </a:solidFill>
                <a:latin typeface="+mj-ea"/>
                <a:ea typeface="+mj-ea"/>
                <a:cs typeface="Arial" panose="020B0604020202020204" pitchFamily="34" charset="0"/>
              </a:rPr>
              <a:t>或</a:t>
            </a:r>
            <a:r>
              <a:rPr lang="en-US" altLang="zh-CN" sz="1600" dirty="0">
                <a:solidFill>
                  <a:srgbClr val="231F20"/>
                </a:solidFill>
                <a:latin typeface="+mj-ea"/>
                <a:ea typeface="+mj-ea"/>
                <a:cs typeface="Times New Roman" panose="02020603050405020304" pitchFamily="18" charset="0"/>
              </a:rPr>
              <a:t>CPP</a:t>
            </a:r>
            <a:r>
              <a:rPr lang="zh-CN" altLang="zh-CN" sz="1600" dirty="0">
                <a:solidFill>
                  <a:srgbClr val="231F20"/>
                </a:solidFill>
                <a:latin typeface="+mj-ea"/>
                <a:ea typeface="+mj-ea"/>
                <a:cs typeface="Arial" panose="020B0604020202020204" pitchFamily="34" charset="0"/>
              </a:rPr>
              <a:t>的风险，识别危害和相关的</a:t>
            </a:r>
            <a:r>
              <a:rPr lang="en-US" altLang="zh-CN" sz="1600" dirty="0">
                <a:solidFill>
                  <a:srgbClr val="231F20"/>
                </a:solidFill>
                <a:latin typeface="+mj-ea"/>
                <a:ea typeface="+mj-ea"/>
                <a:cs typeface="Times New Roman" panose="02020603050405020304" pitchFamily="18" charset="0"/>
              </a:rPr>
              <a:t>CDE</a:t>
            </a:r>
            <a:endParaRPr lang="zh-CN" altLang="zh-CN" sz="1600" dirty="0">
              <a:latin typeface="+mj-ea"/>
              <a:ea typeface="+mj-ea"/>
              <a:cs typeface="Times New Roman" panose="02020603050405020304" pitchFamily="18" charset="0"/>
            </a:endParaRPr>
          </a:p>
          <a:p>
            <a:pPr marL="742950" marR="732155" lvl="1" indent="-285750">
              <a:lnSpc>
                <a:spcPct val="150000"/>
              </a:lnSpc>
              <a:spcBef>
                <a:spcPts val="0"/>
              </a:spcBef>
              <a:spcAft>
                <a:spcPts val="0"/>
              </a:spcAft>
              <a:buFont typeface="Arial" panose="020B0604020202020204" pitchFamily="34" charset="0"/>
              <a:buChar char="•"/>
              <a:tabLst>
                <a:tab pos="977900" algn="l"/>
              </a:tabLst>
            </a:pPr>
            <a:r>
              <a:rPr lang="zh-CN" altLang="zh-CN" sz="1600" dirty="0" smtClean="0">
                <a:solidFill>
                  <a:srgbClr val="231F20"/>
                </a:solidFill>
                <a:latin typeface="+mj-ea"/>
                <a:ea typeface="+mj-ea"/>
                <a:cs typeface="Arial" panose="020B0604020202020204" pitchFamily="34" charset="0"/>
              </a:rPr>
              <a:t>确保</a:t>
            </a:r>
            <a:r>
              <a:rPr lang="en-US" altLang="zh-CN" sz="1600" dirty="0">
                <a:solidFill>
                  <a:srgbClr val="231F20"/>
                </a:solidFill>
                <a:latin typeface="+mj-ea"/>
                <a:ea typeface="+mj-ea"/>
                <a:cs typeface="Times New Roman" panose="02020603050405020304" pitchFamily="18" charset="0"/>
              </a:rPr>
              <a:t>CDE</a:t>
            </a:r>
            <a:r>
              <a:rPr lang="zh-CN" altLang="zh-CN" sz="1600" dirty="0">
                <a:solidFill>
                  <a:srgbClr val="231F20"/>
                </a:solidFill>
                <a:latin typeface="+mj-ea"/>
                <a:ea typeface="+mj-ea"/>
                <a:cs typeface="Arial" panose="020B0604020202020204" pitchFamily="34" charset="0"/>
              </a:rPr>
              <a:t>已进行适当测试，并在必要时进行适当的校准、维保及运行，以控制这些对产品质量构成风险的因素。</a:t>
            </a:r>
            <a:endParaRPr lang="zh-CN" altLang="zh-CN" sz="1600" dirty="0">
              <a:latin typeface="+mj-ea"/>
              <a:ea typeface="+mj-ea"/>
              <a:cs typeface="Times New Roman" panose="02020603050405020304" pitchFamily="18" charset="0"/>
            </a:endParaRPr>
          </a:p>
          <a:p>
            <a:pPr marL="285750" indent="-285750">
              <a:lnSpc>
                <a:spcPct val="150000"/>
              </a:lnSpc>
              <a:spcBef>
                <a:spcPts val="0"/>
              </a:spcBef>
              <a:spcAft>
                <a:spcPts val="0"/>
              </a:spcAft>
              <a:buFont typeface="Arial" panose="020B0604020202020204" pitchFamily="34" charset="0"/>
              <a:buChar char="•"/>
            </a:pPr>
            <a:r>
              <a:rPr lang="zh-CN" altLang="zh-CN" sz="1600" dirty="0" smtClean="0">
                <a:solidFill>
                  <a:srgbClr val="231F20"/>
                </a:solidFill>
                <a:latin typeface="+mj-ea"/>
                <a:ea typeface="+mj-ea"/>
                <a:cs typeface="Arial" panose="020B0604020202020204" pitchFamily="34" charset="0"/>
              </a:rPr>
              <a:t>确保</a:t>
            </a:r>
            <a:r>
              <a:rPr lang="zh-CN" altLang="zh-CN" sz="1600" dirty="0">
                <a:solidFill>
                  <a:srgbClr val="231F20"/>
                </a:solidFill>
                <a:latin typeface="+mj-ea"/>
                <a:ea typeface="+mj-ea"/>
                <a:cs typeface="Arial" panose="020B0604020202020204" pitchFamily="34" charset="0"/>
              </a:rPr>
              <a:t>存在准确的图纸和设备文件，以支持对设备、系统和自动化控制</a:t>
            </a:r>
            <a:r>
              <a:rPr lang="en-US" altLang="zh-CN" sz="1600" dirty="0">
                <a:solidFill>
                  <a:srgbClr val="231F20"/>
                </a:solidFill>
                <a:latin typeface="+mj-ea"/>
                <a:ea typeface="+mj-ea"/>
                <a:cs typeface="Times New Roman" panose="02020603050405020304" pitchFamily="18" charset="0"/>
              </a:rPr>
              <a:t>(</a:t>
            </a:r>
            <a:r>
              <a:rPr lang="zh-CN" altLang="zh-CN" sz="1600" dirty="0">
                <a:solidFill>
                  <a:srgbClr val="231F20"/>
                </a:solidFill>
                <a:latin typeface="+mj-ea"/>
                <a:ea typeface="+mj-ea"/>
                <a:cs typeface="Arial" panose="020B0604020202020204" pitchFamily="34" charset="0"/>
              </a:rPr>
              <a:t>软件</a:t>
            </a:r>
            <a:r>
              <a:rPr lang="en-US" altLang="zh-CN" sz="1600" dirty="0">
                <a:solidFill>
                  <a:srgbClr val="231F20"/>
                </a:solidFill>
                <a:latin typeface="+mj-ea"/>
                <a:ea typeface="+mj-ea"/>
                <a:cs typeface="Times New Roman" panose="02020603050405020304" pitchFamily="18" charset="0"/>
              </a:rPr>
              <a:t>/</a:t>
            </a:r>
            <a:r>
              <a:rPr lang="zh-CN" altLang="zh-CN" sz="1600" dirty="0">
                <a:solidFill>
                  <a:srgbClr val="231F20"/>
                </a:solidFill>
                <a:latin typeface="+mj-ea"/>
                <a:ea typeface="+mj-ea"/>
                <a:cs typeface="Arial" panose="020B0604020202020204" pitchFamily="34" charset="0"/>
              </a:rPr>
              <a:t>硬件</a:t>
            </a:r>
            <a:r>
              <a:rPr lang="en-US" altLang="zh-CN" sz="1600" dirty="0">
                <a:solidFill>
                  <a:srgbClr val="231F20"/>
                </a:solidFill>
                <a:latin typeface="+mj-ea"/>
                <a:ea typeface="+mj-ea"/>
                <a:cs typeface="Times New Roman" panose="02020603050405020304" pitchFamily="18" charset="0"/>
              </a:rPr>
              <a:t>)</a:t>
            </a:r>
            <a:r>
              <a:rPr lang="zh-CN" altLang="zh-CN" sz="1600" dirty="0">
                <a:solidFill>
                  <a:srgbClr val="231F20"/>
                </a:solidFill>
                <a:latin typeface="+mj-ea"/>
                <a:ea typeface="+mj-ea"/>
                <a:cs typeface="Arial" panose="020B0604020202020204" pitchFamily="34" charset="0"/>
              </a:rPr>
              <a:t>的持续操作、维护和变更</a:t>
            </a:r>
            <a:r>
              <a:rPr lang="zh-CN" altLang="zh-CN" sz="1600" dirty="0" smtClean="0">
                <a:solidFill>
                  <a:srgbClr val="231F20"/>
                </a:solidFill>
                <a:latin typeface="+mj-ea"/>
                <a:ea typeface="+mj-ea"/>
                <a:cs typeface="Arial" panose="020B0604020202020204" pitchFamily="34" charset="0"/>
              </a:rPr>
              <a:t>记录</a:t>
            </a:r>
            <a:endParaRPr lang="en-US" altLang="zh-CN" sz="1600" dirty="0">
              <a:latin typeface="+mj-ea"/>
              <a:ea typeface="+mj-ea"/>
              <a:cs typeface="Times New Roman" panose="02020603050405020304" pitchFamily="18" charset="0"/>
            </a:endParaRPr>
          </a:p>
          <a:p>
            <a:pPr marL="285750" indent="-285750">
              <a:lnSpc>
                <a:spcPct val="150000"/>
              </a:lnSpc>
              <a:spcBef>
                <a:spcPts val="0"/>
              </a:spcBef>
              <a:spcAft>
                <a:spcPts val="0"/>
              </a:spcAft>
              <a:buFont typeface="Arial" panose="020B0604020202020204" pitchFamily="34" charset="0"/>
              <a:buChar char="•"/>
            </a:pPr>
            <a:r>
              <a:rPr lang="zh-CN" altLang="zh-CN" sz="1600" dirty="0" smtClean="0">
                <a:solidFill>
                  <a:srgbClr val="231F20"/>
                </a:solidFill>
                <a:latin typeface="+mj-ea"/>
                <a:ea typeface="+mj-ea"/>
                <a:cs typeface="Arial" panose="020B0604020202020204" pitchFamily="34" charset="0"/>
              </a:rPr>
              <a:t>回顾整体设备和工艺操作历史，并处理任何重复出现的问题</a:t>
            </a:r>
            <a:endParaRPr lang="en-US" altLang="zh-CN" sz="1600" dirty="0" smtClean="0">
              <a:solidFill>
                <a:srgbClr val="231F20"/>
              </a:solidFill>
              <a:latin typeface="+mj-ea"/>
              <a:ea typeface="+mj-ea"/>
              <a:cs typeface="Times New Roman" panose="02020603050405020304" pitchFamily="18" charset="0"/>
            </a:endParaRPr>
          </a:p>
          <a:p>
            <a:pPr marL="285750" indent="-285750">
              <a:lnSpc>
                <a:spcPct val="150000"/>
              </a:lnSpc>
              <a:spcBef>
                <a:spcPts val="0"/>
              </a:spcBef>
              <a:spcAft>
                <a:spcPts val="0"/>
              </a:spcAft>
              <a:buFont typeface="Arial" panose="020B0604020202020204" pitchFamily="34" charset="0"/>
              <a:buChar char="•"/>
            </a:pPr>
            <a:r>
              <a:rPr lang="zh-CN" altLang="zh-CN" sz="1600" dirty="0" smtClean="0">
                <a:solidFill>
                  <a:srgbClr val="231F20"/>
                </a:solidFill>
                <a:latin typeface="+mj-ea"/>
                <a:ea typeface="+mj-ea"/>
                <a:cs typeface="Arial" panose="020B0604020202020204" pitchFamily="34" charset="0"/>
              </a:rPr>
              <a:t>这些</a:t>
            </a:r>
            <a:r>
              <a:rPr lang="zh-CN" altLang="zh-CN" sz="1600" dirty="0">
                <a:solidFill>
                  <a:srgbClr val="231F20"/>
                </a:solidFill>
                <a:latin typeface="+mj-ea"/>
                <a:ea typeface="+mj-ea"/>
                <a:cs typeface="Arial" panose="020B0604020202020204" pitchFamily="34" charset="0"/>
              </a:rPr>
              <a:t>交付物应由质量部门编制文件并</a:t>
            </a:r>
            <a:r>
              <a:rPr lang="zh-CN" altLang="zh-CN" sz="1600" dirty="0" smtClean="0">
                <a:solidFill>
                  <a:srgbClr val="231F20"/>
                </a:solidFill>
                <a:latin typeface="+mj-ea"/>
                <a:ea typeface="+mj-ea"/>
                <a:cs typeface="Arial" panose="020B0604020202020204" pitchFamily="34" charset="0"/>
              </a:rPr>
              <a:t>批准</a:t>
            </a:r>
            <a:endParaRPr lang="en-US" altLang="zh-CN" sz="1600" dirty="0" smtClean="0">
              <a:solidFill>
                <a:srgbClr val="231F20"/>
              </a:solidFill>
              <a:latin typeface="+mj-ea"/>
              <a:ea typeface="+mj-ea"/>
              <a:cs typeface="Arial" panose="020B0604020202020204" pitchFamily="34" charset="0"/>
            </a:endParaRPr>
          </a:p>
          <a:p>
            <a:pPr marR="732155">
              <a:lnSpc>
                <a:spcPct val="150000"/>
              </a:lnSpc>
              <a:spcBef>
                <a:spcPts val="0"/>
              </a:spcBef>
              <a:spcAft>
                <a:spcPts val="0"/>
              </a:spcAft>
            </a:pPr>
            <a:r>
              <a:rPr lang="zh-CN" altLang="en-US" sz="2000" b="1" dirty="0">
                <a:solidFill>
                  <a:srgbClr val="231F20"/>
                </a:solidFill>
                <a:latin typeface="+mj-ea"/>
                <a:ea typeface="+mj-ea"/>
                <a:cs typeface="Arial" panose="020B0604020202020204" pitchFamily="34" charset="0"/>
              </a:rPr>
              <a:t>遗留项目的确认应考虑</a:t>
            </a:r>
            <a:r>
              <a:rPr lang="zh-CN" altLang="en-US" sz="2000" b="1" dirty="0" smtClean="0">
                <a:solidFill>
                  <a:srgbClr val="231F20"/>
                </a:solidFill>
                <a:latin typeface="+mj-ea"/>
                <a:ea typeface="+mj-ea"/>
                <a:cs typeface="Arial" panose="020B0604020202020204" pitchFamily="34" charset="0"/>
              </a:rPr>
              <a:t>：</a:t>
            </a:r>
            <a:endParaRPr lang="en-US" altLang="zh-CN" sz="2000" b="1" dirty="0" smtClean="0">
              <a:solidFill>
                <a:srgbClr val="231F20"/>
              </a:solidFill>
              <a:latin typeface="+mj-ea"/>
              <a:ea typeface="+mj-ea"/>
              <a:cs typeface="Arial" panose="020B0604020202020204" pitchFamily="34" charset="0"/>
            </a:endParaRPr>
          </a:p>
          <a:p>
            <a:pPr marL="285750" marR="732155" indent="-285750">
              <a:lnSpc>
                <a:spcPct val="150000"/>
              </a:lnSpc>
              <a:spcBef>
                <a:spcPts val="0"/>
              </a:spcBef>
              <a:spcAft>
                <a:spcPts val="0"/>
              </a:spcAft>
              <a:buFont typeface="Arial" panose="020B0604020202020204" pitchFamily="34" charset="0"/>
              <a:buChar char="•"/>
            </a:pPr>
            <a:r>
              <a:rPr lang="zh-CN" altLang="zh-CN" sz="1600" dirty="0">
                <a:solidFill>
                  <a:srgbClr val="231F20"/>
                </a:solidFill>
                <a:latin typeface="+mj-ea"/>
                <a:ea typeface="+mj-ea"/>
                <a:cs typeface="Arial" panose="020B0604020202020204" pitchFamily="34" charset="0"/>
              </a:rPr>
              <a:t>按照正常流程对遗留系统进行</a:t>
            </a:r>
            <a:r>
              <a:rPr lang="en-US" altLang="zh-CN" sz="1600" dirty="0" err="1">
                <a:solidFill>
                  <a:srgbClr val="231F20"/>
                </a:solidFill>
                <a:latin typeface="+mj-ea"/>
                <a:ea typeface="+mj-ea"/>
                <a:cs typeface="Arial" panose="020B0604020202020204" pitchFamily="34" charset="0"/>
              </a:rPr>
              <a:t>确认</a:t>
            </a:r>
            <a:r>
              <a:rPr lang="zh-CN" altLang="zh-CN" sz="1600" dirty="0">
                <a:solidFill>
                  <a:srgbClr val="231F20"/>
                </a:solidFill>
                <a:latin typeface="+mj-ea"/>
                <a:ea typeface="+mj-ea"/>
                <a:cs typeface="Arial" panose="020B0604020202020204" pitchFamily="34" charset="0"/>
              </a:rPr>
              <a:t>可能不可行，因为通常用于支持流程的大多数文档可能无法检索</a:t>
            </a:r>
            <a:r>
              <a:rPr lang="en-US" altLang="zh-CN" sz="1600" dirty="0">
                <a:solidFill>
                  <a:srgbClr val="231F20"/>
                </a:solidFill>
                <a:latin typeface="+mj-ea"/>
                <a:ea typeface="+mj-ea"/>
                <a:cs typeface="Arial" panose="020B0604020202020204" pitchFamily="34" charset="0"/>
              </a:rPr>
              <a:t>(</a:t>
            </a:r>
            <a:r>
              <a:rPr lang="zh-CN" altLang="zh-CN" sz="1600" dirty="0">
                <a:solidFill>
                  <a:srgbClr val="231F20"/>
                </a:solidFill>
                <a:latin typeface="+mj-ea"/>
                <a:ea typeface="+mj-ea"/>
                <a:cs typeface="Arial" panose="020B0604020202020204" pitchFamily="34" charset="0"/>
              </a:rPr>
              <a:t>例如，采购订单、设备报价</a:t>
            </a:r>
            <a:r>
              <a:rPr lang="en-US" altLang="zh-CN" sz="1600" dirty="0">
                <a:solidFill>
                  <a:srgbClr val="231F20"/>
                </a:solidFill>
                <a:latin typeface="+mj-ea"/>
                <a:ea typeface="+mj-ea"/>
                <a:cs typeface="Arial" panose="020B0604020202020204" pitchFamily="34" charset="0"/>
              </a:rPr>
              <a:t>)</a:t>
            </a:r>
            <a:r>
              <a:rPr lang="zh-CN" altLang="zh-CN" sz="1600" dirty="0" smtClean="0">
                <a:solidFill>
                  <a:srgbClr val="231F20"/>
                </a:solidFill>
                <a:latin typeface="+mj-ea"/>
                <a:ea typeface="+mj-ea"/>
                <a:cs typeface="Arial" panose="020B0604020202020204" pitchFamily="34" charset="0"/>
              </a:rPr>
              <a:t>。</a:t>
            </a:r>
            <a:endParaRPr lang="en-US" altLang="zh-CN" sz="1600" dirty="0" smtClean="0">
              <a:solidFill>
                <a:srgbClr val="231F20"/>
              </a:solidFill>
              <a:latin typeface="+mj-ea"/>
              <a:ea typeface="+mj-ea"/>
              <a:cs typeface="Arial" panose="020B0604020202020204" pitchFamily="34" charset="0"/>
            </a:endParaRPr>
          </a:p>
          <a:p>
            <a:pPr marL="285750" marR="732155" indent="-285750">
              <a:lnSpc>
                <a:spcPct val="150000"/>
              </a:lnSpc>
              <a:spcBef>
                <a:spcPts val="0"/>
              </a:spcBef>
              <a:spcAft>
                <a:spcPts val="0"/>
              </a:spcAft>
              <a:buFont typeface="Arial" panose="020B0604020202020204" pitchFamily="34" charset="0"/>
              <a:buChar char="•"/>
            </a:pPr>
            <a:r>
              <a:rPr lang="zh-CN" altLang="zh-CN" sz="1600" dirty="0">
                <a:solidFill>
                  <a:srgbClr val="231F20"/>
                </a:solidFill>
                <a:latin typeface="+mj-ea"/>
                <a:ea typeface="+mj-ea"/>
                <a:cs typeface="Arial" panose="020B0604020202020204" pitchFamily="34" charset="0"/>
              </a:rPr>
              <a:t>可以使用基于风险的方法进行遗留系统的确认。团队确定系统在安装或运行时可能影响产品质量的方面。应对风险控制措施进行检查，并确认这些控制措施已经到位，从而认为该系统符合预期的目的。</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116</a:t>
            </a:fld>
            <a:r>
              <a:rPr lang="en-US" altLang="zh-CN" dirty="0" smtClean="0"/>
              <a:t>/119</a:t>
            </a:r>
            <a:endParaRPr lang="zh-CN" altLang="en-US" dirty="0"/>
          </a:p>
        </p:txBody>
      </p:sp>
    </p:spTree>
    <p:extLst>
      <p:ext uri="{BB962C8B-B14F-4D97-AF65-F5344CB8AC3E}">
        <p14:creationId xmlns:p14="http://schemas.microsoft.com/office/powerpoint/2010/main" val="33273400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6630" y="2815055"/>
            <a:ext cx="6450012" cy="584775"/>
          </a:xfrm>
          <a:prstGeom prst="rect">
            <a:avLst/>
          </a:prstGeom>
          <a:noFill/>
        </p:spPr>
        <p:txBody>
          <a:bodyPr>
            <a:spAutoFit/>
          </a:bodyPr>
          <a:lstStyle/>
          <a:p>
            <a:pPr algn="ctr" eaLnBrk="1" hangingPunct="1">
              <a:buFontTx/>
              <a:buNone/>
              <a:defRPr/>
            </a:pPr>
            <a:r>
              <a:rPr lang="zh-CN" altLang="en-US" sz="3200" b="1" dirty="0">
                <a:solidFill>
                  <a:srgbClr val="000000"/>
                </a:solidFill>
                <a:latin typeface="+mj-ea"/>
                <a:ea typeface="微软雅黑" panose="020B0503020204020204" pitchFamily="34" charset="-122"/>
              </a:rPr>
              <a:t>新版调试与确认指南带来的帮助</a:t>
            </a:r>
          </a:p>
        </p:txBody>
      </p:sp>
      <p:sp>
        <p:nvSpPr>
          <p:cNvPr id="9" name="文本框 8"/>
          <p:cNvSpPr txBox="1"/>
          <p:nvPr/>
        </p:nvSpPr>
        <p:spPr>
          <a:xfrm>
            <a:off x="1029770" y="2815055"/>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rPr>
              <a:t>4</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30147039"/>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新版调试与确认指南带来的帮助</a:t>
            </a:r>
          </a:p>
        </p:txBody>
      </p:sp>
      <p:sp>
        <p:nvSpPr>
          <p:cNvPr id="4" name="矩形 3">
            <a:extLst>
              <a:ext uri="{FF2B5EF4-FFF2-40B4-BE49-F238E27FC236}">
                <a16:creationId xmlns:a16="http://schemas.microsoft.com/office/drawing/2014/main" id="{E11B5259-8761-418D-9B39-53E0EE5A1DFC}"/>
              </a:ext>
            </a:extLst>
          </p:cNvPr>
          <p:cNvSpPr/>
          <p:nvPr/>
        </p:nvSpPr>
        <p:spPr>
          <a:xfrm>
            <a:off x="768000" y="1113904"/>
            <a:ext cx="10732338" cy="4708981"/>
          </a:xfrm>
          <a:prstGeom prst="rect">
            <a:avLst/>
          </a:prstGeom>
        </p:spPr>
        <p:txBody>
          <a:bodyPr wrap="square">
            <a:spAutoFit/>
          </a:bodyPr>
          <a:lstStyle/>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对以往多个同类指南的理念进行了整合，便于企业查阅和参考。</a:t>
            </a:r>
            <a:endParaRPr lang="en-US" altLang="zh-CN" dirty="0" smtClean="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在</a:t>
            </a:r>
            <a:r>
              <a:rPr lang="en-US" altLang="zh-CN" dirty="0" smtClean="0">
                <a:solidFill>
                  <a:schemeClr val="dk1"/>
                </a:solidFill>
                <a:latin typeface="+mj-ea"/>
                <a:ea typeface="+mj-ea"/>
              </a:rPr>
              <a:t>GMP</a:t>
            </a:r>
            <a:r>
              <a:rPr lang="zh-CN" altLang="en-US" dirty="0">
                <a:solidFill>
                  <a:schemeClr val="dk1"/>
                </a:solidFill>
                <a:latin typeface="+mj-ea"/>
                <a:ea typeface="+mj-ea"/>
              </a:rPr>
              <a:t>合规</a:t>
            </a:r>
            <a:r>
              <a:rPr lang="zh-CN" altLang="en-US" dirty="0" smtClean="0">
                <a:solidFill>
                  <a:schemeClr val="dk1"/>
                </a:solidFill>
                <a:latin typeface="+mj-ea"/>
                <a:ea typeface="+mj-ea"/>
              </a:rPr>
              <a:t>性做了较大调整，和</a:t>
            </a:r>
            <a:r>
              <a:rPr lang="en-US" altLang="zh-CN" dirty="0" smtClean="0">
                <a:solidFill>
                  <a:schemeClr val="dk1"/>
                </a:solidFill>
                <a:latin typeface="+mj-ea"/>
                <a:ea typeface="+mj-ea"/>
              </a:rPr>
              <a:t>FDA/EU</a:t>
            </a:r>
            <a:r>
              <a:rPr lang="zh-CN" altLang="en-US" dirty="0" smtClean="0">
                <a:solidFill>
                  <a:schemeClr val="dk1"/>
                </a:solidFill>
                <a:latin typeface="+mj-ea"/>
                <a:ea typeface="+mj-ea"/>
              </a:rPr>
              <a:t>药</a:t>
            </a:r>
            <a:r>
              <a:rPr lang="zh-CN" altLang="en-US" dirty="0">
                <a:solidFill>
                  <a:schemeClr val="dk1"/>
                </a:solidFill>
                <a:latin typeface="+mj-ea"/>
                <a:ea typeface="+mj-ea"/>
              </a:rPr>
              <a:t>政</a:t>
            </a:r>
            <a:r>
              <a:rPr lang="zh-CN" altLang="en-US" dirty="0" smtClean="0">
                <a:solidFill>
                  <a:schemeClr val="dk1"/>
                </a:solidFill>
                <a:latin typeface="+mj-ea"/>
                <a:ea typeface="+mj-ea"/>
              </a:rPr>
              <a:t>监管进行了更好的对接。</a:t>
            </a:r>
            <a:endParaRPr lang="en-US" altLang="zh-CN" dirty="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给了更加完善的验证管理路径（管理体系构建理念），同时对验证管理成熟度进行了详细说明，便于企业参考建立自己的验证管理体系。</a:t>
            </a:r>
            <a:endParaRPr lang="en-US" altLang="zh-CN" dirty="0" smtClean="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对风险评估的内容进行了整合和梳理，以产品和工艺风险为管理核心贯穿始终。</a:t>
            </a:r>
            <a:endParaRPr lang="en-US" altLang="zh-CN" dirty="0" smtClean="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对调试和确认过程中的文档管理进行了进一步的整合和举例，便于企业参考，个性化制定自己的管理方法。</a:t>
            </a:r>
            <a:endParaRPr lang="en-US" altLang="zh-CN" dirty="0" smtClean="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对部分文件的处理（起草时间、是否需要升版、什么时间升版）给出了更明确的说明，解决了企业在实际执行过程中的困惑。</a:t>
            </a:r>
            <a:endParaRPr lang="en-US" altLang="zh-CN" dirty="0" smtClean="0">
              <a:solidFill>
                <a:schemeClr val="dk1"/>
              </a:solidFill>
              <a:latin typeface="+mj-ea"/>
              <a:ea typeface="+mj-ea"/>
            </a:endParaRPr>
          </a:p>
          <a:p>
            <a:pPr marL="342900" indent="-342900" eaLnBrk="1" fontAlgn="auto" hangingPunct="1">
              <a:lnSpc>
                <a:spcPct val="150000"/>
              </a:lnSpc>
              <a:spcBef>
                <a:spcPts val="0"/>
              </a:spcBef>
              <a:spcAft>
                <a:spcPts val="600"/>
              </a:spcAft>
              <a:buFont typeface="Wingdings" panose="05000000000000000000" pitchFamily="2" charset="2"/>
              <a:buChar char="ü"/>
              <a:defRPr/>
            </a:pPr>
            <a:r>
              <a:rPr lang="zh-CN" altLang="en-US" dirty="0" smtClean="0">
                <a:solidFill>
                  <a:schemeClr val="dk1"/>
                </a:solidFill>
                <a:latin typeface="+mj-ea"/>
                <a:ea typeface="+mj-ea"/>
              </a:rPr>
              <a:t>使得验证管理和质量管理的关系更加清晰，为</a:t>
            </a:r>
            <a:r>
              <a:rPr lang="en-US" altLang="zh-CN" dirty="0" smtClean="0">
                <a:solidFill>
                  <a:schemeClr val="dk1"/>
                </a:solidFill>
                <a:latin typeface="+mj-ea"/>
                <a:ea typeface="+mj-ea"/>
              </a:rPr>
              <a:t>QA</a:t>
            </a:r>
            <a:r>
              <a:rPr lang="zh-CN" altLang="en-US" dirty="0" smtClean="0">
                <a:solidFill>
                  <a:schemeClr val="dk1"/>
                </a:solidFill>
                <a:latin typeface="+mj-ea"/>
                <a:ea typeface="+mj-ea"/>
              </a:rPr>
              <a:t>的管理指明了方向，既全面管理，又突出了管理重点。</a:t>
            </a:r>
            <a:endParaRPr lang="zh-CN" altLang="en-US" dirty="0">
              <a:solidFill>
                <a:schemeClr val="dk1"/>
              </a:solidFill>
              <a:latin typeface="+mj-ea"/>
              <a:ea typeface="+mj-ea"/>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118</a:t>
            </a:fld>
            <a:r>
              <a:rPr lang="en-US" altLang="zh-CN" dirty="0" smtClean="0"/>
              <a:t>/119</a:t>
            </a:r>
            <a:endParaRPr lang="zh-CN" altLang="en-US" dirty="0"/>
          </a:p>
        </p:txBody>
      </p:sp>
    </p:spTree>
    <p:extLst>
      <p:ext uri="{BB962C8B-B14F-4D97-AF65-F5344CB8AC3E}">
        <p14:creationId xmlns:p14="http://schemas.microsoft.com/office/powerpoint/2010/main" val="7072238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2003280"/>
            <a:ext cx="2057399" cy="2057399"/>
          </a:xfrm>
          <a:prstGeom prst="rect">
            <a:avLst/>
          </a:prstGeom>
        </p:spPr>
      </p:pic>
      <p:sp>
        <p:nvSpPr>
          <p:cNvPr id="4" name="文本框 3"/>
          <p:cNvSpPr txBox="1"/>
          <p:nvPr/>
        </p:nvSpPr>
        <p:spPr>
          <a:xfrm>
            <a:off x="2869408" y="4393050"/>
            <a:ext cx="2643186" cy="1169551"/>
          </a:xfrm>
          <a:prstGeom prst="rect">
            <a:avLst/>
          </a:prstGeom>
          <a:noFill/>
        </p:spPr>
        <p:txBody>
          <a:bodyPr wrap="square" rtlCol="0">
            <a:spAutoFit/>
          </a:bodyPr>
          <a:lstStyle/>
          <a:p>
            <a:pPr algn="ctr" eaLnBrk="1" hangingPunct="1">
              <a:spcBef>
                <a:spcPts val="0"/>
              </a:spcBef>
            </a:pPr>
            <a:r>
              <a:rPr lang="zh-CN" altLang="en-US" sz="1400" b="1" dirty="0">
                <a:solidFill>
                  <a:prstClr val="black"/>
                </a:solidFill>
                <a:latin typeface="微软雅黑" panose="020B0503020204020204" pitchFamily="34" charset="-122"/>
                <a:ea typeface="微软雅黑" panose="020B0503020204020204" pitchFamily="34" charset="-122"/>
              </a:rPr>
              <a:t>关注</a:t>
            </a:r>
            <a:r>
              <a:rPr lang="zh-CN" altLang="en-US" sz="1400" b="1" dirty="0" smtClean="0">
                <a:solidFill>
                  <a:prstClr val="black"/>
                </a:solidFill>
                <a:latin typeface="微软雅黑" panose="020B0503020204020204" pitchFamily="34" charset="-122"/>
                <a:ea typeface="微软雅黑" panose="020B0503020204020204" pitchFamily="34" charset="-122"/>
              </a:rPr>
              <a:t>“</a:t>
            </a:r>
            <a:r>
              <a:rPr lang="en-US" altLang="zh-CN" sz="1400" b="1" dirty="0" smtClean="0">
                <a:solidFill>
                  <a:prstClr val="black"/>
                </a:solidFill>
                <a:latin typeface="微软雅黑" panose="020B0503020204020204" pitchFamily="34" charset="-122"/>
                <a:ea typeface="微软雅黑" panose="020B0503020204020204" pitchFamily="34" charset="-122"/>
              </a:rPr>
              <a:t>GMP</a:t>
            </a:r>
            <a:r>
              <a:rPr lang="zh-CN" altLang="en-US" sz="1400" b="1" dirty="0">
                <a:solidFill>
                  <a:prstClr val="black"/>
                </a:solidFill>
                <a:latin typeface="微软雅黑" panose="020B0503020204020204" pitchFamily="34" charset="-122"/>
                <a:ea typeface="微软雅黑" panose="020B0503020204020204" pitchFamily="34" charset="-122"/>
              </a:rPr>
              <a:t>制药技术培训”公众号：</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eaLnBrk="1" hangingPunct="1">
              <a:spcBef>
                <a:spcPts val="0"/>
              </a:spcBef>
            </a:pPr>
            <a:r>
              <a:rPr lang="zh-CN" altLang="en-US" sz="1400" b="1" dirty="0">
                <a:solidFill>
                  <a:prstClr val="black"/>
                </a:solidFill>
                <a:latin typeface="微软雅黑" panose="020B0503020204020204" pitchFamily="34" charset="-122"/>
                <a:ea typeface="微软雅黑" panose="020B0503020204020204" pitchFamily="34" charset="-122"/>
              </a:rPr>
              <a:t>每日获得行业大咖原创文章、行业内最新资讯动态、常见问题权威解答、最新培训资讯。</a:t>
            </a:r>
          </a:p>
        </p:txBody>
      </p:sp>
      <p:sp>
        <p:nvSpPr>
          <p:cNvPr id="6" name="文本框 5"/>
          <p:cNvSpPr txBox="1"/>
          <p:nvPr/>
        </p:nvSpPr>
        <p:spPr>
          <a:xfrm>
            <a:off x="6586540" y="4405486"/>
            <a:ext cx="2819400" cy="1384995"/>
          </a:xfrm>
          <a:prstGeom prst="rect">
            <a:avLst/>
          </a:prstGeom>
          <a:noFill/>
        </p:spPr>
        <p:txBody>
          <a:bodyPr wrap="square" rtlCol="0">
            <a:spAutoFit/>
          </a:bodyPr>
          <a:lstStyle/>
          <a:p>
            <a:pPr algn="ctr" eaLnBrk="1" hangingPunct="1">
              <a:spcBef>
                <a:spcPts val="0"/>
              </a:spcBef>
            </a:pPr>
            <a:r>
              <a:rPr lang="en-US" altLang="zh-CN" sz="1400" b="1" dirty="0">
                <a:solidFill>
                  <a:prstClr val="black"/>
                </a:solidFill>
                <a:latin typeface="微软雅黑" panose="020B0503020204020204" pitchFamily="34" charset="-122"/>
                <a:ea typeface="微软雅黑" panose="020B0503020204020204" pitchFamily="34" charset="-122"/>
              </a:rPr>
              <a:t>ISPE</a:t>
            </a:r>
            <a:r>
              <a:rPr lang="zh-CN" altLang="en-US" sz="1400" b="1" dirty="0">
                <a:solidFill>
                  <a:prstClr val="black"/>
                </a:solidFill>
                <a:latin typeface="微软雅黑" panose="020B0503020204020204" pitchFamily="34" charset="-122"/>
                <a:ea typeface="微软雅黑" panose="020B0503020204020204" pitchFamily="34" charset="-122"/>
              </a:rPr>
              <a:t>特约讲师，北京化工大学 </a:t>
            </a:r>
            <a:r>
              <a:rPr lang="en-US" altLang="zh-CN" sz="1400" b="1" dirty="0">
                <a:solidFill>
                  <a:prstClr val="black"/>
                </a:solidFill>
                <a:latin typeface="微软雅黑" panose="020B0503020204020204" pitchFamily="34" charset="-122"/>
                <a:ea typeface="微软雅黑" panose="020B0503020204020204" pitchFamily="34" charset="-122"/>
              </a:rPr>
              <a:t>&amp;</a:t>
            </a:r>
            <a:r>
              <a:rPr lang="zh-CN" altLang="en-US" sz="1400" b="1">
                <a:solidFill>
                  <a:prstClr val="black"/>
                </a:solidFill>
                <a:latin typeface="微软雅黑" panose="020B0503020204020204" pitchFamily="34" charset="-122"/>
                <a:ea typeface="微软雅黑" panose="020B0503020204020204" pitchFamily="34" charset="-122"/>
              </a:rPr>
              <a:t>沈阳药科大学 顾问</a:t>
            </a:r>
            <a:r>
              <a:rPr lang="zh-CN" altLang="en-US" sz="1400" b="1" dirty="0">
                <a:solidFill>
                  <a:prstClr val="black"/>
                </a:solidFill>
                <a:latin typeface="微软雅黑" panose="020B0503020204020204" pitchFamily="34" charset="-122"/>
                <a:ea typeface="微软雅黑" panose="020B0503020204020204" pitchFamily="34" charset="-122"/>
              </a:rPr>
              <a:t>教授，验证与风险管理专家</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马义岭教授组建此技术交流群，欢迎大家邀请热爱学习、乐于分享的制药同仁入群交流！</a:t>
            </a:r>
          </a:p>
        </p:txBody>
      </p:sp>
      <p:sp>
        <p:nvSpPr>
          <p:cNvPr id="2" name="文本框 1"/>
          <p:cNvSpPr txBox="1"/>
          <p:nvPr/>
        </p:nvSpPr>
        <p:spPr>
          <a:xfrm>
            <a:off x="2971801" y="1400821"/>
            <a:ext cx="2438400" cy="33718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zh-CN" altLang="en-US" sz="1600" b="1" dirty="0" smtClean="0">
                <a:solidFill>
                  <a:prstClr val="black"/>
                </a:solidFill>
                <a:latin typeface="微软雅黑" panose="020B0503020204020204" pitchFamily="34" charset="-122"/>
                <a:ea typeface="微软雅黑" panose="020B0503020204020204" pitchFamily="34" charset="-122"/>
              </a:rPr>
              <a:t> </a:t>
            </a:r>
            <a:r>
              <a:rPr lang="en-US" altLang="zh-CN" sz="1600" b="1" dirty="0" smtClean="0">
                <a:solidFill>
                  <a:prstClr val="black"/>
                </a:solidFill>
                <a:latin typeface="微软雅黑" panose="020B0503020204020204" pitchFamily="34" charset="-122"/>
                <a:ea typeface="微软雅黑" panose="020B0503020204020204" pitchFamily="34" charset="-122"/>
              </a:rPr>
              <a:t>GMP</a:t>
            </a:r>
            <a:r>
              <a:rPr lang="zh-CN" altLang="en-US" sz="1600" b="1" dirty="0">
                <a:solidFill>
                  <a:prstClr val="black"/>
                </a:solidFill>
                <a:latin typeface="微软雅黑" panose="020B0503020204020204" pitchFamily="34" charset="-122"/>
                <a:ea typeface="微软雅黑" panose="020B0503020204020204" pitchFamily="34" charset="-122"/>
              </a:rPr>
              <a:t>制药技术培训</a:t>
            </a:r>
          </a:p>
        </p:txBody>
      </p:sp>
      <p:sp>
        <p:nvSpPr>
          <p:cNvPr id="8" name="文本框 7"/>
          <p:cNvSpPr txBox="1"/>
          <p:nvPr/>
        </p:nvSpPr>
        <p:spPr>
          <a:xfrm>
            <a:off x="6743700" y="1400811"/>
            <a:ext cx="2438400" cy="33718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zh-CN" altLang="en-US" sz="1600" b="1" dirty="0">
                <a:solidFill>
                  <a:prstClr val="black"/>
                </a:solidFill>
                <a:latin typeface="微软雅黑" panose="020B0503020204020204" pitchFamily="34" charset="-122"/>
                <a:ea typeface="微软雅黑" panose="020B0503020204020204" pitchFamily="34" charset="-122"/>
              </a:rPr>
              <a:t>验证咨询技术交流群</a:t>
            </a:r>
          </a:p>
        </p:txBody>
      </p:sp>
      <p:sp>
        <p:nvSpPr>
          <p:cNvPr id="5" name="右箭头 4"/>
          <p:cNvSpPr/>
          <p:nvPr/>
        </p:nvSpPr>
        <p:spPr>
          <a:xfrm>
            <a:off x="3215640" y="507365"/>
            <a:ext cx="1676400" cy="6096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spcBef>
                <a:spcPct val="30000"/>
              </a:spcBef>
              <a:buFont typeface="Symbol" panose="05050102010706020507" pitchFamily="18" charset="2"/>
              <a:buNone/>
            </a:pPr>
            <a:endParaRPr lang="zh-CN" altLang="en-US" sz="4000" i="1">
              <a:solidFill>
                <a:srgbClr val="33CCCC"/>
              </a:solidFill>
            </a:endParaRPr>
          </a:p>
        </p:txBody>
      </p:sp>
      <p:sp>
        <p:nvSpPr>
          <p:cNvPr id="9" name="文本框 8"/>
          <p:cNvSpPr txBox="1"/>
          <p:nvPr/>
        </p:nvSpPr>
        <p:spPr>
          <a:xfrm>
            <a:off x="5694045" y="533401"/>
            <a:ext cx="3712210" cy="58356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en-US" altLang="zh-CN" sz="3200" b="1" i="1" dirty="0">
                <a:ln/>
                <a:solidFill>
                  <a:srgbClr val="5B9BD5"/>
                </a:solidFill>
                <a:effectLst>
                  <a:outerShdw blurRad="38100" dist="25400" dir="5400000" algn="ctr" rotWithShape="0">
                    <a:srgbClr val="6E747A">
                      <a:alpha val="43000"/>
                    </a:srgbClr>
                  </a:outerShdw>
                </a:effectLst>
                <a:latin typeface="Times New Roman" panose="02020603050405020304" pitchFamily="18" charset="0"/>
                <a:ea typeface="微软雅黑 Light" panose="020B0502040204020203" pitchFamily="34" charset="-122"/>
              </a:rPr>
              <a:t>Under the scanning</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24" y="2003280"/>
            <a:ext cx="2238377" cy="2238377"/>
          </a:xfrm>
          <a:prstGeom prst="rect">
            <a:avLst/>
          </a:prstGeom>
        </p:spPr>
      </p:pic>
      <p:sp>
        <p:nvSpPr>
          <p:cNvPr id="10" name="灯片编号占位符 9"/>
          <p:cNvSpPr>
            <a:spLocks noGrp="1"/>
          </p:cNvSpPr>
          <p:nvPr>
            <p:ph type="sldNum" sz="quarter" idx="10"/>
          </p:nvPr>
        </p:nvSpPr>
        <p:spPr/>
        <p:txBody>
          <a:bodyPr/>
          <a:lstStyle/>
          <a:p>
            <a:pPr>
              <a:defRPr/>
            </a:pPr>
            <a:fld id="{E9C26CF1-AECC-44F5-8FED-F08477BFFB23}" type="slidenum">
              <a:rPr lang="zh-CN" altLang="en-US" smtClean="0"/>
              <a:pPr>
                <a:defRPr/>
              </a:pPr>
              <a:t>119</a:t>
            </a:fld>
            <a:r>
              <a:rPr lang="en-US" altLang="zh-CN" dirty="0" smtClean="0"/>
              <a:t>/119</a:t>
            </a:r>
            <a:endParaRPr lang="zh-CN" altLang="en-US" dirty="0"/>
          </a:p>
        </p:txBody>
      </p:sp>
    </p:spTree>
    <p:extLst>
      <p:ext uri="{BB962C8B-B14F-4D97-AF65-F5344CB8AC3E}">
        <p14:creationId xmlns:p14="http://schemas.microsoft.com/office/powerpoint/2010/main" val="3528713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mj-ea"/>
              </a:rPr>
              <a:t>调试与确认指南 第二版 概要</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68023"/>
            <a:ext cx="10204800" cy="4852098"/>
          </a:xfrm>
          <a:prstGeom prst="rect">
            <a:avLst/>
          </a:prstGeom>
        </p:spPr>
        <p:txBody>
          <a:bodyPr wrap="square">
            <a:spAutoFit/>
          </a:bodyPr>
          <a:lstStyle/>
          <a:p>
            <a:pPr marL="380990" indent="-380990" eaLnBrk="1" fontAlgn="auto" hangingPunct="1">
              <a:lnSpc>
                <a:spcPct val="150000"/>
              </a:lnSpc>
              <a:spcBef>
                <a:spcPts val="800"/>
              </a:spcBef>
              <a:spcAft>
                <a:spcPts val="800"/>
              </a:spcAft>
              <a:buFont typeface="Arial" panose="020B0604020202020204" pitchFamily="34" charset="0"/>
              <a:buChar char="•"/>
              <a:defRPr/>
            </a:pPr>
            <a:r>
              <a:rPr lang="zh-CN" altLang="en-US" sz="2133" dirty="0" smtClean="0">
                <a:latin typeface="+mj-ea"/>
                <a:ea typeface="+mj-ea"/>
              </a:rPr>
              <a:t>前</a:t>
            </a:r>
            <a:r>
              <a:rPr lang="zh-CN" altLang="en-US" sz="2133" dirty="0">
                <a:latin typeface="+mj-ea"/>
                <a:ea typeface="+mj-ea"/>
              </a:rPr>
              <a:t>一版中描述的</a:t>
            </a:r>
            <a:r>
              <a:rPr lang="en-US" altLang="zh-CN" sz="2133" dirty="0">
                <a:latin typeface="+mj-ea"/>
                <a:ea typeface="+mj-ea"/>
              </a:rPr>
              <a:t>C&amp;Q</a:t>
            </a:r>
            <a:r>
              <a:rPr lang="zh-CN" altLang="en-US" sz="2133" dirty="0">
                <a:latin typeface="+mj-ea"/>
                <a:ea typeface="+mj-ea"/>
              </a:rPr>
              <a:t>方法的某些方面</a:t>
            </a:r>
            <a:r>
              <a:rPr lang="zh-CN" altLang="en-US" sz="2133" dirty="0">
                <a:solidFill>
                  <a:schemeClr val="accent1"/>
                </a:solidFill>
                <a:latin typeface="+mj-ea"/>
                <a:ea typeface="+mj-ea"/>
              </a:rPr>
              <a:t>已经废弃</a:t>
            </a:r>
            <a:r>
              <a:rPr lang="zh-CN" altLang="en-US" sz="2133" dirty="0">
                <a:latin typeface="+mj-ea"/>
                <a:ea typeface="+mj-ea"/>
              </a:rPr>
              <a:t>，并被</a:t>
            </a:r>
            <a:r>
              <a:rPr lang="en-US" altLang="zh-CN" sz="2133" dirty="0">
                <a:latin typeface="+mj-ea"/>
                <a:ea typeface="+mj-ea"/>
              </a:rPr>
              <a:t>QRM</a:t>
            </a:r>
            <a:r>
              <a:rPr lang="zh-CN" altLang="en-US" sz="2133" dirty="0">
                <a:latin typeface="+mj-ea"/>
                <a:ea typeface="+mj-ea"/>
              </a:rPr>
              <a:t>和</a:t>
            </a:r>
            <a:r>
              <a:rPr lang="en-US" altLang="zh-CN" sz="2133" dirty="0">
                <a:latin typeface="+mj-ea"/>
                <a:ea typeface="+mj-ea"/>
              </a:rPr>
              <a:t>GEP</a:t>
            </a:r>
            <a:r>
              <a:rPr lang="zh-CN" altLang="en-US" sz="2133" dirty="0">
                <a:latin typeface="+mj-ea"/>
                <a:ea typeface="+mj-ea"/>
              </a:rPr>
              <a:t>取代，包括：</a:t>
            </a:r>
            <a:endParaRPr lang="en-US" altLang="zh-CN" sz="2133" dirty="0">
              <a:latin typeface="+mj-ea"/>
              <a:ea typeface="+mj-ea"/>
            </a:endParaRPr>
          </a:p>
          <a:p>
            <a:pPr marL="990575" lvl="1" indent="-380990" eaLnBrk="1" fontAlgn="auto" hangingPunct="1">
              <a:lnSpc>
                <a:spcPct val="150000"/>
              </a:lnSpc>
              <a:spcBef>
                <a:spcPts val="800"/>
              </a:spcBef>
              <a:spcAft>
                <a:spcPts val="800"/>
              </a:spcAft>
              <a:buFont typeface="Arial" panose="020B0604020202020204" pitchFamily="34" charset="0"/>
              <a:buChar char="•"/>
              <a:defRPr/>
            </a:pPr>
            <a:r>
              <a:rPr lang="zh-CN" altLang="en-US" sz="2133" dirty="0" smtClean="0">
                <a:solidFill>
                  <a:schemeClr val="accent1"/>
                </a:solidFill>
                <a:latin typeface="+mj-ea"/>
                <a:ea typeface="+mj-ea"/>
              </a:rPr>
              <a:t>关键部件</a:t>
            </a:r>
            <a:r>
              <a:rPr lang="en-US" altLang="zh-CN" sz="2133" dirty="0" smtClean="0">
                <a:solidFill>
                  <a:schemeClr val="accent1"/>
                </a:solidFill>
                <a:latin typeface="+mj-ea"/>
                <a:ea typeface="+mj-ea"/>
              </a:rPr>
              <a:t>(CCA)</a:t>
            </a:r>
            <a:r>
              <a:rPr lang="zh-CN" altLang="en-US" sz="2133" dirty="0" smtClean="0">
                <a:solidFill>
                  <a:schemeClr val="accent1"/>
                </a:solidFill>
                <a:latin typeface="+mj-ea"/>
                <a:ea typeface="+mj-ea"/>
              </a:rPr>
              <a:t>：关键方面</a:t>
            </a:r>
            <a:r>
              <a:rPr lang="en-US" altLang="zh-CN" sz="2133" dirty="0" smtClean="0">
                <a:solidFill>
                  <a:schemeClr val="accent1"/>
                </a:solidFill>
                <a:latin typeface="+mj-ea"/>
                <a:ea typeface="+mj-ea"/>
              </a:rPr>
              <a:t>(CA)-</a:t>
            </a:r>
            <a:r>
              <a:rPr lang="zh-CN" altLang="en-US" sz="2133" dirty="0" smtClean="0">
                <a:solidFill>
                  <a:schemeClr val="accent1"/>
                </a:solidFill>
                <a:latin typeface="+mj-ea"/>
                <a:ea typeface="+mj-ea"/>
              </a:rPr>
              <a:t>关键设计要素</a:t>
            </a:r>
            <a:r>
              <a:rPr lang="en-US" altLang="zh-CN" sz="2133" dirty="0" smtClean="0">
                <a:solidFill>
                  <a:schemeClr val="accent1"/>
                </a:solidFill>
                <a:latin typeface="+mj-ea"/>
                <a:ea typeface="+mj-ea"/>
              </a:rPr>
              <a:t>(CDE)</a:t>
            </a:r>
            <a:r>
              <a:rPr lang="zh-CN" altLang="en-US" sz="2133" dirty="0" smtClean="0">
                <a:solidFill>
                  <a:schemeClr val="accent1"/>
                </a:solidFill>
                <a:latin typeface="+mj-ea"/>
                <a:ea typeface="+mj-ea"/>
              </a:rPr>
              <a:t>被</a:t>
            </a:r>
            <a:r>
              <a:rPr lang="zh-CN" altLang="en-US" sz="2133" dirty="0">
                <a:solidFill>
                  <a:schemeClr val="accent1"/>
                </a:solidFill>
                <a:latin typeface="+mj-ea"/>
                <a:ea typeface="+mj-ea"/>
              </a:rPr>
              <a:t>确定为系统风险评估的输出，</a:t>
            </a:r>
            <a:r>
              <a:rPr lang="zh-CN" altLang="en-US" sz="2133" dirty="0">
                <a:latin typeface="+mj-ea"/>
                <a:ea typeface="+mj-ea"/>
              </a:rPr>
              <a:t>因此无需评估每个系统部件的关键性；</a:t>
            </a:r>
            <a:endParaRPr lang="en-US" altLang="zh-CN" sz="2133" dirty="0">
              <a:latin typeface="+mj-ea"/>
              <a:ea typeface="+mj-ea"/>
            </a:endParaRPr>
          </a:p>
          <a:p>
            <a:pPr marL="990575" lvl="1" indent="-380990" eaLnBrk="1" fontAlgn="auto" hangingPunct="1">
              <a:lnSpc>
                <a:spcPct val="150000"/>
              </a:lnSpc>
              <a:spcBef>
                <a:spcPts val="800"/>
              </a:spcBef>
              <a:spcAft>
                <a:spcPts val="800"/>
              </a:spcAft>
              <a:buFont typeface="Arial" panose="020B0604020202020204" pitchFamily="34" charset="0"/>
              <a:buChar char="•"/>
              <a:defRPr/>
            </a:pPr>
            <a:r>
              <a:rPr lang="zh-CN" altLang="en-US" sz="2133" dirty="0">
                <a:latin typeface="+mj-ea"/>
                <a:ea typeface="+mj-ea"/>
              </a:rPr>
              <a:t>增强型调试</a:t>
            </a:r>
            <a:r>
              <a:rPr lang="en-US" altLang="zh-CN" sz="2133" dirty="0">
                <a:latin typeface="+mj-ea"/>
                <a:ea typeface="+mj-ea"/>
              </a:rPr>
              <a:t>&amp;</a:t>
            </a:r>
            <a:r>
              <a:rPr lang="zh-CN" altLang="en-US" sz="2133" dirty="0">
                <a:latin typeface="+mj-ea"/>
                <a:ea typeface="+mj-ea"/>
              </a:rPr>
              <a:t>增强型设计审核</a:t>
            </a:r>
            <a:r>
              <a:rPr lang="en-US" altLang="zh-CN" sz="2133" dirty="0">
                <a:latin typeface="+mj-ea"/>
                <a:ea typeface="+mj-ea"/>
              </a:rPr>
              <a:t>&amp;</a:t>
            </a:r>
            <a:r>
              <a:rPr lang="zh-CN" altLang="en-US" sz="2133" dirty="0">
                <a:latin typeface="+mj-ea"/>
                <a:ea typeface="+mj-ea"/>
              </a:rPr>
              <a:t>增强型文档；</a:t>
            </a:r>
            <a:endParaRPr lang="en-US" altLang="zh-CN" sz="2133" dirty="0">
              <a:latin typeface="+mj-ea"/>
              <a:ea typeface="+mj-ea"/>
            </a:endParaRPr>
          </a:p>
          <a:p>
            <a:pPr marL="990575" lvl="1" indent="-380990" eaLnBrk="1" fontAlgn="auto" hangingPunct="1">
              <a:lnSpc>
                <a:spcPct val="150000"/>
              </a:lnSpc>
              <a:spcBef>
                <a:spcPts val="800"/>
              </a:spcBef>
              <a:spcAft>
                <a:spcPts val="800"/>
              </a:spcAft>
              <a:buFont typeface="Arial" panose="020B0604020202020204" pitchFamily="34" charset="0"/>
              <a:buChar char="•"/>
              <a:defRPr/>
            </a:pPr>
            <a:r>
              <a:rPr lang="zh-CN" altLang="en-US" sz="2133" dirty="0" smtClean="0">
                <a:latin typeface="+mj-ea"/>
                <a:ea typeface="+mj-ea"/>
              </a:rPr>
              <a:t>间接影响系统：</a:t>
            </a:r>
            <a:r>
              <a:rPr lang="zh-CN" altLang="en-US" sz="2133" dirty="0">
                <a:latin typeface="+mj-ea"/>
                <a:ea typeface="+mj-ea"/>
              </a:rPr>
              <a:t>重新分类为直接影响系统和非</a:t>
            </a:r>
            <a:r>
              <a:rPr lang="zh-CN" altLang="en-US" sz="2133" dirty="0" smtClean="0">
                <a:latin typeface="+mj-ea"/>
                <a:ea typeface="+mj-ea"/>
              </a:rPr>
              <a:t>直接影响系统</a:t>
            </a:r>
            <a:r>
              <a:rPr lang="zh-CN" altLang="en-US" sz="2133" dirty="0">
                <a:latin typeface="+mj-ea"/>
                <a:ea typeface="+mj-ea"/>
              </a:rPr>
              <a:t>；</a:t>
            </a:r>
            <a:endParaRPr lang="en-US" altLang="zh-CN" sz="2133" dirty="0">
              <a:latin typeface="+mj-ea"/>
              <a:ea typeface="+mj-ea"/>
            </a:endParaRPr>
          </a:p>
          <a:p>
            <a:pPr marL="990575" lvl="1" indent="-380990" eaLnBrk="1" fontAlgn="auto" hangingPunct="1">
              <a:lnSpc>
                <a:spcPct val="150000"/>
              </a:lnSpc>
              <a:spcBef>
                <a:spcPts val="800"/>
              </a:spcBef>
              <a:spcAft>
                <a:spcPts val="800"/>
              </a:spcAft>
              <a:buFont typeface="Arial" panose="020B0604020202020204" pitchFamily="34" charset="0"/>
              <a:buChar char="•"/>
              <a:defRPr/>
            </a:pPr>
            <a:r>
              <a:rPr lang="en-US" altLang="zh-CN" sz="2133" dirty="0">
                <a:solidFill>
                  <a:schemeClr val="accent1"/>
                </a:solidFill>
                <a:latin typeface="+mj-ea"/>
                <a:ea typeface="+mj-ea"/>
              </a:rPr>
              <a:t>V-</a:t>
            </a:r>
            <a:r>
              <a:rPr lang="zh-CN" altLang="en-US" sz="2133" dirty="0">
                <a:solidFill>
                  <a:schemeClr val="accent1"/>
                </a:solidFill>
                <a:latin typeface="+mj-ea"/>
                <a:ea typeface="+mj-ea"/>
              </a:rPr>
              <a:t>模型：集成的</a:t>
            </a:r>
            <a:r>
              <a:rPr lang="en-US" altLang="zh-CN" sz="2133" dirty="0">
                <a:solidFill>
                  <a:schemeClr val="accent1"/>
                </a:solidFill>
                <a:latin typeface="+mj-ea"/>
                <a:ea typeface="+mj-ea"/>
              </a:rPr>
              <a:t>C&amp;Q</a:t>
            </a:r>
            <a:r>
              <a:rPr lang="zh-CN" altLang="en-US" sz="2133" dirty="0">
                <a:solidFill>
                  <a:schemeClr val="accent1"/>
                </a:solidFill>
                <a:latin typeface="+mj-ea"/>
                <a:ea typeface="+mj-ea"/>
              </a:rPr>
              <a:t>方法提供了生命周期的</a:t>
            </a:r>
            <a:r>
              <a:rPr lang="en-US" altLang="zh-CN" sz="2133" dirty="0">
                <a:solidFill>
                  <a:schemeClr val="accent1"/>
                </a:solidFill>
                <a:latin typeface="+mj-ea"/>
                <a:ea typeface="+mj-ea"/>
              </a:rPr>
              <a:t>C&amp;Q</a:t>
            </a:r>
            <a:r>
              <a:rPr lang="zh-CN" altLang="en-US" sz="2133" dirty="0">
                <a:solidFill>
                  <a:schemeClr val="accent1"/>
                </a:solidFill>
                <a:latin typeface="+mj-ea"/>
                <a:ea typeface="+mj-ea"/>
              </a:rPr>
              <a:t>方法，并由不同的流程图</a:t>
            </a:r>
            <a:r>
              <a:rPr lang="zh-CN" altLang="en-US" sz="2133" dirty="0" smtClean="0">
                <a:solidFill>
                  <a:schemeClr val="accent1"/>
                </a:solidFill>
                <a:latin typeface="+mj-ea"/>
                <a:ea typeface="+mj-ea"/>
              </a:rPr>
              <a:t>表示。</a:t>
            </a:r>
            <a:r>
              <a:rPr lang="en-US" altLang="zh-CN" sz="2133" dirty="0">
                <a:latin typeface="+mj-ea"/>
                <a:ea typeface="+mj-ea"/>
              </a:rPr>
              <a:t>V</a:t>
            </a:r>
            <a:r>
              <a:rPr lang="zh-CN" altLang="en-US" sz="2133" dirty="0">
                <a:latin typeface="+mj-ea"/>
                <a:ea typeface="+mj-ea"/>
              </a:rPr>
              <a:t>模型代表了设计过程和测试之间的联系，但没有包含基于产品质量的风险评估过程</a:t>
            </a:r>
            <a:r>
              <a:rPr lang="zh-CN" altLang="en-US" sz="2133" dirty="0" smtClean="0">
                <a:latin typeface="+mj-ea"/>
                <a:ea typeface="+mj-ea"/>
              </a:rPr>
              <a:t>。</a:t>
            </a:r>
            <a:endParaRPr lang="zh-CN" altLang="en-US" sz="2133" dirty="0">
              <a:latin typeface="+mj-ea"/>
              <a:ea typeface="+mj-ea"/>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a:t>
            </a:fld>
            <a:r>
              <a:rPr lang="en-US" altLang="zh-CN" dirty="0" smtClean="0"/>
              <a:t>/119</a:t>
            </a:r>
            <a:endParaRPr lang="zh-CN" altLang="en-US" dirty="0"/>
          </a:p>
        </p:txBody>
      </p:sp>
    </p:spTree>
    <p:extLst>
      <p:ext uri="{BB962C8B-B14F-4D97-AF65-F5344CB8AC3E}">
        <p14:creationId xmlns:p14="http://schemas.microsoft.com/office/powerpoint/2010/main" val="29335751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4028521" y="2844225"/>
            <a:ext cx="6450012" cy="584775"/>
          </a:xfrm>
          <a:prstGeom prst="rect">
            <a:avLst/>
          </a:prstGeom>
          <a:noFill/>
        </p:spPr>
        <p:txBody>
          <a:bodyPr>
            <a:spAutoFit/>
          </a:bodyPr>
          <a:lstStyle/>
          <a:p>
            <a:pPr eaLnBrk="1" hangingPunct="1">
              <a:buFontTx/>
              <a:buNone/>
              <a:defRPr/>
            </a:pPr>
            <a:r>
              <a:rPr lang="zh-CN" altLang="en-US" sz="3200" b="1" dirty="0">
                <a:solidFill>
                  <a:srgbClr val="000000"/>
                </a:solidFill>
                <a:latin typeface="微软雅黑" panose="020B0503020204020204" pitchFamily="34" charset="-122"/>
                <a:ea typeface="微软雅黑" panose="020B0503020204020204" pitchFamily="34" charset="-122"/>
              </a:rPr>
              <a:t>新版调试与确认指南的主要流程</a:t>
            </a:r>
          </a:p>
        </p:txBody>
      </p:sp>
      <p:sp>
        <p:nvSpPr>
          <p:cNvPr id="43" name="文本框 42"/>
          <p:cNvSpPr txBox="1"/>
          <p:nvPr/>
        </p:nvSpPr>
        <p:spPr>
          <a:xfrm>
            <a:off x="1029770" y="2815055"/>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rPr>
              <a:t>2</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55451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71196" y="1043997"/>
            <a:ext cx="10044000" cy="5012156"/>
          </a:xfrm>
          <a:prstGeom prst="rect">
            <a:avLst/>
          </a:prstGeom>
        </p:spPr>
      </p:pic>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solidFill>
                  <a:srgbClr val="000000"/>
                </a:solidFill>
                <a:latin typeface="+mj-ea"/>
              </a:rPr>
              <a:t>调试与确认指南 第二版 </a:t>
            </a:r>
            <a:r>
              <a:rPr lang="zh-CN" altLang="en-US" dirty="0" smtClean="0">
                <a:solidFill>
                  <a:srgbClr val="000000"/>
                </a:solidFill>
                <a:latin typeface="+mj-ea"/>
              </a:rPr>
              <a:t>验证流程解读</a:t>
            </a:r>
            <a:endParaRPr lang="zh-CN" altLang="en-US" dirty="0"/>
          </a:p>
        </p:txBody>
      </p:sp>
      <p:sp>
        <p:nvSpPr>
          <p:cNvPr id="6" name="文本框 5"/>
          <p:cNvSpPr txBox="1"/>
          <p:nvPr/>
        </p:nvSpPr>
        <p:spPr>
          <a:xfrm>
            <a:off x="3873909" y="6023545"/>
            <a:ext cx="4925961"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rPr>
              <a:t>C&amp;Q</a:t>
            </a:r>
            <a:r>
              <a:rPr lang="zh-CN" altLang="en-US" sz="1600" b="1" dirty="0" smtClean="0">
                <a:latin typeface="微软雅黑" panose="020B0503020204020204" pitchFamily="34" charset="-122"/>
                <a:ea typeface="微软雅黑" panose="020B0503020204020204" pitchFamily="34" charset="-122"/>
              </a:rPr>
              <a:t>第二版：基于科学和风险的全新验证管理模式</a:t>
            </a:r>
            <a:endParaRPr lang="zh-CN" altLang="en-US" sz="16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16327" y="4265193"/>
            <a:ext cx="1270000" cy="1218473"/>
            <a:chOff x="2682240" y="4345752"/>
            <a:chExt cx="1270000" cy="1250656"/>
          </a:xfrm>
        </p:grpSpPr>
        <p:cxnSp>
          <p:nvCxnSpPr>
            <p:cNvPr id="12" name="直接箭头连接符 11"/>
            <p:cNvCxnSpPr/>
            <p:nvPr/>
          </p:nvCxnSpPr>
          <p:spPr>
            <a:xfrm flipV="1">
              <a:off x="3324668" y="5187742"/>
              <a:ext cx="0" cy="159583"/>
            </a:xfrm>
            <a:prstGeom prst="straightConnector1">
              <a:avLst/>
            </a:prstGeom>
            <a:ln w="9525">
              <a:solidFill>
                <a:srgbClr val="FF0000"/>
              </a:solidFill>
              <a:prstDash val="dash"/>
              <a:tailEnd type="triangle"/>
            </a:ln>
            <a:scene3d>
              <a:camera prst="orthographicFront">
                <a:rot lat="0" lon="0" rev="10800000"/>
              </a:camera>
              <a:lightRig rig="threePt" dir="t"/>
            </a:scene3d>
          </p:spPr>
          <p:style>
            <a:lnRef idx="1">
              <a:schemeClr val="accent1"/>
            </a:lnRef>
            <a:fillRef idx="0">
              <a:schemeClr val="accent1"/>
            </a:fillRef>
            <a:effectRef idx="0">
              <a:schemeClr val="accent1"/>
            </a:effectRef>
            <a:fontRef idx="minor">
              <a:schemeClr val="tx1"/>
            </a:fontRef>
          </p:style>
        </p:cxnSp>
        <p:sp>
          <p:nvSpPr>
            <p:cNvPr id="13" name="椭圆 12"/>
            <p:cNvSpPr/>
            <p:nvPr/>
          </p:nvSpPr>
          <p:spPr bwMode="auto">
            <a:xfrm>
              <a:off x="2883060" y="4345752"/>
              <a:ext cx="864000" cy="716403"/>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2682240" y="5280502"/>
              <a:ext cx="1270000" cy="315906"/>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分类方法微调</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424413" y="3554261"/>
            <a:ext cx="2463621" cy="1408899"/>
            <a:chOff x="3047897" y="3623085"/>
            <a:chExt cx="2463621" cy="1408899"/>
          </a:xfrm>
        </p:grpSpPr>
        <p:sp>
          <p:nvSpPr>
            <p:cNvPr id="16" name="椭圆 15"/>
            <p:cNvSpPr/>
            <p:nvPr/>
          </p:nvSpPr>
          <p:spPr bwMode="auto">
            <a:xfrm>
              <a:off x="3845168" y="4345855"/>
              <a:ext cx="864000" cy="686129"/>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047897" y="3623085"/>
              <a:ext cx="2463621" cy="523220"/>
            </a:xfrm>
            <a:prstGeom prst="rect">
              <a:avLst/>
            </a:prstGeom>
            <a:noFill/>
          </p:spPr>
          <p:txBody>
            <a:bodyPr wrap="square" rtlCol="0">
              <a:spAutoFit/>
            </a:bodyPr>
            <a:lstStyle/>
            <a:p>
              <a:pPr algn="ctr"/>
              <a:r>
                <a:rPr lang="zh-CN" altLang="en-US" sz="1400" dirty="0" smtClean="0">
                  <a:solidFill>
                    <a:srgbClr val="FF0000"/>
                  </a:solidFill>
                  <a:latin typeface="微软雅黑" panose="020B0503020204020204" pitchFamily="34" charset="-122"/>
                  <a:ea typeface="微软雅黑" panose="020B0503020204020204" pitchFamily="34" charset="-122"/>
                </a:rPr>
                <a:t>舍弃基于硬件的风险评估</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pPr algn="ctr"/>
              <a:r>
                <a:rPr lang="zh-CN" altLang="en-US" sz="1400" dirty="0" smtClean="0">
                  <a:solidFill>
                    <a:srgbClr val="FF0000"/>
                  </a:solidFill>
                  <a:latin typeface="微软雅黑" panose="020B0503020204020204" pitchFamily="34" charset="-122"/>
                  <a:ea typeface="微软雅黑" panose="020B0503020204020204" pitchFamily="34" charset="-122"/>
                </a:rPr>
                <a:t>转向产品和工艺风险管理</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18" name="直接箭头连接符 17"/>
            <p:cNvCxnSpPr>
              <a:stCxn id="16" idx="0"/>
            </p:cNvCxnSpPr>
            <p:nvPr/>
          </p:nvCxnSpPr>
          <p:spPr>
            <a:xfrm flipV="1">
              <a:off x="4277168" y="4084369"/>
              <a:ext cx="0" cy="261486"/>
            </a:xfrm>
            <a:prstGeom prst="straightConnector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545468" y="2198849"/>
            <a:ext cx="2570258" cy="2764312"/>
            <a:chOff x="4013274" y="2286684"/>
            <a:chExt cx="2570258" cy="2764312"/>
          </a:xfrm>
        </p:grpSpPr>
        <p:sp>
          <p:nvSpPr>
            <p:cNvPr id="21" name="椭圆 20"/>
            <p:cNvSpPr/>
            <p:nvPr/>
          </p:nvSpPr>
          <p:spPr bwMode="auto">
            <a:xfrm>
              <a:off x="4810560" y="4364866"/>
              <a:ext cx="864000" cy="686130"/>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013274" y="2286684"/>
              <a:ext cx="2570258" cy="307777"/>
            </a:xfrm>
            <a:prstGeom prst="rect">
              <a:avLst/>
            </a:prstGeom>
            <a:noFill/>
          </p:spPr>
          <p:txBody>
            <a:bodyPr wrap="square" rtlCol="0">
              <a:spAutoFit/>
            </a:bodyPr>
            <a:lstStyle/>
            <a:p>
              <a:pPr algn="ctr"/>
              <a:r>
                <a:rPr lang="zh-CN" altLang="en-US" sz="1400" dirty="0" smtClean="0">
                  <a:solidFill>
                    <a:srgbClr val="FF0000"/>
                  </a:solidFill>
                  <a:latin typeface="微软雅黑" panose="020B0503020204020204" pitchFamily="34" charset="-122"/>
                  <a:ea typeface="微软雅黑" panose="020B0503020204020204" pitchFamily="34" charset="-122"/>
                </a:rPr>
                <a:t>强调</a:t>
              </a:r>
              <a:r>
                <a:rPr lang="en-US" altLang="zh-CN" sz="1400" dirty="0" smtClean="0">
                  <a:solidFill>
                    <a:srgbClr val="FF0000"/>
                  </a:solidFill>
                  <a:latin typeface="微软雅黑" panose="020B0503020204020204" pitchFamily="34" charset="-122"/>
                  <a:ea typeface="微软雅黑" panose="020B0503020204020204" pitchFamily="34" charset="-122"/>
                </a:rPr>
                <a:t>DR</a:t>
              </a:r>
              <a:r>
                <a:rPr lang="zh-CN" altLang="en-US" sz="1400" dirty="0" smtClean="0">
                  <a:solidFill>
                    <a:srgbClr val="FF0000"/>
                  </a:solidFill>
                  <a:latin typeface="微软雅黑" panose="020B0503020204020204" pitchFamily="34" charset="-122"/>
                  <a:ea typeface="微软雅黑" panose="020B0503020204020204" pitchFamily="34" charset="-122"/>
                </a:rPr>
                <a:t>的作用，简化</a:t>
              </a:r>
              <a:r>
                <a:rPr lang="en-US" altLang="zh-CN" sz="1400" dirty="0" smtClean="0">
                  <a:solidFill>
                    <a:srgbClr val="FF0000"/>
                  </a:solidFill>
                  <a:latin typeface="微软雅黑" panose="020B0503020204020204" pitchFamily="34" charset="-122"/>
                  <a:ea typeface="微软雅黑" panose="020B0503020204020204" pitchFamily="34" charset="-122"/>
                </a:rPr>
                <a:t>DQ</a:t>
              </a:r>
              <a:r>
                <a:rPr lang="zh-CN" altLang="en-US" sz="1400" dirty="0" smtClean="0">
                  <a:solidFill>
                    <a:srgbClr val="FF0000"/>
                  </a:solidFill>
                  <a:latin typeface="微软雅黑" panose="020B0503020204020204" pitchFamily="34" charset="-122"/>
                  <a:ea typeface="微软雅黑" panose="020B0503020204020204" pitchFamily="34" charset="-122"/>
                </a:rPr>
                <a:t>范围</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flipV="1">
              <a:off x="5242560" y="2594460"/>
              <a:ext cx="0" cy="1758567"/>
            </a:xfrm>
            <a:prstGeom prst="straightConnector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7520695" y="4277029"/>
            <a:ext cx="4045372" cy="1297511"/>
            <a:chOff x="5839560" y="4314959"/>
            <a:chExt cx="4045372" cy="1297511"/>
          </a:xfrm>
        </p:grpSpPr>
        <p:sp>
          <p:nvSpPr>
            <p:cNvPr id="25" name="椭圆 24"/>
            <p:cNvSpPr/>
            <p:nvPr/>
          </p:nvSpPr>
          <p:spPr bwMode="auto">
            <a:xfrm>
              <a:off x="5839560" y="4314959"/>
              <a:ext cx="864000" cy="686131"/>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070612" y="5304693"/>
              <a:ext cx="2814320" cy="307777"/>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增强型文档管理理念</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27" name="肘形连接符 26"/>
            <p:cNvCxnSpPr>
              <a:stCxn id="25" idx="5"/>
              <a:endCxn id="26" idx="1"/>
            </p:cNvCxnSpPr>
            <p:nvPr/>
          </p:nvCxnSpPr>
          <p:spPr>
            <a:xfrm rot="16200000" flipH="1">
              <a:off x="6544834" y="4932804"/>
              <a:ext cx="557974" cy="493582"/>
            </a:xfrm>
            <a:prstGeom prst="bentConnector2">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9445265" y="2198848"/>
            <a:ext cx="1813658" cy="1816697"/>
            <a:chOff x="7466580" y="2418345"/>
            <a:chExt cx="1813658" cy="1816697"/>
          </a:xfrm>
        </p:grpSpPr>
        <p:sp>
          <p:nvSpPr>
            <p:cNvPr id="29" name="椭圆 28"/>
            <p:cNvSpPr/>
            <p:nvPr/>
          </p:nvSpPr>
          <p:spPr bwMode="auto">
            <a:xfrm>
              <a:off x="7952840" y="3371042"/>
              <a:ext cx="864000" cy="864000"/>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7466580" y="2418345"/>
              <a:ext cx="1813658" cy="307777"/>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再验证管理概念扩展</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31" name="直接箭头连接符 30"/>
            <p:cNvCxnSpPr>
              <a:stCxn id="29" idx="0"/>
            </p:cNvCxnSpPr>
            <p:nvPr/>
          </p:nvCxnSpPr>
          <p:spPr>
            <a:xfrm flipV="1">
              <a:off x="8384840" y="2726122"/>
              <a:ext cx="0" cy="644920"/>
            </a:xfrm>
            <a:prstGeom prst="straightConnector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1221454" y="1789471"/>
            <a:ext cx="3964873" cy="2577634"/>
            <a:chOff x="1221454" y="1789471"/>
            <a:chExt cx="3964873" cy="2577634"/>
          </a:xfrm>
        </p:grpSpPr>
        <p:sp>
          <p:nvSpPr>
            <p:cNvPr id="8" name="椭圆 7"/>
            <p:cNvSpPr/>
            <p:nvPr/>
          </p:nvSpPr>
          <p:spPr bwMode="auto">
            <a:xfrm>
              <a:off x="1221454" y="1789471"/>
              <a:ext cx="1278890" cy="2577634"/>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400" b="1" dirty="0" smtClean="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792730" y="1898914"/>
              <a:ext cx="2393597" cy="523220"/>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强调研发的重要性，突出产品和工艺风险的重要地位</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46" name="直接箭头连接符 45"/>
            <p:cNvCxnSpPr>
              <a:stCxn id="8" idx="7"/>
            </p:cNvCxnSpPr>
            <p:nvPr/>
          </p:nvCxnSpPr>
          <p:spPr>
            <a:xfrm flipV="1">
              <a:off x="2313055" y="2164080"/>
              <a:ext cx="479675" cy="2877"/>
            </a:xfrm>
            <a:prstGeom prst="straightConnector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nvGrpSpPr>
        <p:grpSpPr>
          <a:xfrm>
            <a:off x="2792730" y="2575428"/>
            <a:ext cx="2559112" cy="2375893"/>
            <a:chOff x="2792730" y="2575428"/>
            <a:chExt cx="2559112" cy="2375893"/>
          </a:xfrm>
        </p:grpSpPr>
        <p:sp>
          <p:nvSpPr>
            <p:cNvPr id="48" name="文本框 47"/>
            <p:cNvSpPr txBox="1"/>
            <p:nvPr/>
          </p:nvSpPr>
          <p:spPr>
            <a:xfrm>
              <a:off x="2792730" y="2575428"/>
              <a:ext cx="2559112" cy="738664"/>
            </a:xfrm>
            <a:prstGeom prst="rect">
              <a:avLst/>
            </a:prstGeom>
            <a:noFill/>
          </p:spPr>
          <p:txBody>
            <a:bodyPr wrap="square" rtlCol="0">
              <a:spAutoFit/>
            </a:bodyPr>
            <a:lstStyle/>
            <a:p>
              <a:r>
                <a:rPr lang="zh-CN" altLang="en-US" sz="1400" dirty="0" smtClean="0">
                  <a:solidFill>
                    <a:srgbClr val="FF0000"/>
                  </a:solidFill>
                  <a:latin typeface="微软雅黑" panose="020B0503020204020204" pitchFamily="34" charset="-122"/>
                  <a:ea typeface="微软雅黑" panose="020B0503020204020204" pitchFamily="34" charset="-122"/>
                </a:rPr>
                <a:t>强调</a:t>
              </a:r>
              <a:r>
                <a:rPr lang="en-US" altLang="zh-CN" sz="1400" dirty="0" err="1" smtClean="0">
                  <a:solidFill>
                    <a:srgbClr val="FF0000"/>
                  </a:solidFill>
                  <a:latin typeface="微软雅黑" panose="020B0503020204020204" pitchFamily="34" charset="-122"/>
                  <a:ea typeface="微软雅黑" panose="020B0503020204020204" pitchFamily="34" charset="-122"/>
                </a:rPr>
                <a:t>QbD</a:t>
              </a:r>
              <a:r>
                <a:rPr lang="zh-CN" altLang="en-US" sz="1400" dirty="0" smtClean="0">
                  <a:solidFill>
                    <a:srgbClr val="FF0000"/>
                  </a:solidFill>
                  <a:latin typeface="微软雅黑" panose="020B0503020204020204" pitchFamily="34" charset="-122"/>
                  <a:ea typeface="微软雅黑" panose="020B0503020204020204" pitchFamily="34" charset="-122"/>
                </a:rPr>
                <a:t>理念，</a:t>
              </a:r>
              <a:r>
                <a:rPr lang="en-US" altLang="zh-CN" sz="1400" dirty="0" smtClean="0">
                  <a:solidFill>
                    <a:srgbClr val="FF0000"/>
                  </a:solidFill>
                  <a:latin typeface="微软雅黑" panose="020B0503020204020204" pitchFamily="34" charset="-122"/>
                  <a:ea typeface="微软雅黑" panose="020B0503020204020204" pitchFamily="34" charset="-122"/>
                </a:rPr>
                <a:t>URS</a:t>
              </a:r>
              <a:r>
                <a:rPr lang="zh-CN" altLang="en-US" sz="1400" dirty="0" smtClean="0">
                  <a:solidFill>
                    <a:srgbClr val="FF0000"/>
                  </a:solidFill>
                  <a:latin typeface="微软雅黑" panose="020B0503020204020204" pitchFamily="34" charset="-122"/>
                  <a:ea typeface="微软雅黑" panose="020B0503020204020204" pitchFamily="34" charset="-122"/>
                </a:rPr>
                <a:t>应考虑：</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r>
                <a:rPr lang="zh-CN" altLang="en-US" sz="1400" dirty="0" smtClean="0">
                  <a:solidFill>
                    <a:srgbClr val="FF0000"/>
                  </a:solidFill>
                  <a:latin typeface="微软雅黑" panose="020B0503020204020204" pitchFamily="34" charset="-122"/>
                  <a:ea typeface="微软雅黑" panose="020B0503020204020204" pitchFamily="34" charset="-122"/>
                </a:rPr>
                <a:t>关键质量属性</a:t>
              </a:r>
              <a:r>
                <a:rPr lang="en-US" altLang="zh-CN" sz="1400" dirty="0" smtClean="0">
                  <a:solidFill>
                    <a:srgbClr val="FF0000"/>
                  </a:solidFill>
                  <a:latin typeface="微软雅黑" panose="020B0503020204020204" pitchFamily="34" charset="-122"/>
                  <a:ea typeface="微软雅黑" panose="020B0503020204020204" pitchFamily="34" charset="-122"/>
                </a:rPr>
                <a:t>(CQAs)</a:t>
              </a:r>
              <a:r>
                <a:rPr lang="zh-CN" altLang="en-US" sz="1400" dirty="0" smtClean="0">
                  <a:solidFill>
                    <a:srgbClr val="FF0000"/>
                  </a:solidFill>
                  <a:latin typeface="微软雅黑" panose="020B0503020204020204" pitchFamily="34" charset="-122"/>
                  <a:ea typeface="微软雅黑" panose="020B0503020204020204" pitchFamily="34" charset="-122"/>
                </a:rPr>
                <a:t>得到保障</a:t>
              </a:r>
              <a:endParaRPr lang="en-US" altLang="zh-CN" sz="1400" dirty="0" smtClean="0">
                <a:solidFill>
                  <a:srgbClr val="FF0000"/>
                </a:solidFill>
                <a:latin typeface="微软雅黑" panose="020B0503020204020204" pitchFamily="34" charset="-122"/>
                <a:ea typeface="微软雅黑" panose="020B0503020204020204" pitchFamily="34" charset="-122"/>
              </a:endParaRPr>
            </a:p>
            <a:p>
              <a:r>
                <a:rPr lang="zh-CN" altLang="en-US" sz="1400" dirty="0">
                  <a:solidFill>
                    <a:srgbClr val="FF0000"/>
                  </a:solidFill>
                  <a:latin typeface="微软雅黑" panose="020B0503020204020204" pitchFamily="34" charset="-122"/>
                  <a:ea typeface="微软雅黑" panose="020B0503020204020204" pitchFamily="34" charset="-122"/>
                </a:rPr>
                <a:t>关键工艺</a:t>
              </a:r>
              <a:r>
                <a:rPr lang="zh-CN" altLang="en-US" sz="1400" dirty="0" smtClean="0">
                  <a:solidFill>
                    <a:srgbClr val="FF0000"/>
                  </a:solidFill>
                  <a:latin typeface="微软雅黑" panose="020B0503020204020204" pitchFamily="34" charset="-122"/>
                  <a:ea typeface="微软雅黑" panose="020B0503020204020204" pitchFamily="34" charset="-122"/>
                </a:rPr>
                <a:t>参数</a:t>
              </a:r>
              <a:r>
                <a:rPr lang="en-US" altLang="zh-CN" sz="1400" dirty="0" smtClean="0">
                  <a:solidFill>
                    <a:srgbClr val="FF0000"/>
                  </a:solidFill>
                  <a:latin typeface="微软雅黑" panose="020B0503020204020204" pitchFamily="34" charset="-122"/>
                  <a:ea typeface="微软雅黑" panose="020B0503020204020204" pitchFamily="34" charset="-122"/>
                </a:rPr>
                <a:t>(CPPs)</a:t>
              </a:r>
              <a:r>
                <a:rPr lang="zh-CN" altLang="en-US" sz="1400" dirty="0" smtClean="0">
                  <a:solidFill>
                    <a:srgbClr val="FF0000"/>
                  </a:solidFill>
                  <a:latin typeface="微软雅黑" panose="020B0503020204020204" pitchFamily="34" charset="-122"/>
                  <a:ea typeface="微软雅黑" panose="020B0503020204020204" pitchFamily="34" charset="-122"/>
                </a:rPr>
                <a:t>得到控制</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49" name="椭圆 48"/>
            <p:cNvSpPr/>
            <p:nvPr/>
          </p:nvSpPr>
          <p:spPr bwMode="auto">
            <a:xfrm>
              <a:off x="2996078" y="4265192"/>
              <a:ext cx="864000" cy="686129"/>
            </a:xfrm>
            <a:prstGeom prst="ellipse">
              <a:avLst/>
            </a:prstGeom>
            <a:noFill/>
            <a:ln w="9525">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cxnSp>
          <p:nvCxnSpPr>
            <p:cNvPr id="52" name="肘形连接符 51"/>
            <p:cNvCxnSpPr>
              <a:stCxn id="49" idx="0"/>
            </p:cNvCxnSpPr>
            <p:nvPr/>
          </p:nvCxnSpPr>
          <p:spPr>
            <a:xfrm rot="16200000" flipV="1">
              <a:off x="2736528" y="3573642"/>
              <a:ext cx="951100" cy="432000"/>
            </a:xfrm>
            <a:prstGeom prst="bentConnector3">
              <a:avLst>
                <a:gd name="adj1" fmla="val 16351"/>
              </a:avLst>
            </a:prstGeom>
            <a:ln w="952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14</a:t>
            </a:fld>
            <a:r>
              <a:rPr lang="en-US" altLang="zh-CN" dirty="0" smtClean="0"/>
              <a:t>/119</a:t>
            </a:r>
            <a:endParaRPr lang="zh-CN" altLang="en-US" dirty="0"/>
          </a:p>
        </p:txBody>
      </p:sp>
    </p:spTree>
    <p:extLst>
      <p:ext uri="{BB962C8B-B14F-4D97-AF65-F5344CB8AC3E}">
        <p14:creationId xmlns:p14="http://schemas.microsoft.com/office/powerpoint/2010/main" val="507529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inVertical)">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arn(inVertical)">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arn(inVertical)">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ICH Q8</a:t>
            </a:r>
            <a:r>
              <a:rPr lang="zh-CN" altLang="en-US" dirty="0" smtClean="0"/>
              <a:t>的</a:t>
            </a:r>
            <a:r>
              <a:rPr lang="en-US" altLang="zh-CN" dirty="0" smtClean="0"/>
              <a:t>CQAs/CPPs</a:t>
            </a:r>
            <a:endParaRPr lang="zh-CN" altLang="en-US" dirty="0"/>
          </a:p>
        </p:txBody>
      </p:sp>
      <p:pic>
        <p:nvPicPr>
          <p:cNvPr id="4" name="图片 3"/>
          <p:cNvPicPr>
            <a:picLocks noChangeAspect="1"/>
          </p:cNvPicPr>
          <p:nvPr/>
        </p:nvPicPr>
        <p:blipFill>
          <a:blip r:embed="rId2"/>
          <a:stretch>
            <a:fillRect/>
          </a:stretch>
        </p:blipFill>
        <p:spPr>
          <a:xfrm>
            <a:off x="786894" y="932240"/>
            <a:ext cx="10546628" cy="5173920"/>
          </a:xfrm>
          <a:prstGeom prst="rect">
            <a:avLst/>
          </a:prstGeom>
        </p:spPr>
      </p:pic>
      <p:grpSp>
        <p:nvGrpSpPr>
          <p:cNvPr id="5" name="组合 4"/>
          <p:cNvGrpSpPr/>
          <p:nvPr/>
        </p:nvGrpSpPr>
        <p:grpSpPr>
          <a:xfrm>
            <a:off x="9773767" y="3118560"/>
            <a:ext cx="1559755" cy="720000"/>
            <a:chOff x="7088945" y="3130837"/>
            <a:chExt cx="1559755" cy="720000"/>
          </a:xfrm>
          <a:solidFill>
            <a:srgbClr val="00B050"/>
          </a:solidFill>
        </p:grpSpPr>
        <p:sp>
          <p:nvSpPr>
            <p:cNvPr id="6" name="右箭头 5"/>
            <p:cNvSpPr/>
            <p:nvPr/>
          </p:nvSpPr>
          <p:spPr>
            <a:xfrm>
              <a:off x="7088945" y="3365108"/>
              <a:ext cx="584395" cy="251459"/>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椭圆 6"/>
            <p:cNvSpPr/>
            <p:nvPr/>
          </p:nvSpPr>
          <p:spPr>
            <a:xfrm>
              <a:off x="7928700" y="3130837"/>
              <a:ext cx="720000" cy="7200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工艺控制策略</a:t>
              </a:r>
            </a:p>
          </p:txBody>
        </p:sp>
      </p:grpSp>
      <p:sp>
        <p:nvSpPr>
          <p:cNvPr id="8" name="云形标注 7"/>
          <p:cNvSpPr/>
          <p:nvPr/>
        </p:nvSpPr>
        <p:spPr>
          <a:xfrm>
            <a:off x="2865120" y="4318930"/>
            <a:ext cx="3586480" cy="1274884"/>
          </a:xfrm>
          <a:prstGeom prst="cloudCallout">
            <a:avLst>
              <a:gd name="adj1" fmla="val 65855"/>
              <a:gd name="adj2" fmla="val -9860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生产工艺还包括很多其他内容，比如：工艺步骤、特定的方法、工艺控制点和可接受标准等。</a:t>
            </a:r>
            <a:endParaRPr lang="zh-CN" altLang="en-US" sz="1200" dirty="0"/>
          </a:p>
        </p:txBody>
      </p:sp>
      <p:sp>
        <p:nvSpPr>
          <p:cNvPr id="9" name="灯片编号占位符 8"/>
          <p:cNvSpPr>
            <a:spLocks noGrp="1"/>
          </p:cNvSpPr>
          <p:nvPr>
            <p:ph type="sldNum" sz="quarter" idx="10"/>
          </p:nvPr>
        </p:nvSpPr>
        <p:spPr/>
        <p:txBody>
          <a:bodyPr/>
          <a:lstStyle/>
          <a:p>
            <a:pPr>
              <a:defRPr/>
            </a:pPr>
            <a:fld id="{E9C26CF1-AECC-44F5-8FED-F08477BFFB23}" type="slidenum">
              <a:rPr lang="zh-CN" altLang="en-US" smtClean="0"/>
              <a:pPr>
                <a:defRPr/>
              </a:pPr>
              <a:t>15</a:t>
            </a:fld>
            <a:r>
              <a:rPr lang="en-US" altLang="zh-CN" dirty="0" smtClean="0"/>
              <a:t>/119</a:t>
            </a:r>
            <a:endParaRPr lang="zh-CN" altLang="en-US" dirty="0"/>
          </a:p>
        </p:txBody>
      </p:sp>
    </p:spTree>
    <p:extLst>
      <p:ext uri="{BB962C8B-B14F-4D97-AF65-F5344CB8AC3E}">
        <p14:creationId xmlns:p14="http://schemas.microsoft.com/office/powerpoint/2010/main" val="103771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altLang="zh-CN" dirty="0" smtClean="0"/>
              <a:t>PDA TR60</a:t>
            </a:r>
            <a:r>
              <a:rPr lang="zh-CN" altLang="en-US" dirty="0" smtClean="0"/>
              <a:t>的</a:t>
            </a:r>
            <a:r>
              <a:rPr lang="en-US" altLang="zh-CN" dirty="0" smtClean="0"/>
              <a:t>CQAs/CPPs</a:t>
            </a:r>
            <a:endParaRPr lang="zh-CN" altLang="en-US" dirty="0"/>
          </a:p>
        </p:txBody>
      </p:sp>
      <p:sp>
        <p:nvSpPr>
          <p:cNvPr id="4" name="文本框 3"/>
          <p:cNvSpPr txBox="1"/>
          <p:nvPr/>
        </p:nvSpPr>
        <p:spPr>
          <a:xfrm>
            <a:off x="1634957" y="1017467"/>
            <a:ext cx="7992000" cy="418191"/>
          </a:xfrm>
          <a:prstGeom prst="rect">
            <a:avLst/>
          </a:prstGeom>
          <a:noFill/>
        </p:spPr>
        <p:txBody>
          <a:bodyPr wrap="square" rtlCol="0">
            <a:spAutoFit/>
          </a:bodyPr>
          <a:lstStyle/>
          <a:p>
            <a:pPr>
              <a:lnSpc>
                <a:spcPct val="150000"/>
              </a:lnSpc>
            </a:pPr>
            <a:r>
              <a:rPr lang="zh-CN" altLang="en-US" sz="1600" b="1" dirty="0" smtClean="0">
                <a:latin typeface="+mj-ea"/>
                <a:ea typeface="+mj-ea"/>
              </a:rPr>
              <a:t>关键工艺参数</a:t>
            </a:r>
            <a:r>
              <a:rPr lang="en-US" altLang="zh-CN" sz="1600" b="1" dirty="0" smtClean="0">
                <a:latin typeface="+mj-ea"/>
                <a:ea typeface="+mj-ea"/>
              </a:rPr>
              <a:t>(CPP)</a:t>
            </a:r>
            <a:r>
              <a:rPr lang="zh-CN" altLang="en-US" sz="1600" b="1" dirty="0" smtClean="0">
                <a:latin typeface="+mj-ea"/>
                <a:ea typeface="+mj-ea"/>
              </a:rPr>
              <a:t>和重要工艺参数</a:t>
            </a:r>
            <a:r>
              <a:rPr lang="en-US" altLang="zh-CN" sz="1600" b="1" dirty="0" smtClean="0">
                <a:latin typeface="+mj-ea"/>
                <a:ea typeface="+mj-ea"/>
              </a:rPr>
              <a:t>(KPP)</a:t>
            </a:r>
            <a:r>
              <a:rPr lang="zh-CN" altLang="en-US" sz="1600" b="1" dirty="0" smtClean="0">
                <a:latin typeface="+mj-ea"/>
                <a:ea typeface="+mj-ea"/>
              </a:rPr>
              <a:t>的判定：</a:t>
            </a:r>
            <a:endParaRPr lang="zh-CN" altLang="en-US" sz="1600" b="1" dirty="0">
              <a:latin typeface="+mj-ea"/>
              <a:ea typeface="+mj-ea"/>
            </a:endParaRPr>
          </a:p>
        </p:txBody>
      </p:sp>
      <p:graphicFrame>
        <p:nvGraphicFramePr>
          <p:cNvPr id="5" name="Group 31">
            <a:extLst>
              <a:ext uri="{FF2B5EF4-FFF2-40B4-BE49-F238E27FC236}">
                <a16:creationId xmlns:a16="http://schemas.microsoft.com/office/drawing/2014/main" id="{F0B0B2B7-5BD4-450D-96BD-D2729C187FF9}"/>
              </a:ext>
            </a:extLst>
          </p:cNvPr>
          <p:cNvGraphicFramePr>
            <a:graphicFrameLocks noGrp="1"/>
          </p:cNvGraphicFramePr>
          <p:nvPr>
            <p:extLst>
              <p:ext uri="{D42A27DB-BD31-4B8C-83A1-F6EECF244321}">
                <p14:modId xmlns:p14="http://schemas.microsoft.com/office/powerpoint/2010/main" val="4002293751"/>
              </p:ext>
            </p:extLst>
          </p:nvPr>
        </p:nvGraphicFramePr>
        <p:xfrm>
          <a:off x="1634957" y="1461341"/>
          <a:ext cx="8686800" cy="4895010"/>
        </p:xfrm>
        <a:graphic>
          <a:graphicData uri="http://schemas.openxmlformats.org/drawingml/2006/table">
            <a:tbl>
              <a:tblPr/>
              <a:tblGrid>
                <a:gridCol w="482600">
                  <a:extLst>
                    <a:ext uri="{9D8B030D-6E8A-4147-A177-3AD203B41FA5}">
                      <a16:colId xmlns:a16="http://schemas.microsoft.com/office/drawing/2014/main" val="20000"/>
                    </a:ext>
                  </a:extLst>
                </a:gridCol>
                <a:gridCol w="4318000">
                  <a:extLst>
                    <a:ext uri="{9D8B030D-6E8A-4147-A177-3AD203B41FA5}">
                      <a16:colId xmlns:a16="http://schemas.microsoft.com/office/drawing/2014/main" val="20001"/>
                    </a:ext>
                  </a:extLst>
                </a:gridCol>
                <a:gridCol w="3886200">
                  <a:extLst>
                    <a:ext uri="{9D8B030D-6E8A-4147-A177-3AD203B41FA5}">
                      <a16:colId xmlns:a16="http://schemas.microsoft.com/office/drawing/2014/main" val="20002"/>
                    </a:ext>
                  </a:extLst>
                </a:gridCol>
              </a:tblGrid>
              <a:tr h="314328">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rgbClr val="000000"/>
                          </a:solidFill>
                          <a:effectLst/>
                          <a:latin typeface="微软雅黑" pitchFamily="34" charset="-122"/>
                          <a:ea typeface="微软雅黑" pitchFamily="34" charset="-122"/>
                        </a:rPr>
                        <a:t>　</a:t>
                      </a: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FBFB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窄范围（和</a:t>
                      </a:r>
                      <a:r>
                        <a:rPr kumimoji="0" lang="en-US" altLang="zh-CN" sz="1600" b="0" i="0" u="none" strike="noStrike" cap="none" normalizeH="0" baseline="0">
                          <a:ln>
                            <a:noFill/>
                          </a:ln>
                          <a:solidFill>
                            <a:srgbClr val="000000"/>
                          </a:solidFill>
                          <a:effectLst/>
                          <a:latin typeface="微软雅黑" pitchFamily="34" charset="-122"/>
                          <a:ea typeface="微软雅黑" pitchFamily="34" charset="-122"/>
                        </a:rPr>
                        <a:t>/</a:t>
                      </a: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或 难控制）</a:t>
                      </a:r>
                      <a:endParaRPr kumimoji="0" lang="en-US" sz="1600" b="0" i="0" u="none" strike="noStrike" cap="none" normalizeH="0" baseline="0">
                        <a:ln>
                          <a:noFill/>
                        </a:ln>
                        <a:solidFill>
                          <a:srgbClr val="000000"/>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FBFB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宽范围（和</a:t>
                      </a:r>
                      <a:r>
                        <a:rPr kumimoji="0" lang="en-US" altLang="zh-CN" sz="1600" b="0" i="0" u="none" strike="noStrike" cap="none" normalizeH="0" baseline="0">
                          <a:ln>
                            <a:noFill/>
                          </a:ln>
                          <a:solidFill>
                            <a:srgbClr val="000000"/>
                          </a:solidFill>
                          <a:effectLst/>
                          <a:latin typeface="微软雅黑" pitchFamily="34" charset="-122"/>
                          <a:ea typeface="微软雅黑" pitchFamily="34" charset="-122"/>
                        </a:rPr>
                        <a:t>/</a:t>
                      </a: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或 易控制）</a:t>
                      </a:r>
                      <a:endParaRPr kumimoji="0" lang="en-US" sz="1600" b="0" i="0" u="none" strike="noStrike" cap="none" normalizeH="0" baseline="0">
                        <a:ln>
                          <a:noFill/>
                        </a:ln>
                        <a:solidFill>
                          <a:srgbClr val="000000"/>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1001922">
                <a:tc row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质量</a:t>
                      </a:r>
                      <a:endParaRPr kumimoji="0" lang="en-US" sz="1600" b="0" i="0" u="none" strike="noStrike" cap="none" normalizeH="0" baseline="0">
                        <a:ln>
                          <a:noFill/>
                        </a:ln>
                        <a:solidFill>
                          <a:srgbClr val="000000"/>
                        </a:solidFill>
                        <a:effectLst/>
                        <a:latin typeface="微软雅黑" pitchFamily="34" charset="-122"/>
                        <a:ea typeface="微软雅黑" pitchFamily="34" charset="-122"/>
                      </a:endParaRPr>
                    </a:p>
                  </a:txBody>
                  <a:tcPr marL="9246" marR="9246" marT="9246" marB="0" vert="eaVert"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FBFB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0000"/>
                          </a:solidFill>
                          <a:effectLst/>
                          <a:latin typeface="微软雅黑" pitchFamily="34" charset="-122"/>
                          <a:ea typeface="微软雅黑" pitchFamily="34" charset="-122"/>
                        </a:rPr>
                        <a:t>关键</a:t>
                      </a:r>
                      <a:r>
                        <a:rPr kumimoji="0" lang="zh-CN" altLang="en-US" sz="1400" b="1" i="0" u="none" strike="noStrike" cap="none" normalizeH="0" baseline="0" dirty="0" smtClean="0">
                          <a:ln>
                            <a:noFill/>
                          </a:ln>
                          <a:solidFill>
                            <a:srgbClr val="FF0000"/>
                          </a:solidFill>
                          <a:effectLst/>
                          <a:latin typeface="微软雅黑" pitchFamily="34" charset="-122"/>
                          <a:ea typeface="微软雅黑" pitchFamily="34" charset="-122"/>
                        </a:rPr>
                        <a:t>的</a:t>
                      </a:r>
                      <a:r>
                        <a:rPr kumimoji="0" lang="en-US" altLang="zh-CN" sz="1400" b="1" i="0" u="none" strike="noStrike" cap="none" normalizeH="0" baseline="0" dirty="0" smtClean="0">
                          <a:ln>
                            <a:noFill/>
                          </a:ln>
                          <a:solidFill>
                            <a:srgbClr val="FF0000"/>
                          </a:solidFill>
                          <a:effectLst/>
                          <a:latin typeface="微软雅黑" pitchFamily="34" charset="-122"/>
                          <a:ea typeface="微软雅黑" pitchFamily="34" charset="-122"/>
                        </a:rPr>
                        <a:t>(CPPs)</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工艺中一个可调节的参数（可变的），需要在窄的范围内进行维护，以保证不会影响到关键的产品质量属性</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非关键的</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工艺中一个可调整的参数（可变的），被证明是可以在较宽的范围内很好的控制的，虽然在极端条件下会影响质量</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0274">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例如：</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生物反应器的搅拌速度影响溶氧水平，导致药物成分</a:t>
                      </a:r>
                      <a:b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   的氧化状态和较低的效能</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柱洗脱过程的变异（如：缓冲液梯度）</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导致更高的聚集，可能增加影响免疫原性的风险</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柱子的操作温度影响产品相关的杂质的清除</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例如：</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过滤温度</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柱清洗体积</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9931">
                <a:tc rowSpan="2">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rgbClr val="000000"/>
                          </a:solidFill>
                          <a:effectLst/>
                          <a:latin typeface="微软雅黑" pitchFamily="34" charset="-122"/>
                          <a:ea typeface="微软雅黑" pitchFamily="34" charset="-122"/>
                        </a:rPr>
                        <a:t>工艺</a:t>
                      </a:r>
                      <a:endParaRPr kumimoji="0" lang="en-US" sz="1600" b="0" i="0" u="none" strike="noStrike" cap="none" normalizeH="0" baseline="0">
                        <a:ln>
                          <a:noFill/>
                        </a:ln>
                        <a:solidFill>
                          <a:srgbClr val="000000"/>
                        </a:solidFill>
                        <a:effectLst/>
                        <a:latin typeface="微软雅黑" pitchFamily="34" charset="-122"/>
                        <a:ea typeface="微软雅黑" pitchFamily="34" charset="-122"/>
                      </a:endParaRPr>
                    </a:p>
                  </a:txBody>
                  <a:tcPr marL="9246" marR="9246" marT="9246" marB="0" vert="eaVert"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BFBFB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0000"/>
                          </a:solidFill>
                          <a:effectLst/>
                          <a:latin typeface="微软雅黑" pitchFamily="34" charset="-122"/>
                          <a:ea typeface="微软雅黑" pitchFamily="34" charset="-122"/>
                        </a:rPr>
                        <a:t>重要的</a:t>
                      </a:r>
                      <a:r>
                        <a:rPr kumimoji="0" lang="en-US" altLang="zh-CN" sz="1400" b="1" i="0" u="none" strike="noStrike" cap="none" normalizeH="0" baseline="0" dirty="0" smtClean="0">
                          <a:ln>
                            <a:noFill/>
                          </a:ln>
                          <a:solidFill>
                            <a:srgbClr val="FF0000"/>
                          </a:solidFill>
                          <a:effectLst/>
                          <a:latin typeface="微软雅黑" pitchFamily="34" charset="-122"/>
                          <a:ea typeface="微软雅黑" pitchFamily="34" charset="-122"/>
                        </a:rPr>
                        <a:t>(KPPs)</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工艺中一个可调节的参数（可变的），需要在窄的范围内进行维护，以保证操作的一致性</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非重要的</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工艺中一个可调整的参数（可变的），被证明是可以在较宽的范围内很好的控制的，虽然在极端条件下会影响工艺性能</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88555">
                <a:tc vMerge="1">
                  <a:txBody>
                    <a:bodyPr/>
                    <a:lstStyle/>
                    <a:p>
                      <a:endParaRPr lang="zh-CN" altLang="en-US"/>
                    </a:p>
                  </a:txBody>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例如：</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生物反应器温度超出范围导致产率下降，但未影响成</a:t>
                      </a:r>
                      <a:b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   分质量</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柱流速变化导致生产力损失，但对药物成分的质量或</a:t>
                      </a:r>
                      <a:b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   杂质的清除没有影响</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例如：</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过滤速度</a:t>
                      </a: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r>
                      <a:br>
                        <a:rPr kumimoji="0" lang="en-US" sz="1400" b="0" i="0" u="none" strike="noStrike" cap="none" normalizeH="0" baseline="0" dirty="0">
                          <a:ln>
                            <a:noFill/>
                          </a:ln>
                          <a:solidFill>
                            <a:srgbClr val="171717"/>
                          </a:solidFill>
                          <a:effectLst/>
                          <a:latin typeface="微软雅黑" pitchFamily="34" charset="-122"/>
                          <a:ea typeface="微软雅黑" pitchFamily="34" charset="-122"/>
                        </a:rPr>
                      </a:br>
                      <a:r>
                        <a:rPr kumimoji="0" lang="en-US" sz="1400" b="0" i="0" u="none" strike="noStrike" cap="none" normalizeH="0" baseline="0" dirty="0">
                          <a:ln>
                            <a:noFill/>
                          </a:ln>
                          <a:solidFill>
                            <a:srgbClr val="171717"/>
                          </a:solidFill>
                          <a:effectLst/>
                          <a:latin typeface="微软雅黑" pitchFamily="34" charset="-122"/>
                          <a:ea typeface="微软雅黑" pitchFamily="34" charset="-122"/>
                        </a:rPr>
                        <a:t> </a:t>
                      </a:r>
                      <a:r>
                        <a:rPr kumimoji="0" lang="en-US" altLang="zh-CN" sz="1400" b="0" i="0" u="none" strike="noStrike" cap="none" normalizeH="0" baseline="0" dirty="0">
                          <a:ln>
                            <a:noFill/>
                          </a:ln>
                          <a:solidFill>
                            <a:srgbClr val="171717"/>
                          </a:solidFill>
                          <a:effectLst/>
                          <a:latin typeface="微软雅黑" pitchFamily="34" charset="-122"/>
                          <a:ea typeface="微软雅黑" pitchFamily="34" charset="-122"/>
                        </a:rPr>
                        <a:t>• </a:t>
                      </a:r>
                      <a:r>
                        <a:rPr kumimoji="0" lang="zh-CN" altLang="en-US" sz="1400" b="0" i="0" u="none" strike="noStrike" cap="none" normalizeH="0" baseline="0" dirty="0">
                          <a:ln>
                            <a:noFill/>
                          </a:ln>
                          <a:solidFill>
                            <a:srgbClr val="171717"/>
                          </a:solidFill>
                          <a:effectLst/>
                          <a:latin typeface="微软雅黑" pitchFamily="34" charset="-122"/>
                          <a:ea typeface="微软雅黑" pitchFamily="34" charset="-122"/>
                        </a:rPr>
                        <a:t>柱清洗流速</a:t>
                      </a:r>
                      <a:endParaRPr kumimoji="0" lang="en-US" sz="1400" b="0" i="0" u="none" strike="noStrike" cap="none" normalizeH="0" baseline="0" dirty="0">
                        <a:ln>
                          <a:noFill/>
                        </a:ln>
                        <a:solidFill>
                          <a:srgbClr val="171717"/>
                        </a:solidFill>
                        <a:effectLst/>
                        <a:latin typeface="微软雅黑" pitchFamily="34" charset="-122"/>
                        <a:ea typeface="微软雅黑" pitchFamily="34" charset="-122"/>
                      </a:endParaRPr>
                    </a:p>
                  </a:txBody>
                  <a:tcPr marL="9246" marR="9246" marT="9246"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16</a:t>
            </a:fld>
            <a:r>
              <a:rPr lang="en-US" altLang="zh-CN" dirty="0" smtClean="0"/>
              <a:t>/119</a:t>
            </a:r>
            <a:endParaRPr lang="zh-CN" altLang="en-US" dirty="0"/>
          </a:p>
        </p:txBody>
      </p:sp>
    </p:spTree>
    <p:extLst>
      <p:ext uri="{BB962C8B-B14F-4D97-AF65-F5344CB8AC3E}">
        <p14:creationId xmlns:p14="http://schemas.microsoft.com/office/powerpoint/2010/main" val="3972374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t>用户需求</a:t>
            </a:r>
            <a:r>
              <a:rPr lang="zh-CN" altLang="en-US" dirty="0" smtClean="0"/>
              <a:t>说明</a:t>
            </a:r>
            <a:endParaRPr lang="zh-CN" alt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291" y="1208241"/>
            <a:ext cx="9502836" cy="433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17</a:t>
            </a:fld>
            <a:r>
              <a:rPr lang="en-US" altLang="zh-CN" dirty="0" smtClean="0"/>
              <a:t>/119</a:t>
            </a:r>
            <a:endParaRPr lang="zh-CN" altLang="en-US" dirty="0"/>
          </a:p>
        </p:txBody>
      </p:sp>
    </p:spTree>
    <p:extLst>
      <p:ext uri="{BB962C8B-B14F-4D97-AF65-F5344CB8AC3E}">
        <p14:creationId xmlns:p14="http://schemas.microsoft.com/office/powerpoint/2010/main" val="262723868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t>用户需求</a:t>
            </a:r>
            <a:r>
              <a:rPr lang="zh-CN" altLang="en-US" dirty="0" smtClean="0"/>
              <a:t>说明</a:t>
            </a:r>
            <a:endParaRPr lang="zh-CN" altLang="en-US" dirty="0"/>
          </a:p>
        </p:txBody>
      </p:sp>
      <p:sp>
        <p:nvSpPr>
          <p:cNvPr id="5" name="矩形 4">
            <a:extLst>
              <a:ext uri="{FF2B5EF4-FFF2-40B4-BE49-F238E27FC236}">
                <a16:creationId xmlns:a16="http://schemas.microsoft.com/office/drawing/2014/main" id="{E11B5259-8761-418D-9B39-53E0EE5A1DFC}"/>
              </a:ext>
            </a:extLst>
          </p:cNvPr>
          <p:cNvSpPr/>
          <p:nvPr/>
        </p:nvSpPr>
        <p:spPr>
          <a:xfrm>
            <a:off x="950072" y="1142039"/>
            <a:ext cx="9967310" cy="3970318"/>
          </a:xfrm>
          <a:prstGeom prst="rect">
            <a:avLst/>
          </a:prstGeom>
        </p:spPr>
        <p:txBody>
          <a:bodyPr wrap="square">
            <a:spAutoFit/>
          </a:bodyPr>
          <a:lstStyle/>
          <a:p>
            <a:pPr marL="342900" indent="-342900">
              <a:lnSpc>
                <a:spcPct val="150000"/>
              </a:lnSpc>
              <a:buFont typeface="Wingdings" panose="05000000000000000000" pitchFamily="2" charset="2"/>
              <a:buChar char="ü"/>
            </a:pPr>
            <a:r>
              <a:rPr lang="en-US" altLang="zh-CN" sz="2400" dirty="0">
                <a:latin typeface="+mj-ea"/>
                <a:ea typeface="+mj-ea"/>
              </a:rPr>
              <a:t>URS</a:t>
            </a:r>
            <a:r>
              <a:rPr lang="zh-CN" altLang="en-US" sz="2400" dirty="0">
                <a:latin typeface="+mj-ea"/>
                <a:ea typeface="+mj-ea"/>
              </a:rPr>
              <a:t>可以包括多种形式，例如正式的文件、购买请求、功能说明、变更请求或技术数据表</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smtClean="0">
                <a:latin typeface="+mj-ea"/>
                <a:ea typeface="+mj-ea"/>
              </a:rPr>
              <a:t>针对</a:t>
            </a:r>
            <a:r>
              <a:rPr lang="zh-CN" altLang="en-US" sz="2400" dirty="0">
                <a:latin typeface="+mj-ea"/>
                <a:ea typeface="+mj-ea"/>
              </a:rPr>
              <a:t>一些固定型号的系统，或根据</a:t>
            </a:r>
            <a:r>
              <a:rPr lang="en-US" altLang="zh-CN" sz="2400" dirty="0">
                <a:latin typeface="+mj-ea"/>
                <a:ea typeface="+mj-ea"/>
              </a:rPr>
              <a:t>GAMP5</a:t>
            </a:r>
            <a:r>
              <a:rPr lang="zh-CN" altLang="en-US" sz="2400" dirty="0">
                <a:latin typeface="+mj-ea"/>
                <a:ea typeface="+mj-ea"/>
              </a:rPr>
              <a:t>判定为</a:t>
            </a:r>
            <a:r>
              <a:rPr lang="en-US" altLang="zh-CN" sz="2400" dirty="0">
                <a:latin typeface="+mj-ea"/>
                <a:ea typeface="+mj-ea"/>
              </a:rPr>
              <a:t>3</a:t>
            </a:r>
            <a:r>
              <a:rPr lang="zh-CN" altLang="en-US" sz="2400" dirty="0">
                <a:latin typeface="+mj-ea"/>
                <a:ea typeface="+mj-ea"/>
              </a:rPr>
              <a:t>类软件的非配置软件控制的系统，一个技术数据表可能比十多页的</a:t>
            </a:r>
            <a:r>
              <a:rPr lang="en-US" altLang="zh-CN" sz="2400" dirty="0">
                <a:latin typeface="+mj-ea"/>
                <a:ea typeface="+mj-ea"/>
              </a:rPr>
              <a:t>URS</a:t>
            </a:r>
            <a:r>
              <a:rPr lang="zh-CN" altLang="en-US" sz="2400" dirty="0">
                <a:latin typeface="+mj-ea"/>
                <a:ea typeface="+mj-ea"/>
              </a:rPr>
              <a:t>文件更合适</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en-US" altLang="zh-CN" sz="2400" dirty="0">
                <a:latin typeface="+mj-ea"/>
                <a:ea typeface="+mj-ea"/>
              </a:rPr>
              <a:t>URS</a:t>
            </a:r>
            <a:r>
              <a:rPr lang="zh-CN" altLang="en-US" sz="2400" dirty="0">
                <a:latin typeface="+mj-ea"/>
                <a:ea typeface="+mj-ea"/>
              </a:rPr>
              <a:t>应由系统所有者、合适的主题专家和质量部门的批准。但是，如果质量部门已经批准了包含</a:t>
            </a:r>
            <a:r>
              <a:rPr lang="en-US" altLang="zh-CN" sz="2400" dirty="0">
                <a:latin typeface="+mj-ea"/>
                <a:ea typeface="+mj-ea"/>
              </a:rPr>
              <a:t>URS</a:t>
            </a:r>
            <a:r>
              <a:rPr lang="zh-CN" altLang="en-US" sz="2400" dirty="0">
                <a:latin typeface="+mj-ea"/>
                <a:ea typeface="+mj-ea"/>
              </a:rPr>
              <a:t>中质量要求的源文件，那么质量部门就不需要批准</a:t>
            </a:r>
            <a:r>
              <a:rPr lang="en-US" altLang="zh-CN" sz="2400" dirty="0">
                <a:latin typeface="+mj-ea"/>
                <a:ea typeface="+mj-ea"/>
              </a:rPr>
              <a:t>URS</a:t>
            </a:r>
            <a:r>
              <a:rPr lang="zh-CN" altLang="en-US" sz="2400" dirty="0">
                <a:latin typeface="+mj-ea"/>
                <a:ea typeface="+mj-ea"/>
              </a:rPr>
              <a:t>。</a:t>
            </a:r>
            <a:endParaRPr lang="zh-CN" altLang="zh-CN" sz="2400" dirty="0">
              <a:latin typeface="+mj-ea"/>
              <a:ea typeface="+mj-ea"/>
            </a:endParaRP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18</a:t>
            </a:fld>
            <a:r>
              <a:rPr lang="en-US" altLang="zh-CN" dirty="0" smtClean="0"/>
              <a:t>/119</a:t>
            </a:r>
            <a:endParaRPr lang="zh-CN" altLang="en-US" dirty="0"/>
          </a:p>
        </p:txBody>
      </p:sp>
    </p:spTree>
    <p:extLst>
      <p:ext uri="{BB962C8B-B14F-4D97-AF65-F5344CB8AC3E}">
        <p14:creationId xmlns:p14="http://schemas.microsoft.com/office/powerpoint/2010/main" val="2185684906"/>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Classification </a:t>
            </a:r>
            <a:r>
              <a:rPr lang="zh-CN" altLang="en-US" dirty="0" smtClean="0"/>
              <a:t>系统</a:t>
            </a:r>
            <a:r>
              <a:rPr lang="zh-CN" altLang="en-US" dirty="0"/>
              <a:t>分类</a:t>
            </a:r>
          </a:p>
        </p:txBody>
      </p:sp>
      <p:cxnSp>
        <p:nvCxnSpPr>
          <p:cNvPr id="23" name="直接连接符 22"/>
          <p:cNvCxnSpPr/>
          <p:nvPr/>
        </p:nvCxnSpPr>
        <p:spPr>
          <a:xfrm>
            <a:off x="5981504" y="1232701"/>
            <a:ext cx="0" cy="4002785"/>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3"/>
          <a:stretch>
            <a:fillRect/>
          </a:stretch>
        </p:blipFill>
        <p:spPr>
          <a:xfrm>
            <a:off x="2140640" y="1923718"/>
            <a:ext cx="3563314" cy="3168000"/>
          </a:xfrm>
          <a:prstGeom prst="rect">
            <a:avLst/>
          </a:prstGeom>
        </p:spPr>
      </p:pic>
      <p:pic>
        <p:nvPicPr>
          <p:cNvPr id="25" name="图片 24"/>
          <p:cNvPicPr>
            <a:picLocks noChangeAspect="1"/>
          </p:cNvPicPr>
          <p:nvPr/>
        </p:nvPicPr>
        <p:blipFill>
          <a:blip r:embed="rId4"/>
          <a:stretch>
            <a:fillRect/>
          </a:stretch>
        </p:blipFill>
        <p:spPr>
          <a:xfrm>
            <a:off x="6223887" y="1923718"/>
            <a:ext cx="3622949" cy="3168000"/>
          </a:xfrm>
          <a:prstGeom prst="rect">
            <a:avLst/>
          </a:prstGeom>
        </p:spPr>
      </p:pic>
      <p:sp>
        <p:nvSpPr>
          <p:cNvPr id="26" name="文本框 25"/>
          <p:cNvSpPr txBox="1"/>
          <p:nvPr/>
        </p:nvSpPr>
        <p:spPr>
          <a:xfrm>
            <a:off x="2801277" y="1212131"/>
            <a:ext cx="2242039" cy="584775"/>
          </a:xfrm>
          <a:prstGeom prst="rect">
            <a:avLst/>
          </a:prstGeom>
          <a:noFill/>
        </p:spPr>
        <p:txBody>
          <a:bodyPr wrap="square" rtlCol="0">
            <a:spAutoFit/>
          </a:bodyPr>
          <a:lstStyle/>
          <a:p>
            <a:pPr algn="ctr"/>
            <a:r>
              <a:rPr lang="zh-CN" altLang="en-US" sz="1600" dirty="0" smtClean="0">
                <a:latin typeface="+mj-ea"/>
                <a:ea typeface="+mj-ea"/>
              </a:rPr>
              <a:t>系统影响性评估</a:t>
            </a:r>
            <a:r>
              <a:rPr lang="en-US" altLang="zh-CN" sz="1600" dirty="0" smtClean="0">
                <a:latin typeface="+mj-ea"/>
                <a:ea typeface="+mj-ea"/>
              </a:rPr>
              <a:t>(SIA)</a:t>
            </a:r>
          </a:p>
          <a:p>
            <a:pPr algn="ctr"/>
            <a:r>
              <a:rPr lang="zh-CN" altLang="en-US" sz="1600" dirty="0" smtClean="0">
                <a:latin typeface="+mj-ea"/>
                <a:ea typeface="+mj-ea"/>
              </a:rPr>
              <a:t>来源于</a:t>
            </a:r>
            <a:r>
              <a:rPr lang="en-US" altLang="zh-CN" sz="1600" dirty="0" smtClean="0">
                <a:latin typeface="+mj-ea"/>
                <a:ea typeface="+mj-ea"/>
              </a:rPr>
              <a:t>C&amp;Q(</a:t>
            </a:r>
            <a:r>
              <a:rPr lang="zh-CN" altLang="en-US" sz="1600" dirty="0" smtClean="0">
                <a:latin typeface="+mj-ea"/>
                <a:ea typeface="+mj-ea"/>
              </a:rPr>
              <a:t>第一版</a:t>
            </a:r>
            <a:r>
              <a:rPr lang="en-US" altLang="zh-CN" sz="1600" dirty="0" smtClean="0">
                <a:latin typeface="+mj-ea"/>
                <a:ea typeface="+mj-ea"/>
              </a:rPr>
              <a:t>)</a:t>
            </a:r>
            <a:endParaRPr lang="zh-CN" altLang="en-US" sz="1600" dirty="0">
              <a:latin typeface="+mj-ea"/>
              <a:ea typeface="+mj-ea"/>
            </a:endParaRPr>
          </a:p>
        </p:txBody>
      </p:sp>
      <p:sp>
        <p:nvSpPr>
          <p:cNvPr id="27" name="文本框 26"/>
          <p:cNvSpPr txBox="1"/>
          <p:nvPr/>
        </p:nvSpPr>
        <p:spPr>
          <a:xfrm>
            <a:off x="6914341" y="1212131"/>
            <a:ext cx="2242039" cy="584775"/>
          </a:xfrm>
          <a:prstGeom prst="rect">
            <a:avLst/>
          </a:prstGeom>
          <a:noFill/>
        </p:spPr>
        <p:txBody>
          <a:bodyPr wrap="square" rtlCol="0">
            <a:spAutoFit/>
          </a:bodyPr>
          <a:lstStyle/>
          <a:p>
            <a:pPr algn="ctr"/>
            <a:r>
              <a:rPr lang="zh-CN" altLang="en-US" sz="1600" dirty="0" smtClean="0">
                <a:latin typeface="+mj-ea"/>
                <a:ea typeface="+mj-ea"/>
              </a:rPr>
              <a:t>系统分类</a:t>
            </a:r>
            <a:r>
              <a:rPr lang="en-US" altLang="zh-CN" sz="1600" dirty="0" smtClean="0">
                <a:latin typeface="+mj-ea"/>
                <a:ea typeface="+mj-ea"/>
              </a:rPr>
              <a:t>(SC)</a:t>
            </a:r>
          </a:p>
          <a:p>
            <a:pPr algn="ctr"/>
            <a:r>
              <a:rPr lang="zh-CN" altLang="en-US" sz="1600" dirty="0">
                <a:latin typeface="+mj-ea"/>
                <a:ea typeface="+mj-ea"/>
              </a:rPr>
              <a:t>来源于</a:t>
            </a:r>
            <a:r>
              <a:rPr lang="en-US" altLang="zh-CN" sz="1600" dirty="0">
                <a:latin typeface="+mj-ea"/>
                <a:ea typeface="+mj-ea"/>
              </a:rPr>
              <a:t>C&amp;Q(</a:t>
            </a:r>
            <a:r>
              <a:rPr lang="zh-CN" altLang="en-US" sz="1600" dirty="0" smtClean="0">
                <a:latin typeface="+mj-ea"/>
                <a:ea typeface="+mj-ea"/>
              </a:rPr>
              <a:t>第二版</a:t>
            </a:r>
            <a:r>
              <a:rPr lang="en-US" altLang="zh-CN" sz="1600" dirty="0" smtClean="0">
                <a:latin typeface="+mj-ea"/>
                <a:ea typeface="+mj-ea"/>
              </a:rPr>
              <a:t>)</a:t>
            </a:r>
            <a:endParaRPr lang="zh-CN" altLang="en-US" sz="1600" dirty="0">
              <a:latin typeface="+mj-ea"/>
              <a:ea typeface="+mj-ea"/>
            </a:endParaRPr>
          </a:p>
        </p:txBody>
      </p:sp>
      <p:sp>
        <p:nvSpPr>
          <p:cNvPr id="28" name="文本框 27"/>
          <p:cNvSpPr txBox="1"/>
          <p:nvPr/>
        </p:nvSpPr>
        <p:spPr>
          <a:xfrm>
            <a:off x="2140640" y="5357222"/>
            <a:ext cx="7910720" cy="830997"/>
          </a:xfrm>
          <a:prstGeom prst="rect">
            <a:avLst/>
          </a:prstGeom>
          <a:noFill/>
        </p:spPr>
        <p:txBody>
          <a:bodyPr wrap="square" rtlCol="0">
            <a:spAutoFit/>
          </a:bodyPr>
          <a:lstStyle/>
          <a:p>
            <a:pPr algn="ctr">
              <a:lnSpc>
                <a:spcPct val="150000"/>
              </a:lnSpc>
            </a:pPr>
            <a:r>
              <a:rPr lang="zh-CN" altLang="en-US" sz="1600" dirty="0" smtClean="0">
                <a:latin typeface="+mj-ea"/>
                <a:ea typeface="+mj-ea"/>
              </a:rPr>
              <a:t>主要变化内容：将“间接影响系统”和“无影响系统”合并为“非直接影响系统”；</a:t>
            </a:r>
            <a:endParaRPr lang="en-US" altLang="zh-CN" sz="1600" dirty="0" smtClean="0">
              <a:latin typeface="+mj-ea"/>
              <a:ea typeface="+mj-ea"/>
            </a:endParaRPr>
          </a:p>
          <a:p>
            <a:pPr algn="ctr">
              <a:lnSpc>
                <a:spcPct val="150000"/>
              </a:lnSpc>
            </a:pPr>
            <a:r>
              <a:rPr lang="zh-CN" altLang="en-US" sz="1600" dirty="0" smtClean="0">
                <a:latin typeface="+mj-ea"/>
                <a:ea typeface="+mj-ea"/>
              </a:rPr>
              <a:t>相同之处：只有“直接影响系统”才需要做确认</a:t>
            </a:r>
            <a:r>
              <a:rPr lang="en-US" altLang="zh-CN" sz="1600" dirty="0" smtClean="0">
                <a:latin typeface="+mj-ea"/>
                <a:ea typeface="+mj-ea"/>
              </a:rPr>
              <a:t>(</a:t>
            </a:r>
            <a:r>
              <a:rPr lang="zh-CN" altLang="en-US" sz="1600" dirty="0" smtClean="0">
                <a:latin typeface="+mj-ea"/>
                <a:ea typeface="+mj-ea"/>
              </a:rPr>
              <a:t>验证</a:t>
            </a:r>
            <a:r>
              <a:rPr lang="en-US" altLang="zh-CN" sz="1600" dirty="0" smtClean="0">
                <a:latin typeface="+mj-ea"/>
                <a:ea typeface="+mj-ea"/>
              </a:rPr>
              <a:t>)</a:t>
            </a:r>
            <a:r>
              <a:rPr lang="zh-CN" altLang="en-US" sz="1600" dirty="0" smtClean="0">
                <a:latin typeface="+mj-ea"/>
                <a:ea typeface="+mj-ea"/>
              </a:rPr>
              <a:t>。</a:t>
            </a:r>
            <a:endParaRPr lang="zh-CN" altLang="en-US" sz="1600" dirty="0">
              <a:latin typeface="+mj-ea"/>
              <a:ea typeface="+mj-ea"/>
            </a:endParaRP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19</a:t>
            </a:fld>
            <a:r>
              <a:rPr lang="en-US" altLang="zh-CN" dirty="0" smtClean="0"/>
              <a:t>/119</a:t>
            </a:r>
            <a:endParaRPr lang="zh-CN" altLang="en-US" dirty="0"/>
          </a:p>
        </p:txBody>
      </p:sp>
    </p:spTree>
    <p:extLst>
      <p:ext uri="{BB962C8B-B14F-4D97-AF65-F5344CB8AC3E}">
        <p14:creationId xmlns:p14="http://schemas.microsoft.com/office/powerpoint/2010/main" val="1739359685"/>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
          <p:cNvGrpSpPr/>
          <p:nvPr/>
        </p:nvGrpSpPr>
        <p:grpSpPr bwMode="auto">
          <a:xfrm>
            <a:off x="2675020" y="1472411"/>
            <a:ext cx="6605588" cy="646113"/>
            <a:chOff x="1867704" y="1768074"/>
            <a:chExt cx="6605735" cy="646492"/>
          </a:xfrm>
        </p:grpSpPr>
        <p:sp>
          <p:nvSpPr>
            <p:cNvPr id="3" name="圆角矩形 20"/>
            <p:cNvSpPr/>
            <p:nvPr/>
          </p:nvSpPr>
          <p:spPr>
            <a:xfrm>
              <a:off x="1867704" y="1768074"/>
              <a:ext cx="660415" cy="646492"/>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7181" name="文本框 12"/>
            <p:cNvSpPr txBox="1">
              <a:spLocks noChangeArrowheads="1"/>
            </p:cNvSpPr>
            <p:nvPr/>
          </p:nvSpPr>
          <p:spPr bwMode="auto">
            <a:xfrm>
              <a:off x="2815463" y="1862320"/>
              <a:ext cx="5657976"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调试</a:t>
              </a:r>
              <a:r>
                <a:rPr lang="zh-CN" altLang="en-US" sz="2800" b="1" dirty="0">
                  <a:solidFill>
                    <a:srgbClr val="000000"/>
                  </a:solidFill>
                  <a:latin typeface="微软雅黑" panose="020B0503020204020204" pitchFamily="34" charset="-122"/>
                  <a:ea typeface="微软雅黑" panose="020B0503020204020204" pitchFamily="34" charset="-122"/>
                </a:rPr>
                <a:t>与</a:t>
              </a:r>
              <a:r>
                <a:rPr lang="zh-CN" altLang="en-US" sz="2800" b="1" dirty="0" smtClean="0">
                  <a:solidFill>
                    <a:srgbClr val="000000"/>
                  </a:solidFill>
                  <a:latin typeface="微软雅黑" panose="020B0503020204020204" pitchFamily="34" charset="-122"/>
                  <a:ea typeface="微软雅黑" panose="020B0503020204020204" pitchFamily="34" charset="-122"/>
                </a:rPr>
                <a:t>确认指南 第二版 介绍</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grpSp>
        <p:nvGrpSpPr>
          <p:cNvPr id="11267" name="组合 7"/>
          <p:cNvGrpSpPr/>
          <p:nvPr/>
        </p:nvGrpSpPr>
        <p:grpSpPr bwMode="auto">
          <a:xfrm>
            <a:off x="2675020" y="2501521"/>
            <a:ext cx="7067550" cy="646112"/>
            <a:chOff x="1867704" y="4036358"/>
            <a:chExt cx="7069188" cy="646332"/>
          </a:xfrm>
        </p:grpSpPr>
        <p:sp>
          <p:nvSpPr>
            <p:cNvPr id="9" name="圆角矩形 26"/>
            <p:cNvSpPr/>
            <p:nvPr/>
          </p:nvSpPr>
          <p:spPr>
            <a:xfrm>
              <a:off x="1867704" y="4036358"/>
              <a:ext cx="660553" cy="646332"/>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prstClr val="white"/>
                  </a:solidFill>
                  <a:latin typeface="微软雅黑" panose="020B0503020204020204" pitchFamily="34" charset="-122"/>
                  <a:ea typeface="微软雅黑" panose="020B0503020204020204" pitchFamily="34" charset="-122"/>
                </a:rPr>
                <a:t>2</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7177" name="文本框 9">
              <a:hlinkClick r:id="rId3" action="ppaction://hlinksldjump"/>
            </p:cNvPr>
            <p:cNvSpPr txBox="1">
              <a:spLocks noChangeArrowheads="1"/>
            </p:cNvSpPr>
            <p:nvPr/>
          </p:nvSpPr>
          <p:spPr bwMode="auto">
            <a:xfrm>
              <a:off x="2815662" y="4111899"/>
              <a:ext cx="6121230" cy="5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新版调试</a:t>
              </a:r>
              <a:r>
                <a:rPr lang="zh-CN" altLang="en-US" sz="2800" b="1" dirty="0">
                  <a:solidFill>
                    <a:srgbClr val="000000"/>
                  </a:solidFill>
                  <a:latin typeface="微软雅黑" panose="020B0503020204020204" pitchFamily="34" charset="-122"/>
                  <a:ea typeface="微软雅黑" panose="020B0503020204020204" pitchFamily="34" charset="-122"/>
                </a:rPr>
                <a:t>与</a:t>
              </a:r>
              <a:r>
                <a:rPr lang="zh-CN" altLang="en-US" sz="2800" b="1" dirty="0" smtClean="0">
                  <a:solidFill>
                    <a:srgbClr val="000000"/>
                  </a:solidFill>
                  <a:latin typeface="微软雅黑" panose="020B0503020204020204" pitchFamily="34" charset="-122"/>
                  <a:ea typeface="微软雅黑" panose="020B0503020204020204" pitchFamily="34" charset="-122"/>
                </a:rPr>
                <a:t>确认指南的主要流程</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grpSp>
        <p:nvGrpSpPr>
          <p:cNvPr id="11268" name="组合 10"/>
          <p:cNvGrpSpPr/>
          <p:nvPr/>
        </p:nvGrpSpPr>
        <p:grpSpPr bwMode="auto">
          <a:xfrm>
            <a:off x="2675021" y="3509359"/>
            <a:ext cx="6454774" cy="646112"/>
            <a:chOff x="1867704" y="4036358"/>
            <a:chExt cx="6456270" cy="645989"/>
          </a:xfrm>
        </p:grpSpPr>
        <p:sp>
          <p:nvSpPr>
            <p:cNvPr id="12" name="圆角矩形 12"/>
            <p:cNvSpPr/>
            <p:nvPr/>
          </p:nvSpPr>
          <p:spPr>
            <a:xfrm>
              <a:off x="1867704" y="4036358"/>
              <a:ext cx="660553" cy="645989"/>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prstClr val="white"/>
                  </a:solidFill>
                  <a:latin typeface="微软雅黑" panose="020B0503020204020204" pitchFamily="34" charset="-122"/>
                  <a:ea typeface="微软雅黑" panose="020B0503020204020204" pitchFamily="34" charset="-122"/>
                </a:rPr>
                <a:t>3</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7175" name="文本框 16">
              <a:hlinkClick r:id="rId4" action="ppaction://hlinksldjump"/>
            </p:cNvPr>
            <p:cNvSpPr txBox="1">
              <a:spLocks noChangeArrowheads="1"/>
            </p:cNvSpPr>
            <p:nvPr/>
          </p:nvSpPr>
          <p:spPr bwMode="auto">
            <a:xfrm>
              <a:off x="2815661" y="4094350"/>
              <a:ext cx="5508313" cy="52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b="1" dirty="0" smtClean="0">
                  <a:solidFill>
                    <a:srgbClr val="000000"/>
                  </a:solidFill>
                  <a:latin typeface="微软雅黑" panose="020B0503020204020204" pitchFamily="34" charset="-122"/>
                  <a:ea typeface="微软雅黑" panose="020B0503020204020204" pitchFamily="34" charset="-122"/>
                </a:rPr>
                <a:t>新版调试与确认指南的附录</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2675020" y="4495948"/>
            <a:ext cx="7702191" cy="646113"/>
            <a:chOff x="1151020" y="4049256"/>
            <a:chExt cx="7338647" cy="646113"/>
          </a:xfrm>
        </p:grpSpPr>
        <p:sp>
          <p:nvSpPr>
            <p:cNvPr id="13" name="圆角矩形 12"/>
            <p:cNvSpPr/>
            <p:nvPr/>
          </p:nvSpPr>
          <p:spPr bwMode="auto">
            <a:xfrm>
              <a:off x="1151020" y="4049256"/>
              <a:ext cx="660400" cy="646113"/>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solidFill>
                    <a:prstClr val="white"/>
                  </a:solidFill>
                  <a:latin typeface="微软雅黑" panose="020B0503020204020204" pitchFamily="34" charset="-122"/>
                  <a:ea typeface="微软雅黑" panose="020B0503020204020204" pitchFamily="34" charset="-122"/>
                </a:rPr>
                <a:t>4</a:t>
              </a:r>
              <a:endParaRPr lang="zh-CN" altLang="en-US" sz="3200" b="1" dirty="0">
                <a:solidFill>
                  <a:prstClr val="white"/>
                </a:solidFill>
                <a:latin typeface="微软雅黑" panose="020B0503020204020204" pitchFamily="34" charset="-122"/>
                <a:ea typeface="微软雅黑" panose="020B0503020204020204" pitchFamily="34" charset="-122"/>
              </a:endParaRPr>
            </a:p>
          </p:txBody>
        </p:sp>
        <p:sp>
          <p:nvSpPr>
            <p:cNvPr id="14" name="文本框 16">
              <a:hlinkClick r:id="" action="ppaction://noaction"/>
            </p:cNvPr>
            <p:cNvSpPr txBox="1">
              <a:spLocks noChangeArrowheads="1"/>
            </p:cNvSpPr>
            <p:nvPr/>
          </p:nvSpPr>
          <p:spPr bwMode="auto">
            <a:xfrm>
              <a:off x="2054025" y="4095099"/>
              <a:ext cx="64356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b="1" dirty="0" smtClean="0">
                  <a:solidFill>
                    <a:srgbClr val="000000"/>
                  </a:solidFill>
                  <a:latin typeface="+mj-ea"/>
                  <a:ea typeface="微软雅黑" panose="020B0503020204020204" pitchFamily="34" charset="-122"/>
                </a:rPr>
                <a:t>新版</a:t>
              </a:r>
              <a:r>
                <a:rPr lang="zh-CN" altLang="en-US" sz="2800" b="1" dirty="0">
                  <a:solidFill>
                    <a:srgbClr val="000000"/>
                  </a:solidFill>
                  <a:latin typeface="微软雅黑" panose="020B0503020204020204" pitchFamily="34" charset="-122"/>
                  <a:ea typeface="微软雅黑" panose="020B0503020204020204" pitchFamily="34" charset="-122"/>
                </a:rPr>
                <a:t>调试与</a:t>
              </a:r>
              <a:r>
                <a:rPr lang="zh-CN" altLang="en-US" sz="2800" b="1" dirty="0" smtClean="0">
                  <a:solidFill>
                    <a:srgbClr val="000000"/>
                  </a:solidFill>
                  <a:latin typeface="微软雅黑" panose="020B0503020204020204" pitchFamily="34" charset="-122"/>
                  <a:ea typeface="微软雅黑" panose="020B0503020204020204" pitchFamily="34" charset="-122"/>
                </a:rPr>
                <a:t>确认指南带来的帮助</a:t>
              </a:r>
              <a:endParaRPr lang="zh-CN" altLang="en-US" sz="2800" b="1" dirty="0">
                <a:solidFill>
                  <a:srgbClr val="000000"/>
                </a:solidFill>
                <a:latin typeface="+mj-ea"/>
                <a:ea typeface="微软雅黑" panose="020B0503020204020204" pitchFamily="34" charset="-122"/>
              </a:endParaRPr>
            </a:p>
          </p:txBody>
        </p:sp>
      </p:grpSp>
    </p:spTree>
    <p:extLst>
      <p:ext uri="{BB962C8B-B14F-4D97-AF65-F5344CB8AC3E}">
        <p14:creationId xmlns:p14="http://schemas.microsoft.com/office/powerpoint/2010/main" val="169343041"/>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从系统</a:t>
            </a:r>
            <a:r>
              <a:rPr lang="zh-CN" altLang="en-US" dirty="0"/>
              <a:t>影响性评估</a:t>
            </a:r>
            <a:r>
              <a:rPr lang="en-US" altLang="zh-CN" dirty="0"/>
              <a:t>(SIA</a:t>
            </a:r>
            <a:r>
              <a:rPr lang="en-US" altLang="zh-CN" dirty="0" smtClean="0"/>
              <a:t>)</a:t>
            </a:r>
            <a:r>
              <a:rPr lang="zh-CN" altLang="en-US" dirty="0" smtClean="0"/>
              <a:t>到系统</a:t>
            </a:r>
            <a:r>
              <a:rPr lang="zh-CN" altLang="en-US" dirty="0"/>
              <a:t>分类</a:t>
            </a:r>
            <a:r>
              <a:rPr lang="en-US" altLang="zh-CN" dirty="0"/>
              <a:t>(SC</a:t>
            </a:r>
            <a:r>
              <a:rPr lang="en-US" altLang="zh-CN" dirty="0" smtClean="0"/>
              <a:t>)</a:t>
            </a:r>
            <a:endParaRPr lang="zh-CN" altLang="en-US" dirty="0"/>
          </a:p>
        </p:txBody>
      </p:sp>
      <p:sp>
        <p:nvSpPr>
          <p:cNvPr id="3" name="内容占位符 3"/>
          <p:cNvSpPr txBox="1">
            <a:spLocks/>
          </p:cNvSpPr>
          <p:nvPr/>
        </p:nvSpPr>
        <p:spPr bwMode="auto">
          <a:xfrm>
            <a:off x="2100000" y="1044000"/>
            <a:ext cx="8336506" cy="6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针对系统的评估主要经历了如下三个阶段：</a:t>
            </a:r>
            <a:endParaRPr lang="en-US" altLang="zh-CN" sz="2000" dirty="0">
              <a:latin typeface="+mj-ea"/>
              <a:ea typeface="+mj-ea"/>
            </a:endParaRPr>
          </a:p>
        </p:txBody>
      </p:sp>
      <p:sp>
        <p:nvSpPr>
          <p:cNvPr id="4" name="AutoShape 2"/>
          <p:cNvSpPr>
            <a:spLocks noChangeArrowheads="1"/>
          </p:cNvSpPr>
          <p:nvPr/>
        </p:nvSpPr>
        <p:spPr bwMode="auto">
          <a:xfrm>
            <a:off x="5246688" y="3487914"/>
            <a:ext cx="1839912"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dirty="0">
                <a:solidFill>
                  <a:schemeClr val="tx2"/>
                </a:solidFill>
                <a:latin typeface="微软雅黑" panose="020B0503020204020204" pitchFamily="34" charset="-122"/>
                <a:ea typeface="微软雅黑" panose="020B0503020204020204" pitchFamily="34" charset="-122"/>
              </a:rPr>
              <a:t>2011</a:t>
            </a:r>
            <a:r>
              <a:rPr lang="zh-CN" altLang="en-US" sz="1400" dirty="0">
                <a:solidFill>
                  <a:schemeClr val="tx2"/>
                </a:solidFill>
                <a:latin typeface="微软雅黑" panose="020B0503020204020204" pitchFamily="34" charset="-122"/>
                <a:ea typeface="微软雅黑" panose="020B0503020204020204" pitchFamily="34" charset="-122"/>
              </a:rPr>
              <a:t>年，</a:t>
            </a:r>
            <a:r>
              <a:rPr lang="en-US" altLang="zh-CN" sz="1400" dirty="0">
                <a:solidFill>
                  <a:schemeClr val="tx2"/>
                </a:solidFill>
                <a:latin typeface="微软雅黑" panose="020B0503020204020204" pitchFamily="34" charset="-122"/>
                <a:ea typeface="微软雅黑" panose="020B0503020204020204" pitchFamily="34" charset="-122"/>
              </a:rPr>
              <a:t>FSE</a:t>
            </a:r>
            <a:r>
              <a:rPr lang="zh-CN" altLang="en-US" sz="1400" dirty="0">
                <a:solidFill>
                  <a:schemeClr val="tx2"/>
                </a:solidFill>
                <a:latin typeface="微软雅黑" panose="020B0503020204020204" pitchFamily="34" charset="-122"/>
                <a:ea typeface="微软雅黑" panose="020B0503020204020204" pitchFamily="34" charset="-122"/>
              </a:rPr>
              <a:t>指南出版。</a:t>
            </a:r>
            <a:endParaRPr lang="en-US" altLang="zh-CN" sz="1400" dirty="0">
              <a:solidFill>
                <a:schemeClr val="tx2"/>
              </a:solidFill>
              <a:latin typeface="微软雅黑" panose="020B0503020204020204" pitchFamily="34" charset="-122"/>
              <a:ea typeface="微软雅黑" panose="020B0503020204020204" pitchFamily="34" charset="-122"/>
            </a:endParaRPr>
          </a:p>
          <a:p>
            <a:r>
              <a:rPr lang="zh-CN" altLang="en-US" sz="1400" dirty="0">
                <a:solidFill>
                  <a:schemeClr val="tx2"/>
                </a:solidFill>
                <a:latin typeface="微软雅黑" panose="020B0503020204020204" pitchFamily="34" charset="-122"/>
                <a:ea typeface="微软雅黑" panose="020B0503020204020204" pitchFamily="34" charset="-122"/>
              </a:rPr>
              <a:t>该指南对</a:t>
            </a:r>
            <a:r>
              <a:rPr lang="en-US" altLang="zh-CN" sz="1400" dirty="0">
                <a:solidFill>
                  <a:schemeClr val="tx2"/>
                </a:solidFill>
                <a:latin typeface="微软雅黑" panose="020B0503020204020204" pitchFamily="34" charset="-122"/>
                <a:ea typeface="微软雅黑" panose="020B0503020204020204" pitchFamily="34" charset="-122"/>
              </a:rPr>
              <a:t>SIA</a:t>
            </a:r>
            <a:r>
              <a:rPr lang="zh-CN" altLang="en-US" sz="1400" dirty="0">
                <a:solidFill>
                  <a:schemeClr val="tx2"/>
                </a:solidFill>
                <a:latin typeface="微软雅黑" panose="020B0503020204020204" pitchFamily="34" charset="-122"/>
                <a:ea typeface="微软雅黑" panose="020B0503020204020204" pitchFamily="34" charset="-122"/>
              </a:rPr>
              <a:t>评估问题进行了优化调整。</a:t>
            </a:r>
            <a:endParaRPr lang="en-US" altLang="zh-CN" sz="1400" dirty="0">
              <a:solidFill>
                <a:schemeClr val="tx2"/>
              </a:solidFill>
              <a:latin typeface="微软雅黑" panose="020B0503020204020204" pitchFamily="34" charset="-122"/>
              <a:ea typeface="微软雅黑" panose="020B0503020204020204" pitchFamily="34" charset="-122"/>
            </a:endParaRPr>
          </a:p>
          <a:p>
            <a:r>
              <a:rPr lang="zh-CN" altLang="en-US" sz="1400" dirty="0">
                <a:solidFill>
                  <a:schemeClr val="tx2"/>
                </a:solidFill>
                <a:latin typeface="微软雅黑" panose="020B0503020204020204" pitchFamily="34" charset="-122"/>
                <a:ea typeface="微软雅黑" panose="020B0503020204020204" pitchFamily="34" charset="-122"/>
              </a:rPr>
              <a:t>判定直接影响系统的问题从</a:t>
            </a:r>
            <a:r>
              <a:rPr lang="en-US" altLang="zh-CN" sz="1400" dirty="0">
                <a:solidFill>
                  <a:schemeClr val="tx2"/>
                </a:solidFill>
                <a:latin typeface="微软雅黑" panose="020B0503020204020204" pitchFamily="34" charset="-122"/>
                <a:ea typeface="微软雅黑" panose="020B0503020204020204" pitchFamily="34" charset="-122"/>
              </a:rPr>
              <a:t>6</a:t>
            </a:r>
            <a:r>
              <a:rPr lang="zh-CN" altLang="en-US" sz="1400" dirty="0">
                <a:solidFill>
                  <a:schemeClr val="tx2"/>
                </a:solidFill>
                <a:latin typeface="微软雅黑" panose="020B0503020204020204" pitchFamily="34" charset="-122"/>
                <a:ea typeface="微软雅黑" panose="020B0503020204020204" pitchFamily="34" charset="-122"/>
              </a:rPr>
              <a:t>个演变成了</a:t>
            </a:r>
            <a:r>
              <a:rPr lang="en-US" altLang="zh-CN" sz="1400" dirty="0">
                <a:solidFill>
                  <a:schemeClr val="tx2"/>
                </a:solidFill>
                <a:latin typeface="微软雅黑" panose="020B0503020204020204" pitchFamily="34" charset="-122"/>
                <a:ea typeface="微软雅黑" panose="020B0503020204020204" pitchFamily="34" charset="-122"/>
              </a:rPr>
              <a:t>8</a:t>
            </a:r>
            <a:r>
              <a:rPr lang="zh-CN" altLang="en-US" sz="1400" dirty="0">
                <a:solidFill>
                  <a:schemeClr val="tx2"/>
                </a:solidFill>
                <a:latin typeface="微软雅黑" panose="020B0503020204020204" pitchFamily="34" charset="-122"/>
                <a:ea typeface="微软雅黑" panose="020B0503020204020204" pitchFamily="34" charset="-122"/>
              </a:rPr>
              <a:t>个。</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5" name="AutoShape 3"/>
          <p:cNvSpPr>
            <a:spLocks noChangeArrowheads="1"/>
          </p:cNvSpPr>
          <p:nvPr/>
        </p:nvSpPr>
        <p:spPr bwMode="auto">
          <a:xfrm>
            <a:off x="2743200" y="3487914"/>
            <a:ext cx="1828800"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dirty="0">
                <a:solidFill>
                  <a:schemeClr val="tx2"/>
                </a:solidFill>
                <a:latin typeface="微软雅黑" panose="020B0503020204020204" pitchFamily="34" charset="-122"/>
                <a:ea typeface="微软雅黑" panose="020B0503020204020204" pitchFamily="34" charset="-122"/>
              </a:rPr>
              <a:t>2001</a:t>
            </a:r>
            <a:r>
              <a:rPr lang="zh-CN" altLang="en-US" sz="1400" dirty="0">
                <a:solidFill>
                  <a:schemeClr val="tx2"/>
                </a:solidFill>
                <a:latin typeface="微软雅黑" panose="020B0503020204020204" pitchFamily="34" charset="-122"/>
                <a:ea typeface="微软雅黑" panose="020B0503020204020204" pitchFamily="34" charset="-122"/>
              </a:rPr>
              <a:t>年，</a:t>
            </a:r>
            <a:r>
              <a:rPr lang="en-US" altLang="zh-CN" sz="1400" dirty="0">
                <a:solidFill>
                  <a:schemeClr val="tx2"/>
                </a:solidFill>
                <a:latin typeface="微软雅黑" panose="020B0503020204020204" pitchFamily="34" charset="-122"/>
                <a:ea typeface="微软雅黑" panose="020B0503020204020204" pitchFamily="34" charset="-122"/>
              </a:rPr>
              <a:t>C&amp;Q</a:t>
            </a:r>
            <a:r>
              <a:rPr lang="zh-CN" altLang="en-US" sz="1400" dirty="0">
                <a:solidFill>
                  <a:schemeClr val="tx2"/>
                </a:solidFill>
                <a:latin typeface="微软雅黑" panose="020B0503020204020204" pitchFamily="34" charset="-122"/>
                <a:ea typeface="微软雅黑" panose="020B0503020204020204" pitchFamily="34" charset="-122"/>
              </a:rPr>
              <a:t>指南</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第一版</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出版。该指南第一次提出了系统影响性评估</a:t>
            </a:r>
            <a:r>
              <a:rPr lang="en-US" altLang="zh-CN" sz="1400" dirty="0">
                <a:solidFill>
                  <a:schemeClr val="tx2"/>
                </a:solidFill>
                <a:latin typeface="微软雅黑" panose="020B0503020204020204" pitchFamily="34" charset="-122"/>
                <a:ea typeface="微软雅黑" panose="020B0503020204020204" pitchFamily="34" charset="-122"/>
              </a:rPr>
              <a:t>(SIA)</a:t>
            </a:r>
            <a:r>
              <a:rPr lang="zh-CN" altLang="en-US" sz="1400" dirty="0">
                <a:solidFill>
                  <a:schemeClr val="tx2"/>
                </a:solidFill>
                <a:latin typeface="微软雅黑" panose="020B0503020204020204" pitchFamily="34" charset="-122"/>
                <a:ea typeface="微软雅黑" panose="020B0503020204020204" pitchFamily="34" charset="-122"/>
              </a:rPr>
              <a:t>的概念。</a:t>
            </a:r>
            <a:endParaRPr lang="en-US" altLang="zh-CN" sz="1400" dirty="0">
              <a:solidFill>
                <a:schemeClr val="tx2"/>
              </a:solidFill>
              <a:latin typeface="微软雅黑" panose="020B0503020204020204" pitchFamily="34" charset="-122"/>
              <a:ea typeface="微软雅黑" panose="020B0503020204020204" pitchFamily="34" charset="-122"/>
            </a:endParaRPr>
          </a:p>
          <a:p>
            <a:r>
              <a:rPr lang="zh-CN" altLang="en-US" sz="1400" dirty="0">
                <a:solidFill>
                  <a:schemeClr val="tx2"/>
                </a:solidFill>
                <a:latin typeface="微软雅黑" panose="020B0503020204020204" pitchFamily="34" charset="-122"/>
                <a:ea typeface="微软雅黑" panose="020B0503020204020204" pitchFamily="34" charset="-122"/>
              </a:rPr>
              <a:t>当时，通过</a:t>
            </a:r>
            <a:r>
              <a:rPr lang="en-US" altLang="zh-CN" sz="1400" dirty="0">
                <a:solidFill>
                  <a:schemeClr val="tx2"/>
                </a:solidFill>
                <a:latin typeface="微软雅黑" panose="020B0503020204020204" pitchFamily="34" charset="-122"/>
                <a:ea typeface="微软雅黑" panose="020B0503020204020204" pitchFamily="34" charset="-122"/>
              </a:rPr>
              <a:t>6</a:t>
            </a:r>
            <a:r>
              <a:rPr lang="zh-CN" altLang="en-US" sz="1400" dirty="0">
                <a:solidFill>
                  <a:schemeClr val="tx2"/>
                </a:solidFill>
                <a:latin typeface="微软雅黑" panose="020B0503020204020204" pitchFamily="34" charset="-122"/>
                <a:ea typeface="微软雅黑" panose="020B0503020204020204" pitchFamily="34" charset="-122"/>
              </a:rPr>
              <a:t>个问题判定系统为直接影响系统。</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6" name="AutoShape 4"/>
          <p:cNvSpPr>
            <a:spLocks noChangeArrowheads="1"/>
          </p:cNvSpPr>
          <p:nvPr/>
        </p:nvSpPr>
        <p:spPr bwMode="auto">
          <a:xfrm>
            <a:off x="7772400" y="3487914"/>
            <a:ext cx="1752600"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dirty="0">
                <a:solidFill>
                  <a:schemeClr val="tx2"/>
                </a:solidFill>
                <a:latin typeface="微软雅黑" panose="020B0503020204020204" pitchFamily="34" charset="-122"/>
                <a:ea typeface="微软雅黑" panose="020B0503020204020204" pitchFamily="34" charset="-122"/>
              </a:rPr>
              <a:t>2019</a:t>
            </a:r>
            <a:r>
              <a:rPr lang="zh-CN" altLang="en-US" sz="1400" dirty="0">
                <a:solidFill>
                  <a:schemeClr val="tx2"/>
                </a:solidFill>
                <a:latin typeface="微软雅黑" panose="020B0503020204020204" pitchFamily="34" charset="-122"/>
                <a:ea typeface="微软雅黑" panose="020B0503020204020204" pitchFamily="34" charset="-122"/>
              </a:rPr>
              <a:t>年，</a:t>
            </a:r>
            <a:r>
              <a:rPr lang="en-US" altLang="zh-CN" sz="1400" dirty="0">
                <a:solidFill>
                  <a:schemeClr val="tx2"/>
                </a:solidFill>
                <a:latin typeface="微软雅黑" panose="020B0503020204020204" pitchFamily="34" charset="-122"/>
                <a:ea typeface="微软雅黑" panose="020B0503020204020204" pitchFamily="34" charset="-122"/>
              </a:rPr>
              <a:t> C&amp;Q</a:t>
            </a:r>
            <a:r>
              <a:rPr lang="zh-CN" altLang="en-US" sz="1400" dirty="0">
                <a:solidFill>
                  <a:schemeClr val="tx2"/>
                </a:solidFill>
                <a:latin typeface="微软雅黑" panose="020B0503020204020204" pitchFamily="34" charset="-122"/>
                <a:ea typeface="微软雅黑" panose="020B0503020204020204" pitchFamily="34" charset="-122"/>
              </a:rPr>
              <a:t>指南</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第二版</a:t>
            </a:r>
            <a:r>
              <a:rPr lang="en-US" altLang="zh-CN" sz="1400" dirty="0">
                <a:solidFill>
                  <a:schemeClr val="tx2"/>
                </a:solidFill>
                <a:latin typeface="微软雅黑" panose="020B0503020204020204" pitchFamily="34" charset="-122"/>
                <a:ea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rPr>
              <a:t>出版。</a:t>
            </a:r>
            <a:endParaRPr lang="en-US" altLang="zh-CN" sz="1400" dirty="0">
              <a:solidFill>
                <a:schemeClr val="tx2"/>
              </a:solidFill>
              <a:latin typeface="微软雅黑" panose="020B0503020204020204" pitchFamily="34" charset="-122"/>
              <a:ea typeface="微软雅黑" panose="020B0503020204020204" pitchFamily="34" charset="-122"/>
            </a:endParaRPr>
          </a:p>
          <a:p>
            <a:r>
              <a:rPr lang="zh-CN" altLang="en-US" sz="1400" dirty="0">
                <a:solidFill>
                  <a:schemeClr val="tx2"/>
                </a:solidFill>
                <a:latin typeface="微软雅黑" panose="020B0503020204020204" pitchFamily="34" charset="-122"/>
                <a:ea typeface="微软雅黑" panose="020B0503020204020204" pitchFamily="34" charset="-122"/>
              </a:rPr>
              <a:t>该指南使用系统风险评估</a:t>
            </a:r>
            <a:r>
              <a:rPr lang="en-US" altLang="zh-CN" sz="1400" dirty="0">
                <a:solidFill>
                  <a:schemeClr val="tx2"/>
                </a:solidFill>
                <a:latin typeface="微软雅黑" panose="020B0503020204020204" pitchFamily="34" charset="-122"/>
                <a:ea typeface="微软雅黑" panose="020B0503020204020204" pitchFamily="34" charset="-122"/>
              </a:rPr>
              <a:t>(SRA)</a:t>
            </a:r>
            <a:r>
              <a:rPr lang="zh-CN" altLang="en-US" sz="1400" dirty="0">
                <a:solidFill>
                  <a:schemeClr val="tx2"/>
                </a:solidFill>
                <a:latin typeface="微软雅黑" panose="020B0503020204020204" pitchFamily="34" charset="-122"/>
                <a:ea typeface="微软雅黑" panose="020B0503020204020204" pitchFamily="34" charset="-122"/>
              </a:rPr>
              <a:t>替换了部件关键性评估</a:t>
            </a:r>
            <a:r>
              <a:rPr lang="en-US" altLang="zh-CN" sz="1400" dirty="0">
                <a:solidFill>
                  <a:schemeClr val="tx2"/>
                </a:solidFill>
                <a:latin typeface="微软雅黑" panose="020B0503020204020204" pitchFamily="34" charset="-122"/>
                <a:ea typeface="微软雅黑" panose="020B0503020204020204" pitchFamily="34" charset="-122"/>
              </a:rPr>
              <a:t>(CCA)</a:t>
            </a:r>
            <a:r>
              <a:rPr lang="zh-CN" altLang="en-US" sz="1400" dirty="0">
                <a:solidFill>
                  <a:schemeClr val="tx2"/>
                </a:solidFill>
                <a:latin typeface="微软雅黑" panose="020B0503020204020204" pitchFamily="34" charset="-122"/>
                <a:ea typeface="微软雅黑" panose="020B0503020204020204" pitchFamily="34" charset="-122"/>
              </a:rPr>
              <a:t>。为和</a:t>
            </a:r>
            <a:r>
              <a:rPr lang="en-US" altLang="zh-CN" sz="1400" dirty="0">
                <a:solidFill>
                  <a:schemeClr val="tx2"/>
                </a:solidFill>
                <a:latin typeface="微软雅黑" panose="020B0503020204020204" pitchFamily="34" charset="-122"/>
                <a:ea typeface="微软雅黑" panose="020B0503020204020204" pitchFamily="34" charset="-122"/>
              </a:rPr>
              <a:t>SRA</a:t>
            </a:r>
            <a:r>
              <a:rPr lang="zh-CN" altLang="en-US" sz="1400" dirty="0">
                <a:solidFill>
                  <a:schemeClr val="tx2"/>
                </a:solidFill>
                <a:latin typeface="微软雅黑" panose="020B0503020204020204" pitchFamily="34" charset="-122"/>
                <a:ea typeface="微软雅黑" panose="020B0503020204020204" pitchFamily="34" charset="-122"/>
              </a:rPr>
              <a:t>相匹配，对判定直接影响系统的</a:t>
            </a:r>
            <a:r>
              <a:rPr lang="en-US" altLang="zh-CN" sz="1400" dirty="0">
                <a:solidFill>
                  <a:schemeClr val="tx2"/>
                </a:solidFill>
                <a:latin typeface="微软雅黑" panose="020B0503020204020204" pitchFamily="34" charset="-122"/>
                <a:ea typeface="微软雅黑" panose="020B0503020204020204" pitchFamily="34" charset="-122"/>
              </a:rPr>
              <a:t>8</a:t>
            </a:r>
            <a:r>
              <a:rPr lang="zh-CN" altLang="en-US" sz="1400" dirty="0">
                <a:solidFill>
                  <a:schemeClr val="tx2"/>
                </a:solidFill>
                <a:latin typeface="微软雅黑" panose="020B0503020204020204" pitchFamily="34" charset="-122"/>
                <a:ea typeface="微软雅黑" panose="020B0503020204020204" pitchFamily="34" charset="-122"/>
              </a:rPr>
              <a:t>个问题进行了微调。</a:t>
            </a:r>
            <a:endParaRPr lang="en-US" altLang="zh-CN" sz="1400" dirty="0">
              <a:solidFill>
                <a:schemeClr val="tx2"/>
              </a:solidFill>
              <a:latin typeface="微软雅黑" panose="020B0503020204020204" pitchFamily="34" charset="-122"/>
              <a:ea typeface="微软雅黑" panose="020B0503020204020204" pitchFamily="34" charset="-122"/>
            </a:endParaRPr>
          </a:p>
        </p:txBody>
      </p:sp>
      <p:sp>
        <p:nvSpPr>
          <p:cNvPr id="7" name="AutoShape 6"/>
          <p:cNvSpPr>
            <a:spLocks noChangeArrowheads="1"/>
          </p:cNvSpPr>
          <p:nvPr/>
        </p:nvSpPr>
        <p:spPr bwMode="gray">
          <a:xfrm>
            <a:off x="4675188" y="2283002"/>
            <a:ext cx="400050" cy="449262"/>
          </a:xfrm>
          <a:prstGeom prst="chevron">
            <a:avLst>
              <a:gd name="adj" fmla="val 52514"/>
            </a:avLst>
          </a:prstGeom>
          <a:solidFill>
            <a:schemeClr val="accent1"/>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AutoShape 7"/>
          <p:cNvSpPr>
            <a:spLocks noChangeArrowheads="1"/>
          </p:cNvSpPr>
          <p:nvPr/>
        </p:nvSpPr>
        <p:spPr bwMode="gray">
          <a:xfrm>
            <a:off x="7137401" y="2283002"/>
            <a:ext cx="398463" cy="449262"/>
          </a:xfrm>
          <a:prstGeom prst="chevron">
            <a:avLst>
              <a:gd name="adj" fmla="val 52514"/>
            </a:avLst>
          </a:prstGeom>
          <a:solidFill>
            <a:schemeClr val="hlink"/>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Oval 8"/>
          <p:cNvSpPr>
            <a:spLocks noChangeArrowheads="1"/>
          </p:cNvSpPr>
          <p:nvPr/>
        </p:nvSpPr>
        <p:spPr bwMode="gray">
          <a:xfrm>
            <a:off x="7745414" y="2247957"/>
            <a:ext cx="259766" cy="51935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pitchFamily="2" charset="-122"/>
            </a:endParaRPr>
          </a:p>
        </p:txBody>
      </p:sp>
      <p:sp>
        <p:nvSpPr>
          <p:cNvPr id="10" name="Oval 9"/>
          <p:cNvSpPr>
            <a:spLocks noChangeArrowheads="1"/>
          </p:cNvSpPr>
          <p:nvPr/>
        </p:nvSpPr>
        <p:spPr bwMode="gray">
          <a:xfrm>
            <a:off x="7745414" y="2247957"/>
            <a:ext cx="1703387" cy="519351"/>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11" name="Oval 10"/>
          <p:cNvSpPr>
            <a:spLocks noChangeArrowheads="1"/>
          </p:cNvSpPr>
          <p:nvPr/>
        </p:nvSpPr>
        <p:spPr bwMode="gray">
          <a:xfrm>
            <a:off x="7856539" y="2248751"/>
            <a:ext cx="1481137" cy="51935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12" name="Oval 11"/>
          <p:cNvSpPr>
            <a:spLocks noChangeArrowheads="1"/>
          </p:cNvSpPr>
          <p:nvPr/>
        </p:nvSpPr>
        <p:spPr bwMode="gray">
          <a:xfrm>
            <a:off x="7881939" y="2256688"/>
            <a:ext cx="1481137" cy="519351"/>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13" name="Oval 12"/>
          <p:cNvSpPr>
            <a:spLocks noChangeArrowheads="1"/>
          </p:cNvSpPr>
          <p:nvPr/>
        </p:nvSpPr>
        <p:spPr bwMode="gray">
          <a:xfrm>
            <a:off x="7935914" y="2247163"/>
            <a:ext cx="1335087" cy="51935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4" name="Oval 13"/>
          <p:cNvSpPr>
            <a:spLocks noChangeArrowheads="1"/>
          </p:cNvSpPr>
          <p:nvPr/>
        </p:nvSpPr>
        <p:spPr bwMode="gray">
          <a:xfrm>
            <a:off x="2819400" y="2243196"/>
            <a:ext cx="259766" cy="51935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pitchFamily="2" charset="-122"/>
            </a:endParaRPr>
          </a:p>
        </p:txBody>
      </p:sp>
      <p:sp>
        <p:nvSpPr>
          <p:cNvPr id="15" name="Oval 14"/>
          <p:cNvSpPr>
            <a:spLocks noChangeArrowheads="1"/>
          </p:cNvSpPr>
          <p:nvPr/>
        </p:nvSpPr>
        <p:spPr bwMode="gray">
          <a:xfrm>
            <a:off x="2819400" y="2243196"/>
            <a:ext cx="259766" cy="51935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pitchFamily="2" charset="-122"/>
            </a:endParaRPr>
          </a:p>
        </p:txBody>
      </p:sp>
      <p:sp>
        <p:nvSpPr>
          <p:cNvPr id="16" name="Oval 15"/>
          <p:cNvSpPr>
            <a:spLocks noChangeArrowheads="1"/>
          </p:cNvSpPr>
          <p:nvPr/>
        </p:nvSpPr>
        <p:spPr bwMode="gray">
          <a:xfrm>
            <a:off x="2930525" y="2242401"/>
            <a:ext cx="1481138" cy="519351"/>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17" name="Oval 16"/>
          <p:cNvSpPr>
            <a:spLocks noChangeArrowheads="1"/>
          </p:cNvSpPr>
          <p:nvPr/>
        </p:nvSpPr>
        <p:spPr bwMode="gray">
          <a:xfrm>
            <a:off x="2932114" y="2245576"/>
            <a:ext cx="1481137" cy="51935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18" name="Oval 17"/>
          <p:cNvSpPr>
            <a:spLocks noChangeArrowheads="1"/>
          </p:cNvSpPr>
          <p:nvPr/>
        </p:nvSpPr>
        <p:spPr bwMode="gray">
          <a:xfrm>
            <a:off x="3005138" y="2243988"/>
            <a:ext cx="1333500" cy="51935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19" name="Group 18"/>
          <p:cNvGrpSpPr>
            <a:grpSpLocks/>
          </p:cNvGrpSpPr>
          <p:nvPr/>
        </p:nvGrpSpPr>
        <p:grpSpPr bwMode="auto">
          <a:xfrm>
            <a:off x="3025775" y="1862314"/>
            <a:ext cx="1290638" cy="1277938"/>
            <a:chOff x="4166" y="1706"/>
            <a:chExt cx="1252" cy="1252"/>
          </a:xfrm>
        </p:grpSpPr>
        <p:sp>
          <p:nvSpPr>
            <p:cNvPr id="20" name="Oval 1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Oval 2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2" name="Oval 2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3" name="Oval 22"/>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24" name="Oval 23"/>
          <p:cNvSpPr>
            <a:spLocks noChangeArrowheads="1"/>
          </p:cNvSpPr>
          <p:nvPr/>
        </p:nvSpPr>
        <p:spPr bwMode="gray">
          <a:xfrm>
            <a:off x="5283200" y="2247957"/>
            <a:ext cx="259766" cy="51935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pitchFamily="2" charset="-122"/>
            </a:endParaRPr>
          </a:p>
        </p:txBody>
      </p:sp>
      <p:sp>
        <p:nvSpPr>
          <p:cNvPr id="25" name="Oval 24"/>
          <p:cNvSpPr>
            <a:spLocks noChangeArrowheads="1"/>
          </p:cNvSpPr>
          <p:nvPr/>
        </p:nvSpPr>
        <p:spPr bwMode="gray">
          <a:xfrm>
            <a:off x="5283200" y="2247957"/>
            <a:ext cx="259766" cy="51935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a:defRPr/>
            </a:pPr>
            <a:endParaRPr lang="zh-CN" altLang="en-US">
              <a:latin typeface="Arial" charset="0"/>
              <a:ea typeface="宋体" pitchFamily="2" charset="-122"/>
            </a:endParaRPr>
          </a:p>
        </p:txBody>
      </p:sp>
      <p:sp>
        <p:nvSpPr>
          <p:cNvPr id="26" name="Oval 25"/>
          <p:cNvSpPr>
            <a:spLocks noChangeArrowheads="1"/>
          </p:cNvSpPr>
          <p:nvPr/>
        </p:nvSpPr>
        <p:spPr bwMode="gray">
          <a:xfrm>
            <a:off x="5394325" y="2248751"/>
            <a:ext cx="1481138" cy="51935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27" name="Oval 26"/>
          <p:cNvSpPr>
            <a:spLocks noChangeArrowheads="1"/>
          </p:cNvSpPr>
          <p:nvPr/>
        </p:nvSpPr>
        <p:spPr bwMode="gray">
          <a:xfrm>
            <a:off x="5395914" y="2250338"/>
            <a:ext cx="1481137" cy="51935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a:defRPr/>
            </a:pPr>
            <a:endParaRPr lang="zh-CN" altLang="en-US">
              <a:latin typeface="Arial" charset="0"/>
              <a:ea typeface="宋体" pitchFamily="2" charset="-122"/>
            </a:endParaRPr>
          </a:p>
        </p:txBody>
      </p:sp>
      <p:sp>
        <p:nvSpPr>
          <p:cNvPr id="28" name="Oval 27"/>
          <p:cNvSpPr>
            <a:spLocks noChangeArrowheads="1"/>
          </p:cNvSpPr>
          <p:nvPr/>
        </p:nvSpPr>
        <p:spPr bwMode="gray">
          <a:xfrm>
            <a:off x="5467350" y="2247163"/>
            <a:ext cx="1333500" cy="519351"/>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nvGrpSpPr>
          <p:cNvPr id="29" name="Group 28"/>
          <p:cNvGrpSpPr>
            <a:grpSpLocks/>
          </p:cNvGrpSpPr>
          <p:nvPr/>
        </p:nvGrpSpPr>
        <p:grpSpPr bwMode="auto">
          <a:xfrm>
            <a:off x="5489575" y="1862314"/>
            <a:ext cx="1290638" cy="1277938"/>
            <a:chOff x="4166" y="1706"/>
            <a:chExt cx="1252" cy="1252"/>
          </a:xfrm>
        </p:grpSpPr>
        <p:sp>
          <p:nvSpPr>
            <p:cNvPr id="30" name="Oval 2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1" name="Oval 3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2" name="Oval 3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3" name="Oval 32"/>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34" name="Group 33"/>
          <p:cNvGrpSpPr>
            <a:grpSpLocks/>
          </p:cNvGrpSpPr>
          <p:nvPr/>
        </p:nvGrpSpPr>
        <p:grpSpPr bwMode="auto">
          <a:xfrm>
            <a:off x="7959726" y="1862314"/>
            <a:ext cx="1292225" cy="1277938"/>
            <a:chOff x="4166" y="1706"/>
            <a:chExt cx="1252" cy="1252"/>
          </a:xfrm>
        </p:grpSpPr>
        <p:sp>
          <p:nvSpPr>
            <p:cNvPr id="35" name="Oval 34"/>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6"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7" name="Oval 36"/>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8" name="Oval 37"/>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39" name="Text Box 38"/>
          <p:cNvSpPr txBox="1">
            <a:spLocks noChangeArrowheads="1"/>
          </p:cNvSpPr>
          <p:nvPr/>
        </p:nvSpPr>
        <p:spPr bwMode="gray">
          <a:xfrm>
            <a:off x="3160143" y="2048528"/>
            <a:ext cx="1013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dirty="0">
                <a:solidFill>
                  <a:srgbClr val="000000"/>
                </a:solidFill>
                <a:latin typeface="微软雅黑" panose="020B0503020204020204" pitchFamily="34" charset="-122"/>
                <a:ea typeface="微软雅黑" panose="020B0503020204020204" pitchFamily="34" charset="-122"/>
              </a:rPr>
              <a:t>SIA</a:t>
            </a:r>
          </a:p>
          <a:p>
            <a:pPr algn="ctr"/>
            <a:r>
              <a:rPr lang="en-US" altLang="zh-CN" sz="1600" dirty="0">
                <a:solidFill>
                  <a:srgbClr val="000000"/>
                </a:solidFill>
                <a:latin typeface="微软雅黑" panose="020B0503020204020204" pitchFamily="34" charset="-122"/>
                <a:ea typeface="微软雅黑" panose="020B0503020204020204" pitchFamily="34" charset="-122"/>
              </a:rPr>
              <a:t>(C&amp;Q-1)</a:t>
            </a:r>
          </a:p>
        </p:txBody>
      </p:sp>
      <p:sp>
        <p:nvSpPr>
          <p:cNvPr id="40" name="Text Box 39"/>
          <p:cNvSpPr txBox="1">
            <a:spLocks noChangeArrowheads="1"/>
          </p:cNvSpPr>
          <p:nvPr/>
        </p:nvSpPr>
        <p:spPr bwMode="gray">
          <a:xfrm>
            <a:off x="5799714" y="2105687"/>
            <a:ext cx="66877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dirty="0">
                <a:solidFill>
                  <a:srgbClr val="000000"/>
                </a:solidFill>
                <a:latin typeface="微软雅黑" panose="020B0503020204020204" pitchFamily="34" charset="-122"/>
                <a:ea typeface="微软雅黑" panose="020B0503020204020204" pitchFamily="34" charset="-122"/>
              </a:rPr>
              <a:t>SIA</a:t>
            </a:r>
          </a:p>
          <a:p>
            <a:pPr algn="ctr"/>
            <a:r>
              <a:rPr lang="en-US" altLang="zh-CN" sz="1600" dirty="0">
                <a:solidFill>
                  <a:srgbClr val="000000"/>
                </a:solidFill>
                <a:latin typeface="微软雅黑" panose="020B0503020204020204" pitchFamily="34" charset="-122"/>
                <a:ea typeface="微软雅黑" panose="020B0503020204020204" pitchFamily="34" charset="-122"/>
              </a:rPr>
              <a:t>(FSE)</a:t>
            </a:r>
          </a:p>
        </p:txBody>
      </p:sp>
      <p:sp>
        <p:nvSpPr>
          <p:cNvPr id="41" name="Text Box 40"/>
          <p:cNvSpPr txBox="1">
            <a:spLocks noChangeArrowheads="1"/>
          </p:cNvSpPr>
          <p:nvPr/>
        </p:nvSpPr>
        <p:spPr bwMode="gray">
          <a:xfrm>
            <a:off x="8104713" y="2088752"/>
            <a:ext cx="1013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2400" dirty="0">
                <a:solidFill>
                  <a:srgbClr val="000000"/>
                </a:solidFill>
                <a:latin typeface="微软雅黑" panose="020B0503020204020204" pitchFamily="34" charset="-122"/>
                <a:ea typeface="微软雅黑" panose="020B0503020204020204" pitchFamily="34" charset="-122"/>
              </a:rPr>
              <a:t>SC</a:t>
            </a:r>
          </a:p>
          <a:p>
            <a:pPr algn="ctr"/>
            <a:r>
              <a:rPr lang="en-US" altLang="zh-CN" sz="1600" dirty="0">
                <a:solidFill>
                  <a:srgbClr val="000000"/>
                </a:solidFill>
                <a:latin typeface="微软雅黑" panose="020B0503020204020204" pitchFamily="34" charset="-122"/>
                <a:ea typeface="微软雅黑" panose="020B0503020204020204" pitchFamily="34" charset="-122"/>
              </a:rPr>
              <a:t>(C&amp;Q-2)</a:t>
            </a:r>
          </a:p>
        </p:txBody>
      </p:sp>
      <p:sp>
        <p:nvSpPr>
          <p:cNvPr id="43" name="灯片编号占位符 42"/>
          <p:cNvSpPr>
            <a:spLocks noGrp="1"/>
          </p:cNvSpPr>
          <p:nvPr>
            <p:ph type="sldNum" sz="quarter" idx="10"/>
          </p:nvPr>
        </p:nvSpPr>
        <p:spPr/>
        <p:txBody>
          <a:bodyPr/>
          <a:lstStyle/>
          <a:p>
            <a:pPr>
              <a:defRPr/>
            </a:pPr>
            <a:fld id="{E9C26CF1-AECC-44F5-8FED-F08477BFFB23}" type="slidenum">
              <a:rPr lang="zh-CN" altLang="en-US" smtClean="0"/>
              <a:pPr>
                <a:defRPr/>
              </a:pPr>
              <a:t>20</a:t>
            </a:fld>
            <a:r>
              <a:rPr lang="en-US" altLang="zh-CN" dirty="0" smtClean="0"/>
              <a:t>/119</a:t>
            </a:r>
            <a:endParaRPr lang="zh-CN" altLang="en-US" dirty="0"/>
          </a:p>
        </p:txBody>
      </p:sp>
    </p:spTree>
    <p:extLst>
      <p:ext uri="{BB962C8B-B14F-4D97-AF65-F5344CB8AC3E}">
        <p14:creationId xmlns:p14="http://schemas.microsoft.com/office/powerpoint/2010/main" val="457694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67" y="1955"/>
              <a:ext cx="129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1400" b="1" dirty="0">
                  <a:solidFill>
                    <a:schemeClr val="bg1"/>
                  </a:solidFill>
                  <a:latin typeface="微软雅黑" panose="020B0503020204020204" pitchFamily="34" charset="-122"/>
                  <a:ea typeface="微软雅黑" panose="020B0503020204020204" pitchFamily="34" charset="-122"/>
                </a:rPr>
                <a:t>无</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41" y="1760"/>
              <a:ext cx="1296"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en-US" sz="1400" dirty="0">
                  <a:latin typeface="微软雅黑" panose="020B0503020204020204" pitchFamily="34" charset="-122"/>
                  <a:ea typeface="微软雅黑" panose="020B0503020204020204" pitchFamily="34" charset="-122"/>
                </a:rPr>
                <a:t>系统是否直接影响关键工艺参数或关键质量属性？</a:t>
              </a: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53" y="1710"/>
              <a:ext cx="129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zh-CN" sz="1400" dirty="0"/>
                <a:t>系统是否包含</a:t>
              </a:r>
              <a:r>
                <a:rPr lang="en-US" altLang="zh-CN" sz="1400" dirty="0">
                  <a:solidFill>
                    <a:srgbClr val="FF0000"/>
                  </a:solidFill>
                </a:rPr>
                <a:t>CAs</a:t>
              </a:r>
              <a:r>
                <a:rPr lang="en-US" altLang="zh-CN" sz="1400" dirty="0"/>
                <a:t> / </a:t>
              </a:r>
              <a:r>
                <a:rPr lang="en-US" altLang="zh-CN" sz="1400" dirty="0">
                  <a:solidFill>
                    <a:srgbClr val="FF0000"/>
                  </a:solidFill>
                </a:rPr>
                <a:t>CDEs</a:t>
              </a:r>
              <a:r>
                <a:rPr lang="zh-CN" altLang="zh-CN" sz="1400" dirty="0"/>
                <a:t>或执行功能用于满足一个或多个工艺要求（</a:t>
              </a:r>
              <a:r>
                <a:rPr lang="en-US" altLang="zh-CN" sz="1400" dirty="0"/>
                <a:t>CQA</a:t>
              </a:r>
              <a:r>
                <a:rPr lang="zh-CN" altLang="zh-CN" sz="1400" dirty="0"/>
                <a:t>），包括</a:t>
              </a:r>
              <a:r>
                <a:rPr lang="en-US" altLang="zh-CN" sz="1400" dirty="0"/>
                <a:t>CPPs</a:t>
              </a:r>
              <a:r>
                <a:rPr lang="zh-CN" altLang="zh-CN" sz="1400" dirty="0"/>
                <a:t>？</a:t>
              </a:r>
            </a:p>
          </p:txBody>
        </p:sp>
      </p:grpSp>
      <p:sp>
        <p:nvSpPr>
          <p:cNvPr id="47"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48"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49"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1</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471448" y="4821304"/>
            <a:ext cx="6972881" cy="738664"/>
          </a:xfrm>
          <a:prstGeom prst="rect">
            <a:avLst/>
          </a:prstGeom>
          <a:noFill/>
        </p:spPr>
        <p:txBody>
          <a:bodyPr wrap="square" rtlCol="0">
            <a:spAutoFit/>
          </a:bodyPr>
          <a:lstStyle/>
          <a:p>
            <a:pPr marL="342900" indent="-342900">
              <a:lnSpc>
                <a:spcPct val="150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这个问题有两个输入：产品和工艺知识（</a:t>
            </a:r>
            <a:r>
              <a:rPr lang="en-US" altLang="zh-CN" sz="1400" dirty="0">
                <a:solidFill>
                  <a:srgbClr val="231F20"/>
                </a:solidFill>
                <a:latin typeface="+mj-ea"/>
                <a:ea typeface="+mj-ea"/>
                <a:cs typeface="Times New Roman" panose="02020603050405020304" pitchFamily="18" charset="0"/>
              </a:rPr>
              <a:t>CQAs</a:t>
            </a:r>
            <a:r>
              <a:rPr lang="zh-CN" altLang="zh-CN" sz="1400" dirty="0">
                <a:solidFill>
                  <a:srgbClr val="231F20"/>
                </a:solidFill>
                <a:latin typeface="+mj-ea"/>
                <a:ea typeface="+mj-ea"/>
                <a:cs typeface="Arial" panose="020B0604020202020204" pitchFamily="34" charset="0"/>
              </a:rPr>
              <a:t>和</a:t>
            </a:r>
            <a:r>
              <a:rPr lang="en-US" altLang="zh-CN" sz="1400" dirty="0">
                <a:solidFill>
                  <a:srgbClr val="231F20"/>
                </a:solidFill>
                <a:latin typeface="+mj-ea"/>
                <a:ea typeface="+mj-ea"/>
                <a:cs typeface="Times New Roman" panose="02020603050405020304" pitchFamily="18" charset="0"/>
              </a:rPr>
              <a:t>CPPs</a:t>
            </a:r>
            <a:r>
              <a:rPr lang="zh-CN" altLang="zh-CN"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a:p>
            <a:pPr marL="342900" indent="-342900">
              <a:lnSpc>
                <a:spcPct val="150000"/>
              </a:lnSpc>
              <a:spcBef>
                <a:spcPts val="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如果系统控制或监控</a:t>
            </a:r>
            <a:r>
              <a:rPr lang="en-US" altLang="zh-CN" sz="1400" dirty="0">
                <a:solidFill>
                  <a:srgbClr val="231F20"/>
                </a:solidFill>
                <a:latin typeface="+mj-ea"/>
                <a:ea typeface="+mj-ea"/>
                <a:cs typeface="Times New Roman" panose="02020603050405020304" pitchFamily="18" charset="0"/>
              </a:rPr>
              <a:t>CPP</a:t>
            </a:r>
            <a:r>
              <a:rPr lang="zh-CN" altLang="zh-CN" sz="1400" dirty="0">
                <a:solidFill>
                  <a:srgbClr val="231F20"/>
                </a:solidFill>
                <a:latin typeface="+mj-ea"/>
                <a:ea typeface="+mj-ea"/>
                <a:cs typeface="Arial" panose="020B0604020202020204" pitchFamily="34" charset="0"/>
              </a:rPr>
              <a:t>，则此问题的答案应为</a:t>
            </a:r>
            <a:r>
              <a:rPr lang="en-US" altLang="zh-CN" sz="1400" dirty="0">
                <a:solidFill>
                  <a:srgbClr val="231F20"/>
                </a:solidFill>
                <a:latin typeface="+mj-ea"/>
                <a:ea typeface="+mj-ea"/>
                <a:cs typeface="Times New Roman" panose="02020603050405020304" pitchFamily="18" charset="0"/>
              </a:rPr>
              <a:t>YES</a:t>
            </a:r>
            <a:endParaRPr lang="zh-CN" altLang="zh-CN" sz="1400" dirty="0">
              <a:latin typeface="+mj-ea"/>
              <a:ea typeface="+mj-ea"/>
              <a:cs typeface="Times New Roman" panose="02020603050405020304" pitchFamily="18" charset="0"/>
            </a:endParaRP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21</a:t>
            </a:fld>
            <a:r>
              <a:rPr lang="en-US" altLang="zh-CN" dirty="0" smtClean="0"/>
              <a:t>/119</a:t>
            </a:r>
            <a:endParaRPr lang="zh-CN" altLang="en-US" dirty="0"/>
          </a:p>
        </p:txBody>
      </p:sp>
    </p:spTree>
    <p:extLst>
      <p:ext uri="{BB962C8B-B14F-4D97-AF65-F5344CB8AC3E}">
        <p14:creationId xmlns:p14="http://schemas.microsoft.com/office/powerpoint/2010/main" val="2542419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53" y="1856"/>
              <a:ext cx="1296"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zh-CN" sz="1400" b="1" dirty="0">
                  <a:solidFill>
                    <a:schemeClr val="bg1"/>
                  </a:solidFill>
                  <a:latin typeface="微软雅黑" panose="020B0503020204020204" pitchFamily="34" charset="-122"/>
                  <a:ea typeface="微软雅黑" panose="020B0503020204020204" pitchFamily="34" charset="-122"/>
                </a:rPr>
                <a:t>系统与产品直接接触（例如空气质量）</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35" y="1679"/>
              <a:ext cx="129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en-US" sz="1400" dirty="0">
                  <a:latin typeface="微软雅黑" panose="020B0503020204020204" pitchFamily="34" charset="-122"/>
                  <a:ea typeface="微软雅黑" panose="020B0503020204020204" pitchFamily="34" charset="-122"/>
                </a:rPr>
                <a:t>系统是否与产品或工艺流直接接触 ，并对最终产品质量有潜在影响或给患者带来风险？</a:t>
              </a: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53" y="1710"/>
              <a:ext cx="129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zh-CN" altLang="en-US" sz="1400" dirty="0"/>
                <a:t>系统是否与产品或工艺流直接接触 ，并对最终产品质量有潜在影响或给患者带来风险？</a:t>
              </a: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2</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27755" y="4560032"/>
            <a:ext cx="7441216" cy="1452705"/>
          </a:xfrm>
          <a:prstGeom prst="rect">
            <a:avLst/>
          </a:prstGeom>
          <a:noFill/>
        </p:spPr>
        <p:txBody>
          <a:bodyPr wrap="square" rtlCol="0">
            <a:spAutoFit/>
          </a:bodyPr>
          <a:lstStyle/>
          <a:p>
            <a:pPr>
              <a:spcBef>
                <a:spcPts val="375"/>
              </a:spcBef>
              <a:spcAft>
                <a:spcPts val="0"/>
              </a:spcAft>
              <a:buClr>
                <a:srgbClr val="231F20"/>
              </a:buClr>
              <a:buSzPts val="900"/>
              <a:tabLst>
                <a:tab pos="225425" algn="l"/>
              </a:tabLst>
            </a:pPr>
            <a:r>
              <a:rPr lang="zh-CN" altLang="zh-CN" sz="1400" dirty="0">
                <a:solidFill>
                  <a:srgbClr val="231F20"/>
                </a:solidFill>
                <a:latin typeface="+mj-ea"/>
                <a:ea typeface="+mj-ea"/>
                <a:cs typeface="Arial" panose="020B0604020202020204" pitchFamily="34" charset="0"/>
              </a:rPr>
              <a:t>需要考虑的风险因素</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en-US" altLang="zh-CN" sz="1400" dirty="0">
                <a:solidFill>
                  <a:srgbClr val="231F20"/>
                </a:solidFill>
                <a:latin typeface="+mj-ea"/>
                <a:ea typeface="+mj-ea"/>
                <a:cs typeface="Times New Roman" panose="02020603050405020304" pitchFamily="18" charset="0"/>
              </a:rPr>
              <a:t>GMP</a:t>
            </a:r>
            <a:r>
              <a:rPr lang="zh-CN" altLang="zh-CN" sz="1400" dirty="0">
                <a:solidFill>
                  <a:srgbClr val="231F20"/>
                </a:solidFill>
                <a:latin typeface="+mj-ea"/>
                <a:ea typeface="+mj-ea"/>
                <a:cs typeface="Arial" panose="020B0604020202020204" pitchFamily="34" charset="0"/>
              </a:rPr>
              <a:t>要求与产品接触材料为非反应性，非添加性和非吸收性，使药品的安全性</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特性</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含量</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质量或纯度不受影响</a:t>
            </a:r>
            <a:endParaRPr lang="en-US" altLang="zh-CN" sz="1400" dirty="0">
              <a:solidFill>
                <a:srgbClr val="231F20"/>
              </a:solidFill>
              <a:latin typeface="+mj-ea"/>
              <a:ea typeface="+mj-ea"/>
              <a:cs typeface="Arial" panose="020B0604020202020204" pitchFamily="34" charset="0"/>
            </a:endParaRP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接触</a:t>
            </a:r>
            <a:r>
              <a:rPr lang="zh-CN" altLang="en-US" sz="1400" dirty="0">
                <a:solidFill>
                  <a:srgbClr val="231F20"/>
                </a:solidFill>
                <a:latin typeface="+mj-ea"/>
                <a:ea typeface="+mj-ea"/>
                <a:cs typeface="Arial" panose="020B0604020202020204" pitchFamily="34" charset="0"/>
              </a:rPr>
              <a:t>生产</a:t>
            </a:r>
            <a:r>
              <a:rPr lang="zh-CN" altLang="zh-CN" sz="1400" dirty="0">
                <a:solidFill>
                  <a:srgbClr val="231F20"/>
                </a:solidFill>
                <a:latin typeface="+mj-ea"/>
                <a:ea typeface="+mj-ea"/>
                <a:cs typeface="Arial" panose="020B0604020202020204" pitchFamily="34" charset="0"/>
              </a:rPr>
              <a:t>过程的材料是否会</a:t>
            </a:r>
            <a:r>
              <a:rPr lang="zh-CN" altLang="en-US" sz="1400" dirty="0">
                <a:solidFill>
                  <a:srgbClr val="231F20"/>
                </a:solidFill>
                <a:latin typeface="+mj-ea"/>
                <a:ea typeface="+mj-ea"/>
                <a:cs typeface="Arial" panose="020B0604020202020204" pitchFamily="34" charset="0"/>
              </a:rPr>
              <a:t>被</a:t>
            </a:r>
            <a:r>
              <a:rPr lang="zh-CN" altLang="zh-CN" sz="1400" dirty="0">
                <a:solidFill>
                  <a:srgbClr val="231F20"/>
                </a:solidFill>
                <a:latin typeface="+mj-ea"/>
                <a:ea typeface="+mj-ea"/>
                <a:cs typeface="Arial" panose="020B0604020202020204" pitchFamily="34" charset="0"/>
              </a:rPr>
              <a:t>腐蚀并将腐蚀产物带入</a:t>
            </a:r>
            <a:r>
              <a:rPr lang="zh-CN" altLang="en-US" sz="1400" dirty="0">
                <a:solidFill>
                  <a:srgbClr val="231F20"/>
                </a:solidFill>
                <a:latin typeface="+mj-ea"/>
                <a:ea typeface="+mj-ea"/>
                <a:cs typeface="Arial" panose="020B0604020202020204" pitchFamily="34" charset="0"/>
              </a:rPr>
              <a:t>生产</a:t>
            </a:r>
            <a:r>
              <a:rPr lang="zh-CN" altLang="zh-CN" sz="1400" dirty="0">
                <a:solidFill>
                  <a:srgbClr val="231F20"/>
                </a:solidFill>
                <a:latin typeface="+mj-ea"/>
                <a:ea typeface="+mj-ea"/>
                <a:cs typeface="Arial" panose="020B0604020202020204" pitchFamily="34" charset="0"/>
              </a:rPr>
              <a:t>过程</a:t>
            </a: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如果这些风险因素中的任何一个是系统的固有部分，那么这个问题的答案应该是肯定的</a:t>
            </a: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22</a:t>
            </a:fld>
            <a:r>
              <a:rPr lang="en-US" altLang="zh-CN" dirty="0" smtClean="0"/>
              <a:t>/119</a:t>
            </a:r>
            <a:endParaRPr lang="zh-CN" altLang="en-US" dirty="0"/>
          </a:p>
        </p:txBody>
      </p:sp>
    </p:spTree>
    <p:extLst>
      <p:ext uri="{BB962C8B-B14F-4D97-AF65-F5344CB8AC3E}">
        <p14:creationId xmlns:p14="http://schemas.microsoft.com/office/powerpoint/2010/main" val="6363968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53" y="1680"/>
              <a:ext cx="1296" cy="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zh-CN" sz="1400" b="1" dirty="0">
                  <a:solidFill>
                    <a:schemeClr val="bg1"/>
                  </a:solidFill>
                  <a:latin typeface="微软雅黑" panose="020B0503020204020204" pitchFamily="34" charset="-122"/>
                  <a:ea typeface="微软雅黑" panose="020B0503020204020204" pitchFamily="34" charset="-122"/>
                </a:rPr>
                <a:t>系统用于提供某种辅料，或用于生产某种配料或溶剂（例如注射用水）</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29" y="1562"/>
              <a:ext cx="1296"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en-US" sz="1400" dirty="0">
                  <a:latin typeface="微软雅黑" panose="020B0503020204020204" pitchFamily="34" charset="-122"/>
                  <a:ea typeface="微软雅黑" panose="020B0503020204020204" pitchFamily="34" charset="-122"/>
                </a:rPr>
                <a:t>系统是否提供辅料或用于生产某一成分或溶剂，而这些物质的质量（或其缺失）可能对最终产品质量有潜在影响或给患者带来风险？</a:t>
              </a: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43" y="1542"/>
              <a:ext cx="1296" cy="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3970" algn="just">
                <a:lnSpc>
                  <a:spcPct val="115000"/>
                </a:lnSpc>
                <a:spcBef>
                  <a:spcPts val="375"/>
                </a:spcBef>
                <a:spcAft>
                  <a:spcPts val="0"/>
                </a:spcAft>
              </a:pPr>
              <a:r>
                <a:rPr lang="zh-CN" altLang="zh-CN" sz="1400" dirty="0">
                  <a:solidFill>
                    <a:srgbClr val="231F20"/>
                  </a:solidFill>
                  <a:latin typeface="+mj-ea"/>
                  <a:ea typeface="+mj-ea"/>
                  <a:cs typeface="Arial" panose="020B0604020202020204" pitchFamily="34" charset="0"/>
                </a:rPr>
                <a:t>系统是否提供辅料或</a:t>
              </a:r>
              <a:r>
                <a:rPr lang="zh-CN" altLang="en-US" sz="1400" dirty="0">
                  <a:solidFill>
                    <a:srgbClr val="231F20"/>
                  </a:solidFill>
                  <a:latin typeface="+mj-ea"/>
                  <a:ea typeface="+mj-ea"/>
                  <a:cs typeface="Arial" panose="020B0604020202020204" pitchFamily="34" charset="0"/>
                </a:rPr>
                <a:t>用于</a:t>
              </a:r>
              <a:r>
                <a:rPr lang="zh-CN" altLang="zh-CN" sz="1400" dirty="0">
                  <a:solidFill>
                    <a:srgbClr val="231F20"/>
                  </a:solidFill>
                  <a:latin typeface="+mj-ea"/>
                  <a:ea typeface="+mj-ea"/>
                  <a:cs typeface="Arial" panose="020B0604020202020204" pitchFamily="34" charset="0"/>
                </a:rPr>
                <a:t>生产某一成分或溶剂（例如，</a:t>
              </a:r>
              <a:r>
                <a:rPr lang="en-US" altLang="zh-CN" sz="1400" dirty="0">
                  <a:solidFill>
                    <a:srgbClr val="231F20"/>
                  </a:solidFill>
                  <a:latin typeface="+mj-ea"/>
                  <a:ea typeface="+mj-ea"/>
                  <a:cs typeface="Times New Roman" panose="02020603050405020304" pitchFamily="18" charset="0"/>
                </a:rPr>
                <a:t>WFI</a:t>
              </a:r>
              <a:r>
                <a:rPr lang="zh-CN" altLang="zh-CN" sz="1400" dirty="0">
                  <a:solidFill>
                    <a:srgbClr val="231F20"/>
                  </a:solidFill>
                  <a:latin typeface="+mj-ea"/>
                  <a:ea typeface="+mj-ea"/>
                  <a:cs typeface="Arial" panose="020B0604020202020204" pitchFamily="34" charset="0"/>
                </a:rPr>
                <a:t>），</a:t>
              </a:r>
              <a:r>
                <a:rPr lang="zh-CN" altLang="en-US" sz="1400" dirty="0">
                  <a:solidFill>
                    <a:srgbClr val="231F20"/>
                  </a:solidFill>
                  <a:latin typeface="+mj-ea"/>
                  <a:ea typeface="+mj-ea"/>
                  <a:cs typeface="Arial" panose="020B0604020202020204" pitchFamily="34" charset="0"/>
                </a:rPr>
                <a:t>而这些</a:t>
              </a:r>
              <a:r>
                <a:rPr lang="zh-CN" altLang="zh-CN" sz="1400" dirty="0">
                  <a:solidFill>
                    <a:srgbClr val="231F20"/>
                  </a:solidFill>
                  <a:latin typeface="+mj-ea"/>
                  <a:ea typeface="+mj-ea"/>
                  <a:cs typeface="Arial" panose="020B0604020202020204" pitchFamily="34" charset="0"/>
                </a:rPr>
                <a:t>物质的质量（以及符合其所需规格）是否会影响最终产品质量或对患者造成风险？</a:t>
              </a:r>
              <a:endParaRPr lang="zh-CN" altLang="zh-CN" sz="1400" dirty="0">
                <a:latin typeface="+mj-ea"/>
                <a:ea typeface="+mj-ea"/>
                <a:cs typeface="Times New Roman" panose="02020603050405020304" pitchFamily="18" charset="0"/>
              </a:endParaRP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3</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27755" y="4560032"/>
            <a:ext cx="7441216" cy="1384995"/>
          </a:xfrm>
          <a:prstGeom prst="rect">
            <a:avLst/>
          </a:prstGeom>
          <a:noFill/>
        </p:spPr>
        <p:txBody>
          <a:bodyPr wrap="square" rtlCol="0">
            <a:spAutoFit/>
          </a:bodyPr>
          <a:lstStyle/>
          <a:p>
            <a:pPr marL="13970">
              <a:lnSpc>
                <a:spcPct val="150000"/>
              </a:lnSpc>
              <a:spcBef>
                <a:spcPts val="165"/>
              </a:spcBef>
              <a:spcAft>
                <a:spcPts val="0"/>
              </a:spcAft>
              <a:tabLst>
                <a:tab pos="377825" algn="l"/>
              </a:tabLst>
            </a:pPr>
            <a:r>
              <a:rPr lang="zh-CN" altLang="zh-CN" sz="1400" dirty="0">
                <a:solidFill>
                  <a:srgbClr val="231F20"/>
                </a:solidFill>
                <a:latin typeface="微软雅黑" panose="020B0503020204020204" pitchFamily="34" charset="-122"/>
                <a:ea typeface="微软雅黑" panose="020B0503020204020204" pitchFamily="34" charset="-122"/>
                <a:cs typeface="Arial" panose="020B0604020202020204" pitchFamily="34" charset="0"/>
              </a:rPr>
              <a:t>辅料，成分或溶剂是否需要具有确定的要求才能生产出高质量的产品</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0" lvl="1" eaLnBrk="1" hangingPunct="1">
              <a:lnSpc>
                <a:spcPct val="150000"/>
              </a:lnSpc>
              <a:spcBef>
                <a:spcPts val="5"/>
              </a:spcBef>
              <a:spcAft>
                <a:spcPts val="0"/>
              </a:spcAft>
              <a:buClr>
                <a:srgbClr val="231F20"/>
              </a:buClr>
              <a:buSzPts val="900"/>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Arial" panose="020B0604020202020204" pitchFamily="34" charset="0"/>
              </a:rPr>
              <a:t>辅料，成分或溶剂是否可以将赋形剂引入工艺流中（例如，微生物污染，腐蚀产物，系统不当清洁产生的残留物）</a:t>
            </a:r>
          </a:p>
          <a:p>
            <a:pPr marL="13970">
              <a:lnSpc>
                <a:spcPct val="150000"/>
              </a:lnSpc>
              <a:spcBef>
                <a:spcPts val="5"/>
              </a:spcBef>
              <a:spcAft>
                <a:spcPts val="0"/>
              </a:spcAft>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Arial" panose="020B0604020202020204" pitchFamily="34" charset="0"/>
              </a:rPr>
              <a:t>如果这些风险因素中的任何一个是系统的固有部分，那么这个问题的答案应该是肯定的</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23</a:t>
            </a:fld>
            <a:r>
              <a:rPr lang="en-US" altLang="zh-CN" dirty="0" smtClean="0"/>
              <a:t>/119</a:t>
            </a:r>
            <a:endParaRPr lang="zh-CN" altLang="en-US" dirty="0"/>
          </a:p>
        </p:txBody>
      </p:sp>
    </p:spTree>
    <p:extLst>
      <p:ext uri="{BB962C8B-B14F-4D97-AF65-F5344CB8AC3E}">
        <p14:creationId xmlns:p14="http://schemas.microsoft.com/office/powerpoint/2010/main" val="14842028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41" y="1769"/>
              <a:ext cx="1296" cy="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zh-CN" sz="1400" b="1" dirty="0">
                  <a:solidFill>
                    <a:schemeClr val="bg1"/>
                  </a:solidFill>
                  <a:latin typeface="微软雅黑" panose="020B0503020204020204" pitchFamily="34" charset="-122"/>
                  <a:ea typeface="微软雅黑" panose="020B0503020204020204" pitchFamily="34" charset="-122"/>
                </a:rPr>
                <a:t>系统用于进行清洁或灭菌操作（例如洁净蒸汽）</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29" y="1631"/>
              <a:ext cx="129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en-US" sz="1400" dirty="0">
                  <a:latin typeface="微软雅黑" panose="020B0503020204020204" pitchFamily="34" charset="-122"/>
                  <a:ea typeface="微软雅黑" panose="020B0503020204020204" pitchFamily="34" charset="-122"/>
                </a:rPr>
                <a:t>系统是否用于清洁、消毒或灭菌，并且系统故障可能导致清洁、消毒或灭菌的失败，从而给患者带来风险？</a:t>
              </a:r>
              <a:endParaRPr lang="en-US" altLang="zh-CN" sz="1400" dirty="0">
                <a:latin typeface="微软雅黑" panose="020B0503020204020204" pitchFamily="34" charset="-122"/>
                <a:ea typeface="微软雅黑" panose="020B0503020204020204" pitchFamily="34" charset="-122"/>
              </a:endParaRP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24" y="1673"/>
              <a:ext cx="1296" cy="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3970" algn="just">
                <a:lnSpc>
                  <a:spcPct val="115000"/>
                </a:lnSpc>
                <a:spcBef>
                  <a:spcPts val="375"/>
                </a:spcBef>
                <a:spcAft>
                  <a:spcPts val="0"/>
                </a:spcAft>
              </a:pPr>
              <a:r>
                <a:rPr lang="zh-CN" altLang="zh-CN" sz="1400" dirty="0">
                  <a:solidFill>
                    <a:srgbClr val="231F20"/>
                  </a:solidFill>
                  <a:cs typeface="Arial" panose="020B0604020202020204" pitchFamily="34" charset="0"/>
                </a:rPr>
                <a:t>系统是否用于清洁</a:t>
              </a:r>
              <a:r>
                <a:rPr lang="zh-CN" altLang="en-US" sz="1400" dirty="0">
                  <a:solidFill>
                    <a:srgbClr val="231F20"/>
                  </a:solidFill>
                  <a:cs typeface="Arial" panose="020B0604020202020204" pitchFamily="34" charset="0"/>
                </a:rPr>
                <a:t>、</a:t>
              </a:r>
              <a:r>
                <a:rPr lang="zh-CN" altLang="zh-CN" sz="1400" dirty="0">
                  <a:solidFill>
                    <a:srgbClr val="231F20"/>
                  </a:solidFill>
                  <a:cs typeface="Arial" panose="020B0604020202020204" pitchFamily="34" charset="0"/>
                </a:rPr>
                <a:t>消毒或灭菌，并且系统故障</a:t>
              </a:r>
              <a:r>
                <a:rPr lang="zh-CN" altLang="en-US" sz="1400" dirty="0">
                  <a:solidFill>
                    <a:srgbClr val="231F20"/>
                  </a:solidFill>
                  <a:cs typeface="Arial" panose="020B0604020202020204" pitchFamily="34" charset="0"/>
                </a:rPr>
                <a:t>可能</a:t>
              </a:r>
              <a:r>
                <a:rPr lang="zh-CN" altLang="zh-CN" sz="1400" dirty="0">
                  <a:solidFill>
                    <a:srgbClr val="231F20"/>
                  </a:solidFill>
                  <a:cs typeface="Arial" panose="020B0604020202020204" pitchFamily="34" charset="0"/>
                </a:rPr>
                <a:t>导致无法充分清洁，消毒或灭菌，从而</a:t>
              </a:r>
              <a:r>
                <a:rPr lang="zh-CN" altLang="en-US" sz="1400" dirty="0">
                  <a:solidFill>
                    <a:srgbClr val="231F20"/>
                  </a:solidFill>
                  <a:cs typeface="Arial" panose="020B0604020202020204" pitchFamily="34" charset="0"/>
                </a:rPr>
                <a:t>给</a:t>
              </a:r>
              <a:r>
                <a:rPr lang="zh-CN" altLang="zh-CN" sz="1400" dirty="0">
                  <a:solidFill>
                    <a:srgbClr val="231F20"/>
                  </a:solidFill>
                  <a:cs typeface="Arial" panose="020B0604020202020204" pitchFamily="34" charset="0"/>
                </a:rPr>
                <a:t>患者</a:t>
              </a:r>
              <a:r>
                <a:rPr lang="zh-CN" altLang="en-US" sz="1400" dirty="0">
                  <a:solidFill>
                    <a:srgbClr val="231F20"/>
                  </a:solidFill>
                  <a:cs typeface="Arial" panose="020B0604020202020204" pitchFamily="34" charset="0"/>
                </a:rPr>
                <a:t>带来</a:t>
              </a:r>
              <a:r>
                <a:rPr lang="zh-CN" altLang="zh-CN" sz="1400" dirty="0">
                  <a:solidFill>
                    <a:srgbClr val="231F20"/>
                  </a:solidFill>
                  <a:cs typeface="Arial" panose="020B0604020202020204" pitchFamily="34" charset="0"/>
                </a:rPr>
                <a:t>风险？</a:t>
              </a:r>
              <a:endParaRPr lang="zh-CN" altLang="zh-CN" sz="1400" dirty="0">
                <a:cs typeface="Times New Roman" panose="02020603050405020304" pitchFamily="18" charset="0"/>
              </a:endParaRP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4</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27755" y="4560031"/>
            <a:ext cx="7939083" cy="1777410"/>
          </a:xfrm>
          <a:prstGeom prst="rect">
            <a:avLst/>
          </a:prstGeom>
          <a:noFill/>
        </p:spPr>
        <p:txBody>
          <a:bodyPr wrap="square" rtlCol="0">
            <a:spAutoFit/>
          </a:bodyPr>
          <a:lstStyle/>
          <a:p>
            <a:pPr algn="just">
              <a:spcBef>
                <a:spcPts val="375"/>
              </a:spcBef>
              <a:spcAft>
                <a:spcPts val="0"/>
              </a:spcAft>
              <a:buClr>
                <a:srgbClr val="231F20"/>
              </a:buClr>
              <a:buSzPts val="900"/>
              <a:tabLst>
                <a:tab pos="225425" algn="l"/>
              </a:tabLst>
            </a:pPr>
            <a:r>
              <a:rPr lang="en-US" altLang="zh-CN" sz="1400" dirty="0" err="1">
                <a:solidFill>
                  <a:srgbClr val="231F20"/>
                </a:solidFill>
                <a:latin typeface="+mj-ea"/>
                <a:ea typeface="+mj-ea"/>
                <a:cs typeface="Arial" panose="020B0604020202020204" pitchFamily="34" charset="0"/>
              </a:rPr>
              <a:t>需要考虑的风险因素</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Times New Roman" panose="02020603050405020304" pitchFamily="18" charset="0"/>
              </a:rPr>
              <a:t>清洁</a:t>
            </a:r>
            <a:r>
              <a:rPr lang="zh-CN" altLang="en-US"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Times New Roman" panose="02020603050405020304" pitchFamily="18" charset="0"/>
              </a:rPr>
              <a:t>消毒和消毒系统的正常运行是否对产品质量至关重要（大多数情况下是</a:t>
            </a:r>
            <a:r>
              <a:rPr lang="en-US" altLang="zh-CN"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Times New Roman" panose="02020603050405020304" pitchFamily="18" charset="0"/>
              </a:rPr>
              <a:t>是</a:t>
            </a:r>
            <a:r>
              <a:rPr lang="en-US" altLang="zh-CN"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Times New Roman" panose="02020603050405020304" pitchFamily="18" charset="0"/>
              </a:rPr>
              <a:t>）</a:t>
            </a: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Times New Roman" panose="02020603050405020304" pitchFamily="18" charset="0"/>
              </a:rPr>
              <a:t>用于执行清洁</a:t>
            </a:r>
            <a:r>
              <a:rPr lang="zh-CN" altLang="en-US"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Times New Roman" panose="02020603050405020304" pitchFamily="18" charset="0"/>
              </a:rPr>
              <a:t>消毒或灭菌的物质的质量（例如，</a:t>
            </a:r>
            <a:r>
              <a:rPr lang="en-US" altLang="zh-CN" sz="1400" dirty="0">
                <a:solidFill>
                  <a:srgbClr val="231F20"/>
                </a:solidFill>
                <a:latin typeface="+mj-ea"/>
                <a:ea typeface="+mj-ea"/>
                <a:cs typeface="Times New Roman" panose="02020603050405020304" pitchFamily="18" charset="0"/>
              </a:rPr>
              <a:t>WFI</a:t>
            </a:r>
            <a:r>
              <a:rPr lang="zh-CN" altLang="zh-CN" sz="1400" dirty="0">
                <a:solidFill>
                  <a:srgbClr val="231F20"/>
                </a:solidFill>
                <a:latin typeface="+mj-ea"/>
                <a:ea typeface="+mj-ea"/>
                <a:cs typeface="Times New Roman" panose="02020603050405020304" pitchFamily="18" charset="0"/>
              </a:rPr>
              <a:t>，纯净水，纯蒸汽，清洁或消毒化学品）</a:t>
            </a:r>
          </a:p>
          <a:p>
            <a:pPr marL="800100" lvl="1"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Times New Roman" panose="02020603050405020304" pitchFamily="18" charset="0"/>
              </a:rPr>
              <a:t>将任何杂质带入工艺设备</a:t>
            </a:r>
          </a:p>
          <a:p>
            <a:pPr marL="800100" lvl="1"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mj-ea"/>
                <a:ea typeface="+mj-ea"/>
                <a:cs typeface="Times New Roman" panose="02020603050405020304" pitchFamily="18" charset="0"/>
              </a:rPr>
              <a:t>影响的有效性和可重复性清洁</a:t>
            </a:r>
            <a:r>
              <a:rPr lang="zh-CN" altLang="en-US"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Times New Roman" panose="02020603050405020304" pitchFamily="18" charset="0"/>
              </a:rPr>
              <a:t>消毒或消毒过程</a:t>
            </a:r>
          </a:p>
          <a:p>
            <a:pPr marL="13970" algn="just">
              <a:lnSpc>
                <a:spcPct val="115000"/>
              </a:lnSpc>
              <a:spcBef>
                <a:spcPts val="165"/>
              </a:spcBef>
              <a:spcAft>
                <a:spcPts val="0"/>
              </a:spcAft>
              <a:tabLst>
                <a:tab pos="225425" algn="l"/>
              </a:tabLst>
            </a:pPr>
            <a:r>
              <a:rPr lang="zh-CN" altLang="zh-CN" sz="1400" dirty="0">
                <a:solidFill>
                  <a:srgbClr val="231F20"/>
                </a:solidFill>
                <a:latin typeface="+mj-ea"/>
                <a:ea typeface="+mj-ea"/>
                <a:cs typeface="Arial" panose="020B0604020202020204" pitchFamily="34" charset="0"/>
              </a:rPr>
              <a:t>如果这些风险因素中的任何一个是系统的固有部分，那么这个问题的答案应该是肯定的</a:t>
            </a:r>
            <a:endParaRPr lang="zh-CN" altLang="zh-CN" sz="1400" dirty="0">
              <a:latin typeface="+mj-ea"/>
              <a:ea typeface="+mj-ea"/>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24</a:t>
            </a:fld>
            <a:r>
              <a:rPr lang="en-US" altLang="zh-CN" dirty="0" smtClean="0"/>
              <a:t>/119</a:t>
            </a:r>
            <a:endParaRPr lang="zh-CN" altLang="en-US" dirty="0"/>
          </a:p>
        </p:txBody>
      </p:sp>
    </p:spTree>
    <p:extLst>
      <p:ext uri="{BB962C8B-B14F-4D97-AF65-F5344CB8AC3E}">
        <p14:creationId xmlns:p14="http://schemas.microsoft.com/office/powerpoint/2010/main" val="17686224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20" y="1869"/>
              <a:ext cx="12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1400" b="1" dirty="0">
                  <a:solidFill>
                    <a:schemeClr val="bg1"/>
                  </a:solidFill>
                  <a:latin typeface="微软雅黑" panose="020B0503020204020204" pitchFamily="34" charset="-122"/>
                  <a:ea typeface="微软雅黑" panose="020B0503020204020204" pitchFamily="34" charset="-122"/>
                </a:rPr>
                <a:t>系统用于保持产品的状态（例如氮）</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29" y="1601"/>
              <a:ext cx="1296"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系统是否提供一个合适的环境（如：氮气保护，温湿度的维护，且这些参数是产品</a:t>
              </a:r>
              <a:r>
                <a:rPr lang="en-US" altLang="zh-CN" sz="1400" dirty="0">
                  <a:latin typeface="微软雅黑" panose="020B0503020204020204" pitchFamily="34" charset="-122"/>
                  <a:ea typeface="微软雅黑" panose="020B0503020204020204" pitchFamily="34" charset="-122"/>
                </a:rPr>
                <a:t>CPPs</a:t>
              </a:r>
              <a:r>
                <a:rPr lang="zh-CN" altLang="en-US" sz="1400" dirty="0">
                  <a:latin typeface="微软雅黑" panose="020B0503020204020204" pitchFamily="34" charset="-122"/>
                  <a:ea typeface="微软雅黑" panose="020B0503020204020204" pitchFamily="34" charset="-122"/>
                </a:rPr>
                <a:t>的一部分） 来控制与患者相关的风险？</a:t>
              </a:r>
            </a:p>
          </p:txBody>
        </p:sp>
      </p:grpSp>
      <p:grpSp>
        <p:nvGrpSpPr>
          <p:cNvPr id="32" name="Group 32"/>
          <p:cNvGrpSpPr>
            <a:grpSpLocks/>
          </p:cNvGrpSpPr>
          <p:nvPr/>
        </p:nvGrpSpPr>
        <p:grpSpPr bwMode="auto">
          <a:xfrm>
            <a:off x="7432425" y="2432783"/>
            <a:ext cx="2163763" cy="2055813"/>
            <a:chOff x="3696" y="1464"/>
            <a:chExt cx="1363" cy="1295"/>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24" y="1464"/>
              <a:ext cx="1296"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3970" algn="just">
                <a:lnSpc>
                  <a:spcPct val="115000"/>
                </a:lnSpc>
                <a:spcBef>
                  <a:spcPts val="375"/>
                </a:spcBef>
                <a:spcAft>
                  <a:spcPts val="0"/>
                </a:spcAft>
              </a:pPr>
              <a:r>
                <a:rPr lang="zh-CN" altLang="zh-CN" sz="1400" dirty="0">
                  <a:solidFill>
                    <a:srgbClr val="231F20"/>
                  </a:solidFill>
                  <a:latin typeface="+mj-ea"/>
                  <a:ea typeface="+mj-ea"/>
                  <a:cs typeface="Arial" panose="020B0604020202020204" pitchFamily="34" charset="0"/>
                </a:rPr>
                <a:t>系统是否</a:t>
              </a:r>
              <a:r>
                <a:rPr lang="zh-CN" altLang="en-US" sz="1400" dirty="0">
                  <a:solidFill>
                    <a:srgbClr val="231F20"/>
                  </a:solidFill>
                  <a:latin typeface="+mj-ea"/>
                  <a:ea typeface="+mj-ea"/>
                  <a:cs typeface="Arial" panose="020B0604020202020204" pitchFamily="34" charset="0"/>
                </a:rPr>
                <a:t>提供一个合适</a:t>
              </a:r>
              <a:r>
                <a:rPr lang="zh-CN" altLang="zh-CN" sz="1400" dirty="0">
                  <a:solidFill>
                    <a:srgbClr val="231F20"/>
                  </a:solidFill>
                  <a:latin typeface="+mj-ea"/>
                  <a:ea typeface="+mj-ea"/>
                  <a:cs typeface="Arial" panose="020B0604020202020204" pitchFamily="34" charset="0"/>
                </a:rPr>
                <a:t>的</a:t>
              </a:r>
              <a:r>
                <a:rPr lang="zh-CN" altLang="en-US" sz="1400" dirty="0">
                  <a:solidFill>
                    <a:srgbClr val="231F20"/>
                  </a:solidFill>
                  <a:latin typeface="+mj-ea"/>
                  <a:ea typeface="+mj-ea"/>
                  <a:cs typeface="Arial" panose="020B0604020202020204" pitchFamily="34" charset="0"/>
                </a:rPr>
                <a:t>工艺</a:t>
              </a:r>
              <a:r>
                <a:rPr lang="zh-CN" altLang="zh-CN" sz="1400" dirty="0">
                  <a:solidFill>
                    <a:srgbClr val="231F20"/>
                  </a:solidFill>
                  <a:latin typeface="+mj-ea"/>
                  <a:ea typeface="+mj-ea"/>
                  <a:cs typeface="Arial" panose="020B0604020202020204" pitchFamily="34" charset="0"/>
                </a:rPr>
                <a:t>环境（如，氮气</a:t>
              </a:r>
              <a:r>
                <a:rPr lang="zh-CN" altLang="en-US" sz="1400" dirty="0">
                  <a:solidFill>
                    <a:srgbClr val="231F20"/>
                  </a:solidFill>
                  <a:latin typeface="+mj-ea"/>
                  <a:ea typeface="+mj-ea"/>
                  <a:cs typeface="Arial" panose="020B0604020202020204" pitchFamily="34" charset="0"/>
                </a:rPr>
                <a:t>保护</a:t>
              </a:r>
              <a:r>
                <a:rPr lang="zh-CN" altLang="zh-CN" sz="1400" dirty="0">
                  <a:solidFill>
                    <a:srgbClr val="231F20"/>
                  </a:solidFill>
                  <a:latin typeface="+mj-ea"/>
                  <a:ea typeface="+mj-ea"/>
                  <a:cs typeface="Arial" panose="020B0604020202020204" pitchFamily="34" charset="0"/>
                </a:rPr>
                <a:t>，</a:t>
              </a:r>
              <a:r>
                <a:rPr lang="zh-CN" altLang="zh-CN" sz="1400" dirty="0">
                  <a:solidFill>
                    <a:srgbClr val="FF0000"/>
                  </a:solidFill>
                  <a:latin typeface="+mj-ea"/>
                  <a:ea typeface="+mj-ea"/>
                  <a:cs typeface="Arial" panose="020B0604020202020204" pitchFamily="34" charset="0"/>
                </a:rPr>
                <a:t>密闭工艺</a:t>
              </a:r>
              <a:r>
                <a:rPr lang="zh-CN" altLang="zh-CN" sz="1400" dirty="0">
                  <a:solidFill>
                    <a:srgbClr val="231F20"/>
                  </a:solidFill>
                  <a:latin typeface="+mj-ea"/>
                  <a:ea typeface="+mj-ea"/>
                  <a:cs typeface="Arial" panose="020B0604020202020204" pitchFamily="34" charset="0"/>
                </a:rPr>
                <a:t>，</a:t>
              </a:r>
              <a:r>
                <a:rPr lang="zh-CN" altLang="zh-CN" sz="1400" dirty="0">
                  <a:solidFill>
                    <a:srgbClr val="FF0000"/>
                  </a:solidFill>
                  <a:latin typeface="+mj-ea"/>
                  <a:ea typeface="+mj-ea"/>
                  <a:cs typeface="Arial" panose="020B0604020202020204" pitchFamily="34" charset="0"/>
                </a:rPr>
                <a:t>暴露的灌装区空气质量</a:t>
              </a:r>
              <a:r>
                <a:rPr lang="zh-CN" altLang="zh-CN" sz="1400" dirty="0">
                  <a:solidFill>
                    <a:srgbClr val="231F20"/>
                  </a:solidFill>
                  <a:latin typeface="+mj-ea"/>
                  <a:ea typeface="+mj-ea"/>
                  <a:cs typeface="Arial" panose="020B0604020202020204" pitchFamily="34" charset="0"/>
                </a:rPr>
                <a:t>，</a:t>
              </a:r>
              <a:r>
                <a:rPr lang="zh-CN" altLang="en-US" sz="1400" dirty="0">
                  <a:solidFill>
                    <a:srgbClr val="231F20"/>
                  </a:solidFill>
                  <a:latin typeface="+mj-ea"/>
                  <a:ea typeface="+mj-ea"/>
                  <a:cs typeface="Arial" panose="020B0604020202020204" pitchFamily="34" charset="0"/>
                </a:rPr>
                <a:t>温湿度的维持</a:t>
              </a:r>
              <a:r>
                <a:rPr lang="zh-CN" altLang="zh-CN" sz="1400" dirty="0">
                  <a:solidFill>
                    <a:srgbClr val="231F20"/>
                  </a:solidFill>
                  <a:latin typeface="+mj-ea"/>
                  <a:ea typeface="+mj-ea"/>
                  <a:cs typeface="Arial" panose="020B0604020202020204" pitchFamily="34" charset="0"/>
                </a:rPr>
                <a:t>，且这些参数是产品</a:t>
              </a:r>
              <a:r>
                <a:rPr lang="en-US" altLang="zh-CN" sz="1400" dirty="0">
                  <a:solidFill>
                    <a:srgbClr val="231F20"/>
                  </a:solidFill>
                  <a:latin typeface="+mj-ea"/>
                  <a:ea typeface="+mj-ea"/>
                  <a:cs typeface="Times New Roman" panose="02020603050405020304" pitchFamily="18" charset="0"/>
                </a:rPr>
                <a:t>CPPs</a:t>
              </a:r>
              <a:r>
                <a:rPr lang="zh-CN" altLang="zh-CN" sz="1400" dirty="0">
                  <a:solidFill>
                    <a:srgbClr val="231F20"/>
                  </a:solidFill>
                  <a:latin typeface="+mj-ea"/>
                  <a:ea typeface="+mj-ea"/>
                  <a:cs typeface="Arial" panose="020B0604020202020204" pitchFamily="34" charset="0"/>
                </a:rPr>
                <a:t>的一部分），而系统功能故障是否给患者造成风险？</a:t>
              </a:r>
              <a:endParaRPr lang="zh-CN" altLang="zh-CN" sz="1400" dirty="0">
                <a:latin typeface="+mj-ea"/>
                <a:ea typeface="+mj-ea"/>
                <a:cs typeface="Times New Roman" panose="02020603050405020304" pitchFamily="18" charset="0"/>
              </a:endParaRP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5</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100001" y="4560032"/>
            <a:ext cx="8066837" cy="1384995"/>
          </a:xfrm>
          <a:prstGeom prst="rect">
            <a:avLst/>
          </a:prstGeom>
          <a:noFill/>
        </p:spPr>
        <p:txBody>
          <a:bodyPr wrap="square" rtlCol="0">
            <a:spAutoFit/>
          </a:bodyPr>
          <a:lstStyle/>
          <a:p>
            <a:pPr marL="299720" indent="-285750" algn="just">
              <a:lnSpc>
                <a:spcPct val="150000"/>
              </a:lnSpc>
              <a:spcBef>
                <a:spcPts val="375"/>
              </a:spcBef>
              <a:spcAft>
                <a:spcPts val="0"/>
              </a:spcAft>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在工艺的不同阶段，可能需要</a:t>
            </a:r>
            <a:r>
              <a:rPr lang="zh-CN" altLang="en-US" sz="1400" dirty="0">
                <a:solidFill>
                  <a:srgbClr val="231F20"/>
                </a:solidFill>
                <a:latin typeface="+mj-ea"/>
                <a:ea typeface="+mj-ea"/>
                <a:cs typeface="Arial" panose="020B0604020202020204" pitchFamily="34" charset="0"/>
              </a:rPr>
              <a:t>控制</a:t>
            </a:r>
            <a:r>
              <a:rPr lang="zh-CN" altLang="zh-CN" sz="1400" dirty="0">
                <a:solidFill>
                  <a:srgbClr val="231F20"/>
                </a:solidFill>
                <a:latin typeface="+mj-ea"/>
                <a:ea typeface="+mj-ea"/>
                <a:cs typeface="Arial" panose="020B0604020202020204" pitchFamily="34" charset="0"/>
              </a:rPr>
              <a:t>温度</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湿度</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无菌</a:t>
            </a:r>
            <a:r>
              <a:rPr lang="zh-CN" altLang="en-US" sz="1400" dirty="0">
                <a:solidFill>
                  <a:srgbClr val="231F20"/>
                </a:solidFill>
                <a:latin typeface="+mj-ea"/>
                <a:ea typeface="+mj-ea"/>
                <a:cs typeface="Arial" panose="020B0604020202020204" pitchFamily="34" charset="0"/>
              </a:rPr>
              <a:t>、</a:t>
            </a:r>
            <a:r>
              <a:rPr lang="zh-CN" altLang="zh-CN" sz="1400" dirty="0">
                <a:solidFill>
                  <a:srgbClr val="231F20"/>
                </a:solidFill>
                <a:latin typeface="+mj-ea"/>
                <a:ea typeface="+mj-ea"/>
                <a:cs typeface="Arial" panose="020B0604020202020204" pitchFamily="34" charset="0"/>
              </a:rPr>
              <a:t>无氧或加压环境</a:t>
            </a:r>
            <a:r>
              <a:rPr lang="zh-CN" altLang="en-US" sz="1400" dirty="0">
                <a:solidFill>
                  <a:srgbClr val="231F20"/>
                </a:solidFill>
                <a:latin typeface="+mj-ea"/>
                <a:ea typeface="+mj-ea"/>
                <a:cs typeface="Arial" panose="020B0604020202020204" pitchFamily="34" charset="0"/>
              </a:rPr>
              <a:t>等</a:t>
            </a:r>
            <a:r>
              <a:rPr lang="zh-CN" altLang="en-US"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Arial" panose="020B0604020202020204" pitchFamily="34" charset="0"/>
              </a:rPr>
              <a:t>提供这种环境的系统（包括提供无菌空气，层流</a:t>
            </a:r>
            <a:r>
              <a:rPr lang="en-US" altLang="zh-CN" sz="1400" dirty="0">
                <a:solidFill>
                  <a:srgbClr val="231F20"/>
                </a:solidFill>
                <a:latin typeface="+mj-ea"/>
                <a:ea typeface="+mj-ea"/>
                <a:cs typeface="Times New Roman" panose="02020603050405020304" pitchFamily="18" charset="0"/>
              </a:rPr>
              <a:t>/</a:t>
            </a:r>
            <a:r>
              <a:rPr lang="zh-CN" altLang="zh-CN" sz="1400" dirty="0">
                <a:solidFill>
                  <a:srgbClr val="231F20"/>
                </a:solidFill>
                <a:latin typeface="+mj-ea"/>
                <a:ea typeface="+mj-ea"/>
                <a:cs typeface="Arial" panose="020B0604020202020204" pitchFamily="34" charset="0"/>
              </a:rPr>
              <a:t>洁净室中的</a:t>
            </a:r>
            <a:r>
              <a:rPr lang="en-US" altLang="zh-CN" sz="1400" dirty="0">
                <a:solidFill>
                  <a:srgbClr val="231F20"/>
                </a:solidFill>
                <a:latin typeface="+mj-ea"/>
                <a:ea typeface="+mj-ea"/>
                <a:cs typeface="Times New Roman" panose="02020603050405020304" pitchFamily="18" charset="0"/>
              </a:rPr>
              <a:t>HEPA</a:t>
            </a:r>
            <a:r>
              <a:rPr lang="zh-CN" altLang="zh-CN" sz="1400" dirty="0">
                <a:solidFill>
                  <a:srgbClr val="231F20"/>
                </a:solidFill>
                <a:latin typeface="+mj-ea"/>
                <a:ea typeface="+mj-ea"/>
                <a:cs typeface="Arial" panose="020B0604020202020204" pitchFamily="34" charset="0"/>
              </a:rPr>
              <a:t>过滤空气或接触工艺流的氮气）将属于此类别</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a:p>
            <a:pPr marL="299720" indent="-285750" algn="just">
              <a:lnSpc>
                <a:spcPct val="150000"/>
              </a:lnSpc>
              <a:spcBef>
                <a:spcPts val="5"/>
              </a:spcBef>
              <a:spcAft>
                <a:spcPts val="0"/>
              </a:spcAft>
              <a:buFont typeface="Arial" panose="020B0604020202020204" pitchFamily="34" charset="0"/>
              <a:buChar char="•"/>
              <a:tabLst>
                <a:tab pos="225425" algn="l"/>
              </a:tabLst>
            </a:pPr>
            <a:r>
              <a:rPr lang="zh-CN" altLang="zh-CN" sz="1400" dirty="0">
                <a:solidFill>
                  <a:srgbClr val="231F20"/>
                </a:solidFill>
                <a:latin typeface="+mj-ea"/>
                <a:ea typeface="+mj-ea"/>
                <a:cs typeface="Arial" panose="020B0604020202020204" pitchFamily="34" charset="0"/>
              </a:rPr>
              <a:t>如果系统无法正常运行或</a:t>
            </a:r>
            <a:r>
              <a:rPr lang="zh-CN" altLang="en-US" sz="1400" dirty="0">
                <a:solidFill>
                  <a:srgbClr val="231F20"/>
                </a:solidFill>
                <a:latin typeface="+mj-ea"/>
                <a:ea typeface="+mj-ea"/>
                <a:cs typeface="Arial" panose="020B0604020202020204" pitchFamily="34" charset="0"/>
              </a:rPr>
              <a:t>无法</a:t>
            </a:r>
            <a:r>
              <a:rPr lang="zh-CN" altLang="zh-CN" sz="1400" dirty="0">
                <a:solidFill>
                  <a:srgbClr val="231F20"/>
                </a:solidFill>
                <a:latin typeface="+mj-ea"/>
                <a:ea typeface="+mj-ea"/>
                <a:cs typeface="Arial" panose="020B0604020202020204" pitchFamily="34" charset="0"/>
              </a:rPr>
              <a:t>提供所需的质量环境</a:t>
            </a:r>
            <a:r>
              <a:rPr lang="zh-CN" altLang="en-US" sz="1400" dirty="0">
                <a:solidFill>
                  <a:srgbClr val="231F20"/>
                </a:solidFill>
                <a:latin typeface="+mj-ea"/>
                <a:ea typeface="+mj-ea"/>
                <a:cs typeface="Arial" panose="020B0604020202020204" pitchFamily="34" charset="0"/>
              </a:rPr>
              <a:t>，而这种情况</a:t>
            </a:r>
            <a:r>
              <a:rPr lang="zh-CN" altLang="zh-CN" sz="1400" dirty="0">
                <a:solidFill>
                  <a:srgbClr val="231F20"/>
                </a:solidFill>
                <a:latin typeface="+mj-ea"/>
                <a:ea typeface="+mj-ea"/>
                <a:cs typeface="Arial" panose="020B0604020202020204" pitchFamily="34" charset="0"/>
              </a:rPr>
              <a:t>意味着存在产品质量风险，那么这个问题的答案应该是肯定的</a:t>
            </a:r>
            <a:endParaRPr lang="zh-CN" altLang="zh-CN" sz="1400" dirty="0">
              <a:latin typeface="+mj-ea"/>
              <a:ea typeface="+mj-ea"/>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25</a:t>
            </a:fld>
            <a:r>
              <a:rPr lang="en-US" altLang="zh-CN" dirty="0" smtClean="0"/>
              <a:t>/119</a:t>
            </a:r>
            <a:endParaRPr lang="zh-CN" altLang="en-US" dirty="0"/>
          </a:p>
        </p:txBody>
      </p:sp>
    </p:spTree>
    <p:extLst>
      <p:ext uri="{BB962C8B-B14F-4D97-AF65-F5344CB8AC3E}">
        <p14:creationId xmlns:p14="http://schemas.microsoft.com/office/powerpoint/2010/main" val="31249327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20" y="1662"/>
              <a:ext cx="1296"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zh-CN" sz="1400" b="1" dirty="0">
                  <a:solidFill>
                    <a:schemeClr val="bg1"/>
                  </a:solidFill>
                  <a:latin typeface="微软雅黑" panose="020B0503020204020204" pitchFamily="34" charset="-122"/>
                  <a:ea typeface="微软雅黑" panose="020B0503020204020204" pitchFamily="34" charset="-122"/>
                </a:rPr>
                <a:t>系统用于生成用来判定产品是否合格的数据（例如电子批记录系统，或关键工艺参数图表记录仪）</a:t>
              </a:r>
              <a:r>
                <a:rPr lang="zh-CN" altLang="en-US"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36" y="1500"/>
              <a:ext cx="1296"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系统是否产生、处理或存储用于产品放行或拒收的数据，关键工艺参数，或</a:t>
              </a:r>
              <a:r>
                <a:rPr lang="en-US" altLang="zh-CN" sz="1400" dirty="0">
                  <a:latin typeface="微软雅黑" panose="020B0503020204020204" pitchFamily="34" charset="-122"/>
                  <a:ea typeface="微软雅黑" panose="020B0503020204020204" pitchFamily="34" charset="-122"/>
                </a:rPr>
                <a:t>21 CFR Part 11</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EU GMP Vol. 4, Annex 11</a:t>
              </a:r>
              <a:r>
                <a:rPr lang="zh-CN" altLang="en-US" sz="1400" dirty="0">
                  <a:latin typeface="微软雅黑" panose="020B0503020204020204" pitchFamily="34" charset="-122"/>
                  <a:ea typeface="微软雅黑" panose="020B0503020204020204" pitchFamily="34" charset="-122"/>
                </a:rPr>
                <a:t>中相关的电子记录？</a:t>
              </a:r>
            </a:p>
          </p:txBody>
        </p:sp>
      </p:grpSp>
      <p:grpSp>
        <p:nvGrpSpPr>
          <p:cNvPr id="32" name="Group 32"/>
          <p:cNvGrpSpPr>
            <a:grpSpLocks/>
          </p:cNvGrpSpPr>
          <p:nvPr/>
        </p:nvGrpSpPr>
        <p:grpSpPr bwMode="auto">
          <a:xfrm>
            <a:off x="7432425" y="2432783"/>
            <a:ext cx="2163763" cy="2055813"/>
            <a:chOff x="3696" y="1464"/>
            <a:chExt cx="1363" cy="1295"/>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24" y="1464"/>
              <a:ext cx="1296" cy="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3970" algn="just">
                <a:lnSpc>
                  <a:spcPct val="115000"/>
                </a:lnSpc>
                <a:spcBef>
                  <a:spcPts val="165"/>
                </a:spcBef>
                <a:spcAft>
                  <a:spcPts val="0"/>
                </a:spcAft>
              </a:pPr>
              <a:r>
                <a:rPr lang="zh-CN" altLang="zh-CN" sz="1400" dirty="0">
                  <a:solidFill>
                    <a:srgbClr val="231F20"/>
                  </a:solidFill>
                  <a:latin typeface="+mj-ea"/>
                  <a:ea typeface="+mj-ea"/>
                  <a:cs typeface="Arial" panose="020B0604020202020204" pitchFamily="34" charset="0"/>
                </a:rPr>
                <a:t>系统是否</a:t>
              </a:r>
              <a:r>
                <a:rPr lang="zh-CN" altLang="zh-CN" sz="1400" dirty="0">
                  <a:solidFill>
                    <a:srgbClr val="FF0000"/>
                  </a:solidFill>
                  <a:latin typeface="+mj-ea"/>
                  <a:ea typeface="+mj-ea"/>
                  <a:cs typeface="Arial" panose="020B0604020202020204" pitchFamily="34" charset="0"/>
                </a:rPr>
                <a:t>使用</a:t>
              </a:r>
              <a:r>
                <a:rPr lang="zh-CN" altLang="zh-CN" sz="1400" dirty="0">
                  <a:solidFill>
                    <a:srgbClr val="231F20"/>
                  </a:solidFill>
                  <a:latin typeface="+mj-ea"/>
                  <a:ea typeface="+mj-ea"/>
                  <a:cs typeface="Arial" panose="020B0604020202020204" pitchFamily="34" charset="0"/>
                </a:rPr>
                <a:t>、产生、处理或存储用于产品放行或拒收的数据，关键工艺参数，或</a:t>
              </a:r>
              <a:r>
                <a:rPr lang="en-US" altLang="zh-CN" sz="1400" dirty="0">
                  <a:solidFill>
                    <a:srgbClr val="231F20"/>
                  </a:solidFill>
                  <a:latin typeface="+mj-ea"/>
                  <a:ea typeface="+mj-ea"/>
                  <a:cs typeface="Times New Roman" panose="02020603050405020304" pitchFamily="18" charset="0"/>
                </a:rPr>
                <a:t>21 CFR Part 11</a:t>
              </a:r>
              <a:r>
                <a:rPr lang="zh-CN" altLang="zh-CN" sz="1400" dirty="0">
                  <a:solidFill>
                    <a:srgbClr val="231F20"/>
                  </a:solidFill>
                  <a:latin typeface="+mj-ea"/>
                  <a:ea typeface="+mj-ea"/>
                  <a:cs typeface="Arial" panose="020B0604020202020204" pitchFamily="34" charset="0"/>
                </a:rPr>
                <a:t>和</a:t>
              </a:r>
              <a:r>
                <a:rPr lang="en-US" altLang="zh-CN" sz="1400" dirty="0">
                  <a:solidFill>
                    <a:srgbClr val="231F20"/>
                  </a:solidFill>
                  <a:latin typeface="+mj-ea"/>
                  <a:ea typeface="+mj-ea"/>
                  <a:cs typeface="Times New Roman" panose="02020603050405020304" pitchFamily="18" charset="0"/>
                </a:rPr>
                <a:t>EU GMP Vol. 4, Annex 11</a:t>
              </a:r>
              <a:r>
                <a:rPr lang="zh-CN" altLang="zh-CN" sz="1400" dirty="0">
                  <a:solidFill>
                    <a:srgbClr val="231F20"/>
                  </a:solidFill>
                  <a:latin typeface="+mj-ea"/>
                  <a:ea typeface="+mj-ea"/>
                  <a:cs typeface="Arial" panose="020B0604020202020204" pitchFamily="34" charset="0"/>
                </a:rPr>
                <a:t>以及</a:t>
              </a:r>
              <a:r>
                <a:rPr lang="zh-CN" altLang="zh-CN" sz="1400" dirty="0">
                  <a:solidFill>
                    <a:srgbClr val="FF0000"/>
                  </a:solidFill>
                  <a:latin typeface="+mj-ea"/>
                  <a:ea typeface="+mj-ea"/>
                  <a:cs typeface="Arial" panose="020B0604020202020204" pitchFamily="34" charset="0"/>
                </a:rPr>
                <a:t>当地</a:t>
              </a:r>
              <a:r>
                <a:rPr lang="zh-CN" altLang="en-US" sz="1400" dirty="0">
                  <a:solidFill>
                    <a:srgbClr val="FF0000"/>
                  </a:solidFill>
                  <a:latin typeface="+mj-ea"/>
                  <a:ea typeface="+mj-ea"/>
                  <a:cs typeface="Arial" panose="020B0604020202020204" pitchFamily="34" charset="0"/>
                </a:rPr>
                <a:t>同等</a:t>
              </a:r>
              <a:r>
                <a:rPr lang="zh-CN" altLang="zh-CN" sz="1400" dirty="0">
                  <a:solidFill>
                    <a:srgbClr val="FF0000"/>
                  </a:solidFill>
                  <a:latin typeface="+mj-ea"/>
                  <a:ea typeface="+mj-ea"/>
                  <a:cs typeface="Arial" panose="020B0604020202020204" pitchFamily="34" charset="0"/>
                </a:rPr>
                <a:t>法规</a:t>
              </a:r>
              <a:r>
                <a:rPr lang="zh-CN" altLang="zh-CN" sz="1400" dirty="0">
                  <a:solidFill>
                    <a:srgbClr val="231F20"/>
                  </a:solidFill>
                  <a:latin typeface="+mj-ea"/>
                  <a:ea typeface="+mj-ea"/>
                  <a:cs typeface="Arial" panose="020B0604020202020204" pitchFamily="34" charset="0"/>
                </a:rPr>
                <a:t>中相关的电子记录</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6</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58263" y="4875823"/>
            <a:ext cx="6985385" cy="340093"/>
          </a:xfrm>
          <a:prstGeom prst="rect">
            <a:avLst/>
          </a:prstGeom>
          <a:noFill/>
        </p:spPr>
        <p:txBody>
          <a:bodyPr wrap="square" rtlCol="0">
            <a:spAutoFit/>
          </a:bodyPr>
          <a:lstStyle/>
          <a:p>
            <a:pPr marL="13970" algn="just">
              <a:lnSpc>
                <a:spcPct val="115000"/>
              </a:lnSpc>
              <a:spcBef>
                <a:spcPts val="375"/>
              </a:spcBef>
              <a:spcAft>
                <a:spcPts val="0"/>
              </a:spcAft>
              <a:tabLst>
                <a:tab pos="225425" algn="l"/>
              </a:tabLst>
            </a:pPr>
            <a:r>
              <a:rPr lang="zh-CN" altLang="zh-CN" sz="1400" dirty="0">
                <a:solidFill>
                  <a:srgbClr val="231F20"/>
                </a:solidFill>
                <a:latin typeface="+mj-ea"/>
                <a:ea typeface="+mj-ea"/>
                <a:cs typeface="Arial" panose="020B0604020202020204" pitchFamily="34" charset="0"/>
              </a:rPr>
              <a:t>该标准针对固件，软件，</a:t>
            </a:r>
            <a:r>
              <a:rPr lang="en-US" altLang="zh-CN" sz="1400" dirty="0">
                <a:solidFill>
                  <a:srgbClr val="231F20"/>
                </a:solidFill>
                <a:latin typeface="+mj-ea"/>
                <a:ea typeface="+mj-ea"/>
                <a:cs typeface="Times New Roman" panose="02020603050405020304" pitchFamily="18" charset="0"/>
              </a:rPr>
              <a:t>PLC</a:t>
            </a:r>
            <a:r>
              <a:rPr lang="zh-CN" altLang="zh-CN" sz="1400" dirty="0">
                <a:solidFill>
                  <a:srgbClr val="231F20"/>
                </a:solidFill>
                <a:latin typeface="+mj-ea"/>
                <a:ea typeface="+mj-ea"/>
                <a:cs typeface="Arial" panose="020B0604020202020204" pitchFamily="34" charset="0"/>
              </a:rPr>
              <a:t>，</a:t>
            </a:r>
            <a:r>
              <a:rPr lang="en-US" altLang="zh-CN" sz="1400" dirty="0">
                <a:solidFill>
                  <a:srgbClr val="231F20"/>
                </a:solidFill>
                <a:latin typeface="+mj-ea"/>
                <a:ea typeface="+mj-ea"/>
                <a:cs typeface="Times New Roman" panose="02020603050405020304" pitchFamily="18" charset="0"/>
              </a:rPr>
              <a:t>SCADA</a:t>
            </a:r>
            <a:r>
              <a:rPr lang="zh-CN" altLang="zh-CN" sz="1400" dirty="0">
                <a:solidFill>
                  <a:srgbClr val="231F20"/>
                </a:solidFill>
                <a:latin typeface="+mj-ea"/>
                <a:ea typeface="+mj-ea"/>
                <a:cs typeface="Arial" panose="020B0604020202020204" pitchFamily="34" charset="0"/>
              </a:rPr>
              <a:t>，</a:t>
            </a:r>
            <a:r>
              <a:rPr lang="en-US" altLang="zh-CN" sz="1400" dirty="0">
                <a:solidFill>
                  <a:srgbClr val="231F20"/>
                </a:solidFill>
                <a:latin typeface="+mj-ea"/>
                <a:ea typeface="+mj-ea"/>
                <a:cs typeface="Times New Roman" panose="02020603050405020304" pitchFamily="18" charset="0"/>
              </a:rPr>
              <a:t>PCS</a:t>
            </a:r>
            <a:r>
              <a:rPr lang="zh-CN" altLang="zh-CN" sz="1400" dirty="0">
                <a:solidFill>
                  <a:srgbClr val="231F20"/>
                </a:solidFill>
                <a:latin typeface="+mj-ea"/>
                <a:ea typeface="+mj-ea"/>
                <a:cs typeface="Arial" panose="020B0604020202020204" pitchFamily="34" charset="0"/>
              </a:rPr>
              <a:t>，</a:t>
            </a:r>
            <a:r>
              <a:rPr lang="en-US" altLang="zh-CN" sz="1400" dirty="0">
                <a:solidFill>
                  <a:srgbClr val="231F20"/>
                </a:solidFill>
                <a:latin typeface="+mj-ea"/>
                <a:ea typeface="+mj-ea"/>
                <a:cs typeface="Times New Roman" panose="02020603050405020304" pitchFamily="18" charset="0"/>
              </a:rPr>
              <a:t>BAS</a:t>
            </a:r>
            <a:r>
              <a:rPr lang="zh-CN" altLang="zh-CN" sz="1400" dirty="0">
                <a:solidFill>
                  <a:srgbClr val="231F20"/>
                </a:solidFill>
                <a:latin typeface="+mj-ea"/>
                <a:ea typeface="+mj-ea"/>
                <a:cs typeface="Arial" panose="020B0604020202020204" pitchFamily="34" charset="0"/>
              </a:rPr>
              <a:t>，网络，电子表格和数据库</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26</a:t>
            </a:fld>
            <a:r>
              <a:rPr lang="en-US" altLang="zh-CN" dirty="0" smtClean="0"/>
              <a:t>/119</a:t>
            </a:r>
            <a:endParaRPr lang="zh-CN" altLang="en-US" dirty="0"/>
          </a:p>
        </p:txBody>
      </p:sp>
    </p:spTree>
    <p:extLst>
      <p:ext uri="{BB962C8B-B14F-4D97-AF65-F5344CB8AC3E}">
        <p14:creationId xmlns:p14="http://schemas.microsoft.com/office/powerpoint/2010/main" val="2250510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6"/>
            <a:ext cx="2163763" cy="1974850"/>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59" y="1943"/>
              <a:ext cx="129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zh-CN" altLang="en-US" sz="1400" b="1" dirty="0">
                  <a:solidFill>
                    <a:schemeClr val="bg1"/>
                  </a:solidFill>
                  <a:latin typeface="微软雅黑" panose="020B0503020204020204" pitchFamily="34" charset="-122"/>
                  <a:ea typeface="微软雅黑" panose="020B0503020204020204" pitchFamily="34" charset="-122"/>
                </a:rPr>
                <a:t>无</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42" y="1702"/>
              <a:ext cx="129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系统是否提供容器密封或产品保护，如失败将会给患者带来风险或导致产品质量下降？</a:t>
              </a: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53" y="1706"/>
              <a:ext cx="129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20000"/>
                </a:lnSpc>
              </a:pPr>
              <a:r>
                <a:rPr lang="zh-CN" altLang="en-US" sz="1400" dirty="0"/>
                <a:t>系统是否提供容器密封或产品保护，如失败将会给患者带来风险或导致产品质量下降？</a:t>
              </a: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7</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49470" y="4687812"/>
            <a:ext cx="6985385" cy="1179297"/>
          </a:xfrm>
          <a:prstGeom prst="rect">
            <a:avLst/>
          </a:prstGeom>
          <a:noFill/>
        </p:spPr>
        <p:txBody>
          <a:bodyPr wrap="square" rtlCol="0">
            <a:spAutoFit/>
          </a:bodyPr>
          <a:lstStyle/>
          <a:p>
            <a:pPr marL="13970">
              <a:spcBef>
                <a:spcPts val="375"/>
              </a:spcBef>
              <a:spcAft>
                <a:spcPts val="0"/>
              </a:spcAft>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Arial" panose="020B0604020202020204" pitchFamily="34" charset="0"/>
              </a:rPr>
              <a:t>需要考虑的风险因素：</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系统是否提供</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密闭</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或密封</a:t>
            </a:r>
          </a:p>
          <a:p>
            <a:pPr marL="342900"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系统在</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产品</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运输</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移动过程中</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控制或</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提供外部环境</a:t>
            </a:r>
          </a:p>
          <a:p>
            <a:pPr marL="13970">
              <a:lnSpc>
                <a:spcPct val="115000"/>
              </a:lnSpc>
              <a:spcBef>
                <a:spcPts val="165"/>
              </a:spcBef>
              <a:spcAft>
                <a:spcPts val="0"/>
              </a:spcAft>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Arial" panose="020B0604020202020204" pitchFamily="34" charset="0"/>
              </a:rPr>
              <a:t>如果这些风险因素中的任何一个是系统的固有部分，那么这个问题的答案应该是肯定的</a:t>
            </a:r>
            <a:endParaRPr lang="zh-CN"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27</a:t>
            </a:fld>
            <a:r>
              <a:rPr lang="en-US" altLang="zh-CN" dirty="0" smtClean="0"/>
              <a:t>/119</a:t>
            </a:r>
            <a:endParaRPr lang="zh-CN" altLang="en-US" dirty="0"/>
          </a:p>
        </p:txBody>
      </p:sp>
    </p:spTree>
    <p:extLst>
      <p:ext uri="{BB962C8B-B14F-4D97-AF65-F5344CB8AC3E}">
        <p14:creationId xmlns:p14="http://schemas.microsoft.com/office/powerpoint/2010/main" val="2638911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从系统影响性评估</a:t>
            </a:r>
            <a:r>
              <a:rPr lang="en-US" altLang="zh-CN" dirty="0"/>
              <a:t>(SIA)</a:t>
            </a:r>
            <a:r>
              <a:rPr lang="zh-CN" altLang="en-US" dirty="0"/>
              <a:t>到系统分类</a:t>
            </a:r>
            <a:r>
              <a:rPr lang="en-US" altLang="zh-CN" dirty="0"/>
              <a:t>(SC)</a:t>
            </a:r>
            <a:endParaRPr lang="zh-CN" altLang="en-US" dirty="0"/>
          </a:p>
        </p:txBody>
      </p:sp>
      <p:grpSp>
        <p:nvGrpSpPr>
          <p:cNvPr id="3" name="Group 3"/>
          <p:cNvGrpSpPr>
            <a:grpSpLocks/>
          </p:cNvGrpSpPr>
          <p:nvPr/>
        </p:nvGrpSpPr>
        <p:grpSpPr bwMode="auto">
          <a:xfrm>
            <a:off x="2321177" y="2474059"/>
            <a:ext cx="2163763" cy="1974851"/>
            <a:chOff x="720" y="1490"/>
            <a:chExt cx="1363" cy="1244"/>
          </a:xfrm>
        </p:grpSpPr>
        <p:sp>
          <p:nvSpPr>
            <p:cNvPr id="4" name="AutoShape 4"/>
            <p:cNvSpPr>
              <a:spLocks noChangeArrowheads="1"/>
            </p:cNvSpPr>
            <p:nvPr/>
          </p:nvSpPr>
          <p:spPr bwMode="gray">
            <a:xfrm>
              <a:off x="720" y="1490"/>
              <a:ext cx="1363" cy="1244"/>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AutoShape 5"/>
            <p:cNvSpPr>
              <a:spLocks noChangeArrowheads="1"/>
            </p:cNvSpPr>
            <p:nvPr/>
          </p:nvSpPr>
          <p:spPr bwMode="gray">
            <a:xfrm>
              <a:off x="741" y="1495"/>
              <a:ext cx="1322" cy="1195"/>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2" name="Text Box 17"/>
            <p:cNvSpPr txBox="1">
              <a:spLocks noChangeArrowheads="1"/>
            </p:cNvSpPr>
            <p:nvPr/>
          </p:nvSpPr>
          <p:spPr bwMode="gray">
            <a:xfrm>
              <a:off x="779" y="1580"/>
              <a:ext cx="1296" cy="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30000"/>
                </a:lnSpc>
              </a:pPr>
              <a:r>
                <a:rPr lang="zh-CN" altLang="en-US" sz="1400" b="1" dirty="0">
                  <a:solidFill>
                    <a:srgbClr val="FF0000"/>
                  </a:solidFill>
                  <a:latin typeface="微软雅黑" panose="020B0503020204020204" pitchFamily="34" charset="-122"/>
                  <a:ea typeface="微软雅黑" panose="020B0503020204020204" pitchFamily="34" charset="-122"/>
                </a:rPr>
                <a:t>***</a:t>
              </a:r>
              <a:r>
                <a:rPr lang="zh-CN" altLang="zh-CN" sz="1400" b="1" dirty="0">
                  <a:solidFill>
                    <a:schemeClr val="bg1"/>
                  </a:solidFill>
                  <a:latin typeface="微软雅黑" panose="020B0503020204020204" pitchFamily="34" charset="-122"/>
                  <a:ea typeface="微软雅黑" panose="020B0503020204020204" pitchFamily="34" charset="-122"/>
                </a:rPr>
                <a:t>系统属于可影响产品质量的工艺控制系统（例如</a:t>
              </a:r>
              <a:r>
                <a:rPr lang="en-US" altLang="zh-CN" sz="1400" b="1" dirty="0">
                  <a:solidFill>
                    <a:schemeClr val="bg1"/>
                  </a:solidFill>
                  <a:latin typeface="微软雅黑" panose="020B0503020204020204" pitchFamily="34" charset="-122"/>
                  <a:ea typeface="微软雅黑" panose="020B0503020204020204" pitchFamily="34" charset="-122"/>
                </a:rPr>
                <a:t>PLC</a:t>
              </a:r>
              <a:r>
                <a:rPr lang="zh-CN" altLang="zh-CN"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bg1"/>
                  </a:solidFill>
                  <a:latin typeface="微软雅黑" panose="020B0503020204020204" pitchFamily="34" charset="-122"/>
                  <a:ea typeface="微软雅黑" panose="020B0503020204020204" pitchFamily="34" charset="-122"/>
                </a:rPr>
                <a:t>DCS</a:t>
              </a:r>
              <a:r>
                <a:rPr lang="zh-CN"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a:t>
              </a:r>
              <a:r>
                <a:rPr lang="zh-CN" altLang="zh-CN" sz="1400" b="1" dirty="0">
                  <a:solidFill>
                    <a:schemeClr val="bg1"/>
                  </a:solidFill>
                  <a:latin typeface="微软雅黑" panose="020B0503020204020204" pitchFamily="34" charset="-122"/>
                  <a:ea typeface="微软雅黑" panose="020B0503020204020204" pitchFamily="34" charset="-122"/>
                </a:rPr>
                <a:t>而且没有</a:t>
              </a:r>
              <a:r>
                <a:rPr lang="zh-CN" altLang="en-US" sz="1400" b="1" dirty="0">
                  <a:solidFill>
                    <a:schemeClr val="bg1"/>
                  </a:solidFill>
                  <a:latin typeface="微软雅黑" panose="020B0503020204020204" pitchFamily="34" charset="-122"/>
                  <a:ea typeface="微软雅黑" panose="020B0503020204020204" pitchFamily="34" charset="-122"/>
                </a:rPr>
                <a:t>额外的系统对此系统的性能进行确认，并进行独立的确证？</a:t>
              </a:r>
              <a:endParaRPr lang="zh-CN" altLang="zh-CN"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Group 18"/>
          <p:cNvGrpSpPr>
            <a:grpSpLocks/>
          </p:cNvGrpSpPr>
          <p:nvPr/>
        </p:nvGrpSpPr>
        <p:grpSpPr bwMode="auto">
          <a:xfrm>
            <a:off x="4876801" y="2474056"/>
            <a:ext cx="2163763" cy="1974850"/>
            <a:chOff x="2208" y="1490"/>
            <a:chExt cx="1363" cy="1244"/>
          </a:xfrm>
        </p:grpSpPr>
        <p:sp>
          <p:nvSpPr>
            <p:cNvPr id="19" name="AutoShape 19"/>
            <p:cNvSpPr>
              <a:spLocks noChangeArrowheads="1"/>
            </p:cNvSpPr>
            <p:nvPr/>
          </p:nvSpPr>
          <p:spPr bwMode="gray">
            <a:xfrm>
              <a:off x="2208" y="1490"/>
              <a:ext cx="1363" cy="1244"/>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0" name="AutoShape 20"/>
            <p:cNvSpPr>
              <a:spLocks noChangeArrowheads="1"/>
            </p:cNvSpPr>
            <p:nvPr/>
          </p:nvSpPr>
          <p:spPr bwMode="gray">
            <a:xfrm>
              <a:off x="2229" y="1495"/>
              <a:ext cx="1322" cy="1195"/>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Text Box 29"/>
            <p:cNvSpPr txBox="1">
              <a:spLocks noChangeArrowheads="1"/>
            </p:cNvSpPr>
            <p:nvPr/>
          </p:nvSpPr>
          <p:spPr bwMode="gray">
            <a:xfrm>
              <a:off x="2241" y="1787"/>
              <a:ext cx="1296" cy="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系统是否提供产品识别信息（如：批号，有效期，防伪标志）？</a:t>
              </a:r>
            </a:p>
          </p:txBody>
        </p:sp>
      </p:grpSp>
      <p:grpSp>
        <p:nvGrpSpPr>
          <p:cNvPr id="32" name="Group 32"/>
          <p:cNvGrpSpPr>
            <a:grpSpLocks/>
          </p:cNvGrpSpPr>
          <p:nvPr/>
        </p:nvGrpSpPr>
        <p:grpSpPr bwMode="auto">
          <a:xfrm>
            <a:off x="7432425" y="2474056"/>
            <a:ext cx="2163763" cy="1974850"/>
            <a:chOff x="3696" y="1490"/>
            <a:chExt cx="1363" cy="1244"/>
          </a:xfrm>
        </p:grpSpPr>
        <p:sp>
          <p:nvSpPr>
            <p:cNvPr id="33" name="AutoShape 33"/>
            <p:cNvSpPr>
              <a:spLocks noChangeArrowheads="1"/>
            </p:cNvSpPr>
            <p:nvPr/>
          </p:nvSpPr>
          <p:spPr bwMode="gray">
            <a:xfrm>
              <a:off x="3696" y="1490"/>
              <a:ext cx="1363" cy="1244"/>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4" name="AutoShape 34"/>
            <p:cNvSpPr>
              <a:spLocks noChangeArrowheads="1"/>
            </p:cNvSpPr>
            <p:nvPr/>
          </p:nvSpPr>
          <p:spPr bwMode="gray">
            <a:xfrm>
              <a:off x="3717" y="1495"/>
              <a:ext cx="1322" cy="1195"/>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9" name="Text Box 44"/>
            <p:cNvSpPr txBox="1">
              <a:spLocks noChangeArrowheads="1"/>
            </p:cNvSpPr>
            <p:nvPr/>
          </p:nvSpPr>
          <p:spPr bwMode="gray">
            <a:xfrm>
              <a:off x="3729" y="1673"/>
              <a:ext cx="1296" cy="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zh-CN"/>
              </a:defPPr>
              <a:lvl1pPr>
                <a:lnSpc>
                  <a:spcPct val="130000"/>
                </a:lnSpc>
                <a:defRPr>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marL="13970">
                <a:lnSpc>
                  <a:spcPct val="115000"/>
                </a:lnSpc>
                <a:spcBef>
                  <a:spcPts val="375"/>
                </a:spcBef>
                <a:spcAft>
                  <a:spcPts val="0"/>
                </a:spcAft>
              </a:pPr>
              <a:r>
                <a:rPr lang="zh-CN" altLang="zh-CN" sz="1400" dirty="0">
                  <a:solidFill>
                    <a:srgbClr val="231F20"/>
                  </a:solidFill>
                  <a:cs typeface="Arial" panose="020B0604020202020204" pitchFamily="34" charset="0"/>
                </a:rPr>
                <a:t>系统是否提供产品识别信息（例如，批号，有效期，防伪功能）</a:t>
              </a:r>
              <a:r>
                <a:rPr lang="zh-CN" altLang="en-US" sz="1400" dirty="0">
                  <a:solidFill>
                    <a:srgbClr val="231F20"/>
                  </a:solidFill>
                  <a:cs typeface="Arial" panose="020B0604020202020204" pitchFamily="34" charset="0"/>
                </a:rPr>
                <a:t>，</a:t>
              </a:r>
              <a:r>
                <a:rPr lang="zh-CN" altLang="zh-CN" sz="1400" dirty="0">
                  <a:solidFill>
                    <a:srgbClr val="231F20"/>
                  </a:solidFill>
                  <a:cs typeface="Arial" panose="020B0604020202020204" pitchFamily="34" charset="0"/>
                </a:rPr>
                <a:t>或系统用于</a:t>
              </a:r>
              <a:r>
                <a:rPr lang="zh-CN" altLang="en-US" sz="1400" dirty="0">
                  <a:solidFill>
                    <a:srgbClr val="231F20"/>
                  </a:solidFill>
                  <a:cs typeface="Arial" panose="020B0604020202020204" pitchFamily="34" charset="0"/>
                </a:rPr>
                <a:t>确认</a:t>
              </a:r>
              <a:r>
                <a:rPr lang="zh-CN" altLang="zh-CN" sz="1400" dirty="0">
                  <a:solidFill>
                    <a:srgbClr val="231F20"/>
                  </a:solidFill>
                  <a:cs typeface="Arial" panose="020B0604020202020204" pitchFamily="34" charset="0"/>
                </a:rPr>
                <a:t>这些信息</a:t>
              </a:r>
              <a:r>
                <a:rPr lang="zh-CN" altLang="en-US" sz="1400" dirty="0">
                  <a:solidFill>
                    <a:srgbClr val="231F20"/>
                  </a:solidFill>
                  <a:cs typeface="Arial" panose="020B0604020202020204" pitchFamily="34" charset="0"/>
                </a:rPr>
                <a:t>，</a:t>
              </a:r>
              <a:r>
                <a:rPr lang="zh-CN" altLang="zh-CN" sz="1400" dirty="0">
                  <a:solidFill>
                    <a:srgbClr val="231F20"/>
                  </a:solidFill>
                  <a:cs typeface="Arial" panose="020B0604020202020204" pitchFamily="34" charset="0"/>
                </a:rPr>
                <a:t>而无</a:t>
              </a:r>
              <a:r>
                <a:rPr lang="zh-CN" altLang="en-US" sz="1400" dirty="0">
                  <a:solidFill>
                    <a:srgbClr val="231F20"/>
                  </a:solidFill>
                  <a:cs typeface="Arial" panose="020B0604020202020204" pitchFamily="34" charset="0"/>
                </a:rPr>
                <a:t>额外</a:t>
              </a:r>
              <a:r>
                <a:rPr lang="zh-CN" altLang="zh-CN" sz="1400" dirty="0">
                  <a:solidFill>
                    <a:srgbClr val="231F20"/>
                  </a:solidFill>
                  <a:cs typeface="Arial" panose="020B0604020202020204" pitchFamily="34" charset="0"/>
                </a:rPr>
                <a:t>独立</a:t>
              </a:r>
              <a:r>
                <a:rPr lang="zh-CN" altLang="en-US" sz="1400" dirty="0">
                  <a:solidFill>
                    <a:srgbClr val="231F20"/>
                  </a:solidFill>
                  <a:cs typeface="Arial" panose="020B0604020202020204" pitchFamily="34" charset="0"/>
                </a:rPr>
                <a:t>的</a:t>
              </a:r>
              <a:r>
                <a:rPr lang="zh-CN" altLang="zh-CN" sz="1400" dirty="0">
                  <a:solidFill>
                    <a:srgbClr val="231F20"/>
                  </a:solidFill>
                  <a:cs typeface="Arial" panose="020B0604020202020204" pitchFamily="34" charset="0"/>
                </a:rPr>
                <a:t>确证</a:t>
              </a:r>
              <a:r>
                <a:rPr lang="zh-CN" altLang="en-US" sz="1400" dirty="0">
                  <a:solidFill>
                    <a:srgbClr val="231F20"/>
                  </a:solidFill>
                  <a:cs typeface="Arial" panose="020B0604020202020204" pitchFamily="34" charset="0"/>
                </a:rPr>
                <a:t>信息。</a:t>
              </a:r>
              <a:endParaRPr lang="zh-CN" altLang="zh-CN" sz="1400" dirty="0">
                <a:cs typeface="Times New Roman" panose="02020603050405020304" pitchFamily="18" charset="0"/>
              </a:endParaRPr>
            </a:p>
          </p:txBody>
        </p:sp>
      </p:grpSp>
      <p:sp>
        <p:nvSpPr>
          <p:cNvPr id="50" name="内容占位符 3"/>
          <p:cNvSpPr txBox="1">
            <a:spLocks/>
          </p:cNvSpPr>
          <p:nvPr/>
        </p:nvSpPr>
        <p:spPr bwMode="auto">
          <a:xfrm>
            <a:off x="2100000" y="957052"/>
            <a:ext cx="8336506" cy="5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2000" dirty="0">
                <a:latin typeface="+mj-ea"/>
                <a:ea typeface="+mj-ea"/>
              </a:rPr>
              <a:t>以</a:t>
            </a:r>
            <a:r>
              <a:rPr lang="en-US" altLang="zh-CN" sz="2000" dirty="0">
                <a:latin typeface="+mj-ea"/>
                <a:ea typeface="+mj-ea"/>
              </a:rPr>
              <a:t>C&amp;Q – 2</a:t>
            </a:r>
            <a:r>
              <a:rPr lang="zh-CN" altLang="en-US" sz="2000" dirty="0">
                <a:latin typeface="+mj-ea"/>
                <a:ea typeface="+mj-ea"/>
              </a:rPr>
              <a:t>为基准，对比分析 </a:t>
            </a:r>
            <a:r>
              <a:rPr lang="zh-CN" altLang="en-US" sz="2000" dirty="0">
                <a:solidFill>
                  <a:srgbClr val="FF0000"/>
                </a:solidFill>
                <a:latin typeface="+mj-ea"/>
                <a:ea typeface="+mj-ea"/>
              </a:rPr>
              <a:t>问题 </a:t>
            </a:r>
            <a:r>
              <a:rPr lang="en-US" altLang="zh-CN" sz="2000" dirty="0">
                <a:solidFill>
                  <a:srgbClr val="FF0000"/>
                </a:solidFill>
                <a:latin typeface="+mj-ea"/>
                <a:ea typeface="+mj-ea"/>
              </a:rPr>
              <a:t>8</a:t>
            </a:r>
            <a:r>
              <a:rPr lang="en-US" altLang="zh-CN" sz="2000" dirty="0">
                <a:latin typeface="+mj-ea"/>
                <a:ea typeface="+mj-ea"/>
              </a:rPr>
              <a:t> </a:t>
            </a:r>
            <a:r>
              <a:rPr lang="zh-CN" altLang="en-US" sz="2000" dirty="0">
                <a:latin typeface="+mj-ea"/>
                <a:ea typeface="+mj-ea"/>
              </a:rPr>
              <a:t>的演变：</a:t>
            </a:r>
            <a:endParaRPr lang="en-US" altLang="zh-CN" sz="2000" dirty="0">
              <a:latin typeface="+mj-ea"/>
              <a:ea typeface="+mj-ea"/>
            </a:endParaRPr>
          </a:p>
        </p:txBody>
      </p:sp>
      <p:sp>
        <p:nvSpPr>
          <p:cNvPr id="51" name="右箭头 50"/>
          <p:cNvSpPr/>
          <p:nvPr/>
        </p:nvSpPr>
        <p:spPr>
          <a:xfrm>
            <a:off x="4574931" y="3212245"/>
            <a:ext cx="228600" cy="313471"/>
          </a:xfrm>
          <a:prstGeom prst="rightArrow">
            <a:avLst/>
          </a:prstGeom>
          <a:solidFill>
            <a:srgbClr val="73E7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22193" y="3273790"/>
            <a:ext cx="228600" cy="313471"/>
          </a:xfrm>
          <a:prstGeom prst="rightArrow">
            <a:avLst/>
          </a:prstGeom>
          <a:solidFill>
            <a:srgbClr val="E9E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249470" y="4497769"/>
            <a:ext cx="6985385" cy="1336776"/>
          </a:xfrm>
          <a:prstGeom prst="rect">
            <a:avLst/>
          </a:prstGeom>
          <a:noFill/>
        </p:spPr>
        <p:txBody>
          <a:bodyPr wrap="square" rtlCol="0">
            <a:spAutoFit/>
          </a:bodyPr>
          <a:lstStyle/>
          <a:p>
            <a:pPr>
              <a:lnSpc>
                <a:spcPct val="150000"/>
              </a:lnSpc>
              <a:spcBef>
                <a:spcPts val="375"/>
              </a:spcBef>
              <a:spcAft>
                <a:spcPts val="0"/>
              </a:spcAft>
              <a:buClr>
                <a:srgbClr val="231F20"/>
              </a:buClr>
              <a:buSzPts val="900"/>
              <a:tabLst>
                <a:tab pos="225425" algn="l"/>
              </a:tabLst>
            </a:pPr>
            <a:r>
              <a:rPr lang="en-US" altLang="zh-CN" sz="1400" dirty="0" err="1">
                <a:solidFill>
                  <a:srgbClr val="231F20"/>
                </a:solidFill>
                <a:latin typeface="+mj-ea"/>
                <a:ea typeface="+mj-ea"/>
                <a:cs typeface="Arial" panose="020B0604020202020204" pitchFamily="34" charset="0"/>
              </a:rPr>
              <a:t>需要考虑的风险因素</a:t>
            </a:r>
            <a:r>
              <a:rPr lang="zh-CN" altLang="en-US" sz="1400" dirty="0">
                <a:solidFill>
                  <a:srgbClr val="231F20"/>
                </a:solidFill>
                <a:latin typeface="+mj-ea"/>
                <a:ea typeface="+mj-ea"/>
                <a:cs typeface="Arial" panose="020B0604020202020204" pitchFamily="34" charset="0"/>
              </a:rPr>
              <a:t>：</a:t>
            </a:r>
            <a:endParaRPr lang="zh-CN" altLang="zh-CN" sz="1400" dirty="0">
              <a:latin typeface="+mj-ea"/>
              <a:ea typeface="+mj-ea"/>
              <a:cs typeface="Times New Roman" panose="02020603050405020304" pitchFamily="18" charset="0"/>
            </a:endParaRPr>
          </a:p>
          <a:p>
            <a:pPr marL="342900" lvl="1"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是否有任何包装组件，如果受到损害，会对产品质量或识别产生影响</a:t>
            </a:r>
          </a:p>
          <a:p>
            <a:pPr marL="342900" lvl="1" indent="-342900" eaLnBrk="1" hangingPunct="1">
              <a:lnSpc>
                <a:spcPct val="115000"/>
              </a:lnSpc>
              <a:spcBef>
                <a:spcPts val="375"/>
              </a:spcBef>
              <a:spcAft>
                <a:spcPts val="0"/>
              </a:spcAft>
              <a:buClr>
                <a:srgbClr val="231F20"/>
              </a:buClr>
              <a:buSzPts val="900"/>
              <a:buFont typeface="Arial" panose="020B0604020202020204" pitchFamily="34" charset="0"/>
              <a:buChar char="•"/>
              <a:tabLst>
                <a:tab pos="225425" algn="l"/>
              </a:tabLst>
            </a:pP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系统用于执行如下执行</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，如标签批号</a:t>
            </a:r>
            <a:r>
              <a:rPr lang="en-US"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有效期</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检查，</a:t>
            </a:r>
            <a:r>
              <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包装插页</a:t>
            </a:r>
            <a:r>
              <a:rPr lang="en-US"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说明书</a:t>
            </a:r>
            <a:r>
              <a:rPr lang="en-US"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rPr>
              <a:t>检查</a:t>
            </a:r>
            <a:endParaRPr lang="zh-CN" altLang="zh-CN" sz="1400" dirty="0">
              <a:solidFill>
                <a:srgbClr val="231F20"/>
              </a:solidFill>
              <a:latin typeface="微软雅黑" panose="020B0503020204020204" pitchFamily="34" charset="-122"/>
              <a:ea typeface="微软雅黑" panose="020B0503020204020204" pitchFamily="34" charset="-122"/>
              <a:cs typeface="Times New Roman" panose="02020603050405020304" pitchFamily="18" charset="0"/>
            </a:endParaRPr>
          </a:p>
          <a:p>
            <a:pPr marL="13970">
              <a:lnSpc>
                <a:spcPct val="150000"/>
              </a:lnSpc>
              <a:spcBef>
                <a:spcPts val="5"/>
              </a:spcBef>
              <a:spcAft>
                <a:spcPts val="0"/>
              </a:spcAft>
              <a:tabLst>
                <a:tab pos="225425" algn="l"/>
              </a:tabLst>
            </a:pPr>
            <a:r>
              <a:rPr lang="zh-CN" altLang="zh-CN" sz="1400" dirty="0">
                <a:solidFill>
                  <a:srgbClr val="231F20"/>
                </a:solidFill>
                <a:latin typeface="+mj-ea"/>
                <a:ea typeface="+mj-ea"/>
                <a:cs typeface="Arial" panose="020B0604020202020204" pitchFamily="34" charset="0"/>
              </a:rPr>
              <a:t>如果这些风险因素中的任何一个是系统的固有部分，那么这个问题的答案应该是肯定的</a:t>
            </a:r>
            <a:endParaRPr lang="zh-CN" altLang="zh-CN" sz="1400" dirty="0">
              <a:latin typeface="+mj-ea"/>
              <a:ea typeface="+mj-ea"/>
              <a:cs typeface="Times New Roman" panose="02020603050405020304" pitchFamily="18" charset="0"/>
            </a:endParaRPr>
          </a:p>
        </p:txBody>
      </p:sp>
      <p:sp>
        <p:nvSpPr>
          <p:cNvPr id="22" name="AutoShape 7"/>
          <p:cNvSpPr>
            <a:spLocks noChangeArrowheads="1"/>
          </p:cNvSpPr>
          <p:nvPr/>
        </p:nvSpPr>
        <p:spPr bwMode="gray">
          <a:xfrm>
            <a:off x="2467875" y="1780975"/>
            <a:ext cx="1870364" cy="527763"/>
          </a:xfrm>
          <a:prstGeom prst="roundRect">
            <a:avLst>
              <a:gd name="adj" fmla="val 50000"/>
            </a:avLst>
          </a:prstGeom>
          <a:gradFill rotWithShape="1">
            <a:gsLst>
              <a:gs pos="0">
                <a:schemeClr val="accent1"/>
              </a:gs>
              <a:gs pos="100000">
                <a:schemeClr val="accent1">
                  <a:gamma/>
                  <a:tint val="69804"/>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solidFill>
                  <a:schemeClr val="bg1"/>
                </a:solidFill>
                <a:latin typeface="+mj-ea"/>
                <a:ea typeface="+mj-ea"/>
              </a:rPr>
              <a:t>SIA</a:t>
            </a:r>
            <a:r>
              <a:rPr lang="en-US" altLang="zh-CN" sz="1400" b="1" dirty="0">
                <a:solidFill>
                  <a:schemeClr val="bg1"/>
                </a:solidFill>
                <a:latin typeface="+mj-ea"/>
                <a:ea typeface="+mj-ea"/>
              </a:rPr>
              <a:t>(C&amp;Q-1)</a:t>
            </a:r>
          </a:p>
        </p:txBody>
      </p:sp>
      <p:sp>
        <p:nvSpPr>
          <p:cNvPr id="23" name="AutoShape 7"/>
          <p:cNvSpPr>
            <a:spLocks noChangeArrowheads="1"/>
          </p:cNvSpPr>
          <p:nvPr/>
        </p:nvSpPr>
        <p:spPr bwMode="gray">
          <a:xfrm>
            <a:off x="5023499" y="1780975"/>
            <a:ext cx="1870364" cy="527763"/>
          </a:xfrm>
          <a:prstGeom prst="roundRect">
            <a:avLst>
              <a:gd name="adj" fmla="val 50000"/>
            </a:avLst>
          </a:prstGeom>
          <a:solidFill>
            <a:srgbClr val="73E77E"/>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SIA</a:t>
            </a:r>
            <a:r>
              <a:rPr lang="en-US" altLang="zh-CN" sz="1400" b="1" dirty="0">
                <a:latin typeface="+mj-ea"/>
                <a:ea typeface="+mj-ea"/>
              </a:rPr>
              <a:t>(FSE)</a:t>
            </a:r>
          </a:p>
        </p:txBody>
      </p:sp>
      <p:sp>
        <p:nvSpPr>
          <p:cNvPr id="24" name="AutoShape 7"/>
          <p:cNvSpPr>
            <a:spLocks noChangeArrowheads="1"/>
          </p:cNvSpPr>
          <p:nvPr/>
        </p:nvSpPr>
        <p:spPr bwMode="gray">
          <a:xfrm>
            <a:off x="7570392" y="1780975"/>
            <a:ext cx="1870364" cy="527763"/>
          </a:xfrm>
          <a:prstGeom prst="roundRect">
            <a:avLst>
              <a:gd name="adj" fmla="val 50000"/>
            </a:avLst>
          </a:prstGeom>
          <a:solidFill>
            <a:srgbClr val="E9E065"/>
          </a:solidFill>
          <a:ln w="38100" algn="ctr">
            <a:solidFill>
              <a:srgbClr val="FFFFFF"/>
            </a:solidFill>
            <a:round/>
            <a:headEnd/>
            <a:tailEnd/>
          </a:ln>
          <a:effectLst>
            <a:outerShdw dist="63500" dir="3187806" algn="ctr" rotWithShape="0">
              <a:srgbClr val="001D3A"/>
            </a:outerShdw>
          </a:effectLst>
        </p:spPr>
        <p:txBody>
          <a:bodyPr wrap="none" anchor="ctr"/>
          <a:lstStyle/>
          <a:p>
            <a:pPr algn="ctr" eaLnBrk="0" hangingPunct="0">
              <a:defRPr/>
            </a:pPr>
            <a:r>
              <a:rPr lang="en-US" altLang="zh-CN" sz="2000" b="1" dirty="0">
                <a:latin typeface="+mj-ea"/>
                <a:ea typeface="+mj-ea"/>
              </a:rPr>
              <a:t>SC</a:t>
            </a:r>
            <a:r>
              <a:rPr lang="en-US" altLang="zh-CN" sz="1400" b="1" dirty="0">
                <a:latin typeface="+mj-ea"/>
                <a:ea typeface="+mj-ea"/>
              </a:rPr>
              <a:t>(C&amp;Q-2)</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28</a:t>
            </a:fld>
            <a:r>
              <a:rPr lang="en-US" altLang="zh-CN" dirty="0" smtClean="0"/>
              <a:t>/119</a:t>
            </a:r>
            <a:endParaRPr lang="zh-CN" altLang="en-US" dirty="0"/>
          </a:p>
        </p:txBody>
      </p:sp>
    </p:spTree>
    <p:extLst>
      <p:ext uri="{BB962C8B-B14F-4D97-AF65-F5344CB8AC3E}">
        <p14:creationId xmlns:p14="http://schemas.microsoft.com/office/powerpoint/2010/main" val="34046513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a:t>
            </a:r>
            <a:r>
              <a:rPr lang="en-US" altLang="zh-CN" dirty="0"/>
              <a:t>Risk </a:t>
            </a:r>
            <a:r>
              <a:rPr lang="en-US" altLang="zh-CN" dirty="0" smtClean="0"/>
              <a:t>Assessment </a:t>
            </a:r>
            <a:r>
              <a:rPr lang="zh-CN" altLang="en-US" dirty="0" smtClean="0"/>
              <a:t>系统</a:t>
            </a:r>
            <a:r>
              <a:rPr lang="zh-CN" altLang="en-US" dirty="0"/>
              <a:t>风险评估</a:t>
            </a:r>
          </a:p>
        </p:txBody>
      </p:sp>
      <p:sp>
        <p:nvSpPr>
          <p:cNvPr id="5" name="矩形 4">
            <a:extLst>
              <a:ext uri="{FF2B5EF4-FFF2-40B4-BE49-F238E27FC236}">
                <a16:creationId xmlns:a16="http://schemas.microsoft.com/office/drawing/2014/main" id="{E11B5259-8761-418D-9B39-53E0EE5A1DFC}"/>
              </a:ext>
            </a:extLst>
          </p:cNvPr>
          <p:cNvSpPr/>
          <p:nvPr/>
        </p:nvSpPr>
        <p:spPr>
          <a:xfrm>
            <a:off x="768000" y="1044000"/>
            <a:ext cx="10082880" cy="1200329"/>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对于直接影响系统</a:t>
            </a:r>
            <a:r>
              <a:rPr lang="zh-CN" altLang="en-US" sz="2400" dirty="0" smtClean="0">
                <a:latin typeface="+mj-ea"/>
                <a:ea typeface="+mj-ea"/>
              </a:rPr>
              <a:t>，</a:t>
            </a:r>
            <a:r>
              <a:rPr lang="en-US" altLang="zh-CN" sz="2400" dirty="0" smtClean="0">
                <a:latin typeface="+mj-ea"/>
                <a:ea typeface="+mj-ea"/>
              </a:rPr>
              <a:t>C&amp;Q</a:t>
            </a:r>
            <a:r>
              <a:rPr lang="zh-CN" altLang="en-US" sz="2400" dirty="0" smtClean="0">
                <a:latin typeface="+mj-ea"/>
                <a:ea typeface="+mj-ea"/>
              </a:rPr>
              <a:t>指南第一版推荐执行部件</a:t>
            </a:r>
            <a:r>
              <a:rPr lang="zh-CN" altLang="en-US" sz="2400" dirty="0">
                <a:latin typeface="+mj-ea"/>
                <a:ea typeface="+mj-ea"/>
              </a:rPr>
              <a:t>关键性</a:t>
            </a:r>
            <a:r>
              <a:rPr lang="zh-CN" altLang="en-US" sz="2400" dirty="0" smtClean="0">
                <a:latin typeface="+mj-ea"/>
                <a:ea typeface="+mj-ea"/>
              </a:rPr>
              <a:t>评估</a:t>
            </a:r>
            <a:r>
              <a:rPr lang="en-US" altLang="zh-CN" sz="2400" dirty="0" smtClean="0">
                <a:latin typeface="+mj-ea"/>
                <a:ea typeface="+mj-ea"/>
              </a:rPr>
              <a:t>(CCA)</a:t>
            </a:r>
            <a:r>
              <a:rPr lang="zh-CN" altLang="en-US" sz="2400" dirty="0" smtClean="0">
                <a:latin typeface="+mj-ea"/>
                <a:ea typeface="+mj-ea"/>
              </a:rPr>
              <a:t>，</a:t>
            </a:r>
            <a:r>
              <a:rPr lang="en-US" altLang="zh-CN" sz="2400" dirty="0" smtClean="0">
                <a:latin typeface="+mj-ea"/>
                <a:ea typeface="+mj-ea"/>
              </a:rPr>
              <a:t>C&amp;Q</a:t>
            </a:r>
            <a:r>
              <a:rPr lang="zh-CN" altLang="en-US" sz="2400" dirty="0" smtClean="0">
                <a:latin typeface="+mj-ea"/>
                <a:ea typeface="+mj-ea"/>
              </a:rPr>
              <a:t>指南第二版推荐执行系统</a:t>
            </a:r>
            <a:r>
              <a:rPr lang="zh-CN" altLang="en-US" sz="2400" dirty="0">
                <a:latin typeface="+mj-ea"/>
                <a:ea typeface="+mj-ea"/>
              </a:rPr>
              <a:t>风险</a:t>
            </a:r>
            <a:r>
              <a:rPr lang="zh-CN" altLang="en-US" sz="2400" dirty="0" smtClean="0">
                <a:latin typeface="+mj-ea"/>
                <a:ea typeface="+mj-ea"/>
              </a:rPr>
              <a:t>评估</a:t>
            </a:r>
            <a:r>
              <a:rPr lang="en-US" altLang="zh-CN" sz="2400" dirty="0" smtClean="0">
                <a:latin typeface="+mj-ea"/>
                <a:ea typeface="+mj-ea"/>
              </a:rPr>
              <a:t>(SRA)</a:t>
            </a:r>
            <a:r>
              <a:rPr lang="zh-CN" altLang="en-US" sz="2400" dirty="0" smtClean="0">
                <a:latin typeface="+mj-ea"/>
                <a:ea typeface="+mj-ea"/>
              </a:rPr>
              <a:t>。</a:t>
            </a:r>
            <a:endParaRPr lang="zh-CN" altLang="zh-CN" sz="2400" dirty="0">
              <a:latin typeface="+mj-ea"/>
              <a:ea typeface="+mj-ea"/>
            </a:endParaRPr>
          </a:p>
        </p:txBody>
      </p:sp>
      <p:graphicFrame>
        <p:nvGraphicFramePr>
          <p:cNvPr id="6" name="对象 5"/>
          <p:cNvGraphicFramePr>
            <a:graphicFrameLocks noChangeAspect="1"/>
          </p:cNvGraphicFramePr>
          <p:nvPr>
            <p:extLst/>
          </p:nvPr>
        </p:nvGraphicFramePr>
        <p:xfrm>
          <a:off x="2198642" y="2297092"/>
          <a:ext cx="8505916" cy="4059259"/>
        </p:xfrm>
        <a:graphic>
          <a:graphicData uri="http://schemas.openxmlformats.org/presentationml/2006/ole">
            <mc:AlternateContent xmlns:mc="http://schemas.openxmlformats.org/markup-compatibility/2006">
              <mc:Choice xmlns:v="urn:schemas-microsoft-com:vml" Requires="v">
                <p:oleObj spid="_x0000_s143413" name="Visio" r:id="rId4" imgW="7169134" imgH="3416315" progId="Visio.Drawing.15">
                  <p:embed/>
                </p:oleObj>
              </mc:Choice>
              <mc:Fallback>
                <p:oleObj name="Visio" r:id="rId4" imgW="7169134" imgH="3416315" progId="Visio.Drawing.15">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42" y="2297092"/>
                        <a:ext cx="8505916" cy="4059259"/>
                      </a:xfrm>
                      <a:prstGeom prst="rect">
                        <a:avLst/>
                      </a:prstGeom>
                      <a:noFill/>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29</a:t>
            </a:fld>
            <a:r>
              <a:rPr lang="en-US" altLang="zh-CN" dirty="0" smtClean="0"/>
              <a:t>/119</a:t>
            </a:r>
            <a:endParaRPr lang="zh-CN" altLang="en-US" dirty="0"/>
          </a:p>
        </p:txBody>
      </p:sp>
    </p:spTree>
    <p:extLst>
      <p:ext uri="{BB962C8B-B14F-4D97-AF65-F5344CB8AC3E}">
        <p14:creationId xmlns:p14="http://schemas.microsoft.com/office/powerpoint/2010/main" val="2321198656"/>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6630" y="2815055"/>
            <a:ext cx="6450012" cy="584775"/>
          </a:xfrm>
          <a:prstGeom prst="rect">
            <a:avLst/>
          </a:prstGeom>
          <a:noFill/>
        </p:spPr>
        <p:txBody>
          <a:bodyPr>
            <a:spAutoFit/>
          </a:bodyPr>
          <a:lstStyle/>
          <a:p>
            <a:pPr algn="ctr" eaLnBrk="1" hangingPunct="1">
              <a:buFontTx/>
              <a:buNone/>
              <a:defRPr/>
            </a:pPr>
            <a:r>
              <a:rPr lang="zh-CN" altLang="en-US" sz="3200" b="1" dirty="0">
                <a:solidFill>
                  <a:srgbClr val="000000"/>
                </a:solidFill>
                <a:latin typeface="+mj-ea"/>
                <a:ea typeface="微软雅黑" panose="020B0503020204020204" pitchFamily="34" charset="-122"/>
              </a:rPr>
              <a:t>调试与确认指南 第二版 介绍</a:t>
            </a:r>
          </a:p>
        </p:txBody>
      </p:sp>
      <p:sp>
        <p:nvSpPr>
          <p:cNvPr id="9" name="文本框 8"/>
          <p:cNvSpPr txBox="1"/>
          <p:nvPr/>
        </p:nvSpPr>
        <p:spPr>
          <a:xfrm>
            <a:off x="1029770" y="2815055"/>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rPr>
              <a:t>1</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0251551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a:t>
            </a:r>
            <a:r>
              <a:rPr lang="en-US" altLang="zh-CN" dirty="0"/>
              <a:t>Risk </a:t>
            </a:r>
            <a:r>
              <a:rPr lang="en-US" altLang="zh-CN" dirty="0" smtClean="0"/>
              <a:t>Assessment </a:t>
            </a:r>
            <a:r>
              <a:rPr lang="zh-CN" altLang="en-US" dirty="0" smtClean="0"/>
              <a:t>系统</a:t>
            </a:r>
            <a:r>
              <a:rPr lang="zh-CN" altLang="en-US" dirty="0"/>
              <a:t>风险评估</a:t>
            </a:r>
          </a:p>
        </p:txBody>
      </p:sp>
      <p:sp>
        <p:nvSpPr>
          <p:cNvPr id="5" name="矩形 4">
            <a:extLst>
              <a:ext uri="{FF2B5EF4-FFF2-40B4-BE49-F238E27FC236}">
                <a16:creationId xmlns:a16="http://schemas.microsoft.com/office/drawing/2014/main" id="{E11B5259-8761-418D-9B39-53E0EE5A1DFC}"/>
              </a:ext>
            </a:extLst>
          </p:cNvPr>
          <p:cNvSpPr/>
          <p:nvPr/>
        </p:nvSpPr>
        <p:spPr>
          <a:xfrm>
            <a:off x="768000" y="1044000"/>
            <a:ext cx="9967310" cy="646331"/>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b="1" dirty="0" smtClean="0">
                <a:latin typeface="+mj-ea"/>
                <a:ea typeface="+mj-ea"/>
              </a:rPr>
              <a:t>系统</a:t>
            </a:r>
            <a:r>
              <a:rPr lang="zh-CN" altLang="en-US" sz="2400" b="1" dirty="0">
                <a:latin typeface="+mj-ea"/>
                <a:ea typeface="+mj-ea"/>
              </a:rPr>
              <a:t>风险评估</a:t>
            </a:r>
            <a:r>
              <a:rPr lang="zh-CN" altLang="en-US" sz="2400" b="1" dirty="0" smtClean="0">
                <a:latin typeface="+mj-ea"/>
                <a:ea typeface="+mj-ea"/>
              </a:rPr>
              <a:t>的应用</a:t>
            </a:r>
            <a:endParaRPr lang="en-US" altLang="zh-CN" sz="2400" b="1" dirty="0" smtClean="0">
              <a:latin typeface="+mj-ea"/>
              <a:ea typeface="+mj-ea"/>
            </a:endParaRPr>
          </a:p>
        </p:txBody>
      </p:sp>
      <p:pic>
        <p:nvPicPr>
          <p:cNvPr id="6" name="图片 5"/>
          <p:cNvPicPr>
            <a:picLocks noChangeAspect="1"/>
          </p:cNvPicPr>
          <p:nvPr/>
        </p:nvPicPr>
        <p:blipFill>
          <a:blip r:embed="rId3"/>
          <a:stretch>
            <a:fillRect/>
          </a:stretch>
        </p:blipFill>
        <p:spPr>
          <a:xfrm>
            <a:off x="1723814" y="1747948"/>
            <a:ext cx="8744371" cy="4479099"/>
          </a:xfrm>
          <a:prstGeom prst="rect">
            <a:avLst/>
          </a:prstGeom>
        </p:spPr>
      </p:pic>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30</a:t>
            </a:fld>
            <a:r>
              <a:rPr lang="en-US" altLang="zh-CN" dirty="0" smtClean="0"/>
              <a:t>/119</a:t>
            </a:r>
            <a:endParaRPr lang="zh-CN" altLang="en-US" dirty="0"/>
          </a:p>
        </p:txBody>
      </p:sp>
    </p:spTree>
    <p:extLst>
      <p:ext uri="{BB962C8B-B14F-4D97-AF65-F5344CB8AC3E}">
        <p14:creationId xmlns:p14="http://schemas.microsoft.com/office/powerpoint/2010/main" val="2129782775"/>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a:t>
            </a:r>
            <a:r>
              <a:rPr lang="en-US" altLang="zh-CN" dirty="0"/>
              <a:t>Risk </a:t>
            </a:r>
            <a:r>
              <a:rPr lang="en-US" altLang="zh-CN" dirty="0" smtClean="0"/>
              <a:t>Assessment </a:t>
            </a:r>
            <a:r>
              <a:rPr lang="zh-CN" altLang="en-US" dirty="0" smtClean="0"/>
              <a:t>系统</a:t>
            </a:r>
            <a:r>
              <a:rPr lang="zh-CN" altLang="en-US" dirty="0"/>
              <a:t>风险评估</a:t>
            </a:r>
          </a:p>
        </p:txBody>
      </p:sp>
      <p:sp>
        <p:nvSpPr>
          <p:cNvPr id="5" name="矩形 4">
            <a:extLst>
              <a:ext uri="{FF2B5EF4-FFF2-40B4-BE49-F238E27FC236}">
                <a16:creationId xmlns:a16="http://schemas.microsoft.com/office/drawing/2014/main" id="{E11B5259-8761-418D-9B39-53E0EE5A1DFC}"/>
              </a:ext>
            </a:extLst>
          </p:cNvPr>
          <p:cNvSpPr/>
          <p:nvPr/>
        </p:nvSpPr>
        <p:spPr>
          <a:xfrm>
            <a:off x="768000" y="1044000"/>
            <a:ext cx="9967310" cy="5262979"/>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b="1" dirty="0">
                <a:latin typeface="+mj-ea"/>
                <a:ea typeface="+mj-ea"/>
              </a:rPr>
              <a:t>系统风险评估</a:t>
            </a:r>
            <a:r>
              <a:rPr lang="zh-CN" altLang="en-US" sz="2400" b="1" dirty="0" smtClean="0">
                <a:latin typeface="+mj-ea"/>
                <a:ea typeface="+mj-ea"/>
              </a:rPr>
              <a:t>的执行流程</a:t>
            </a:r>
            <a:endParaRPr lang="en-US" altLang="zh-CN" sz="2400" b="1" dirty="0" smtClean="0">
              <a:latin typeface="+mj-ea"/>
              <a:ea typeface="+mj-ea"/>
            </a:endParaRPr>
          </a:p>
          <a:p>
            <a:pPr marL="800100" lvl="1" indent="-342900">
              <a:lnSpc>
                <a:spcPct val="150000"/>
              </a:lnSpc>
              <a:buFont typeface="Wingdings" panose="05000000000000000000" pitchFamily="2" charset="2"/>
              <a:buChar char="p"/>
            </a:pPr>
            <a:r>
              <a:rPr lang="zh-CN" altLang="en-US" sz="2000" dirty="0">
                <a:latin typeface="+mj-ea"/>
                <a:ea typeface="+mj-ea"/>
              </a:rPr>
              <a:t>第一步：开发基准</a:t>
            </a:r>
            <a:r>
              <a:rPr lang="zh-CN" altLang="en-US" sz="2000" dirty="0" smtClean="0">
                <a:latin typeface="+mj-ea"/>
                <a:ea typeface="+mj-ea"/>
              </a:rPr>
              <a:t>指南</a:t>
            </a:r>
            <a:endParaRPr lang="en-US" altLang="zh-CN" sz="2000" dirty="0" smtClean="0">
              <a:latin typeface="+mj-ea"/>
              <a:ea typeface="+mj-ea"/>
            </a:endParaRPr>
          </a:p>
          <a:p>
            <a:pPr marL="1257300" lvl="2" indent="-342900">
              <a:lnSpc>
                <a:spcPct val="150000"/>
              </a:lnSpc>
              <a:buFont typeface="Arial" panose="020B0604020202020204" pitchFamily="34" charset="0"/>
              <a:buChar char="•"/>
            </a:pPr>
            <a:r>
              <a:rPr lang="zh-CN" altLang="en-US" sz="2000" dirty="0">
                <a:latin typeface="+mj-ea"/>
                <a:ea typeface="+mj-ea"/>
              </a:rPr>
              <a:t>建立一个小的团队，用于开发初始的基准指南，包含工艺开发描述，以及设计和程序控制的定义</a:t>
            </a:r>
            <a:endParaRPr lang="en-US" altLang="zh-CN" sz="2000" dirty="0" smtClean="0">
              <a:latin typeface="+mj-ea"/>
              <a:ea typeface="+mj-ea"/>
            </a:endParaRPr>
          </a:p>
          <a:p>
            <a:pPr marL="800100" lvl="1" indent="-342900">
              <a:lnSpc>
                <a:spcPct val="150000"/>
              </a:lnSpc>
              <a:buFont typeface="Wingdings" panose="05000000000000000000" pitchFamily="2" charset="2"/>
              <a:buChar char="p"/>
            </a:pPr>
            <a:r>
              <a:rPr lang="zh-CN" altLang="en-US" sz="2000" dirty="0">
                <a:latin typeface="+mj-ea"/>
                <a:ea typeface="+mj-ea"/>
              </a:rPr>
              <a:t>第二步：执行系统风险</a:t>
            </a:r>
            <a:r>
              <a:rPr lang="zh-CN" altLang="en-US" sz="2000" dirty="0" smtClean="0">
                <a:latin typeface="+mj-ea"/>
                <a:ea typeface="+mj-ea"/>
              </a:rPr>
              <a:t>评估</a:t>
            </a:r>
            <a:endParaRPr lang="en-US" altLang="zh-CN" sz="2000" dirty="0" smtClean="0">
              <a:latin typeface="+mj-ea"/>
              <a:ea typeface="+mj-ea"/>
            </a:endParaRPr>
          </a:p>
          <a:p>
            <a:pPr marL="1257300" lvl="2" indent="-342900">
              <a:lnSpc>
                <a:spcPct val="150000"/>
              </a:lnSpc>
              <a:buFont typeface="Arial" panose="020B0604020202020204" pitchFamily="34" charset="0"/>
              <a:buChar char="•"/>
            </a:pPr>
            <a:r>
              <a:rPr lang="zh-CN" altLang="en-US" sz="2000" dirty="0">
                <a:latin typeface="+mj-ea"/>
                <a:ea typeface="+mj-ea"/>
              </a:rPr>
              <a:t>当最初的基准指南完成后，更大的团队会审核文件和确定风险概要</a:t>
            </a:r>
            <a:r>
              <a:rPr lang="zh-CN" altLang="en-US" sz="2000" dirty="0" smtClean="0">
                <a:latin typeface="+mj-ea"/>
                <a:ea typeface="+mj-ea"/>
              </a:rPr>
              <a:t>。</a:t>
            </a:r>
            <a:endParaRPr lang="en-US" altLang="zh-CN" sz="2000" dirty="0" smtClean="0">
              <a:latin typeface="+mj-ea"/>
              <a:ea typeface="+mj-ea"/>
            </a:endParaRPr>
          </a:p>
          <a:p>
            <a:pPr marL="1257300" lvl="2" indent="-342900">
              <a:lnSpc>
                <a:spcPct val="150000"/>
              </a:lnSpc>
              <a:buFont typeface="Arial" panose="020B0604020202020204" pitchFamily="34" charset="0"/>
              <a:buChar char="•"/>
            </a:pPr>
            <a:r>
              <a:rPr lang="zh-CN" altLang="en-US" sz="2000" dirty="0">
                <a:latin typeface="+mj-ea"/>
                <a:ea typeface="+mj-ea"/>
              </a:rPr>
              <a:t>在确定风险概要之前，团队确定风险的来源</a:t>
            </a:r>
            <a:r>
              <a:rPr lang="en-US" altLang="zh-CN" sz="2000" dirty="0">
                <a:latin typeface="+mj-ea"/>
                <a:ea typeface="+mj-ea"/>
              </a:rPr>
              <a:t>(</a:t>
            </a:r>
            <a:r>
              <a:rPr lang="zh-CN" altLang="en-US" sz="2000" dirty="0">
                <a:latin typeface="+mj-ea"/>
                <a:ea typeface="+mj-ea"/>
              </a:rPr>
              <a:t>潜在的失败模式</a:t>
            </a:r>
            <a:r>
              <a:rPr lang="en-US" altLang="zh-CN" sz="2000" dirty="0">
                <a:latin typeface="+mj-ea"/>
                <a:ea typeface="+mj-ea"/>
              </a:rPr>
              <a:t>)</a:t>
            </a:r>
            <a:r>
              <a:rPr lang="zh-CN" altLang="en-US" sz="2000" dirty="0">
                <a:latin typeface="+mj-ea"/>
                <a:ea typeface="+mj-ea"/>
              </a:rPr>
              <a:t>，以及可以减轻或消除风险的设计方面和</a:t>
            </a:r>
            <a:r>
              <a:rPr lang="en-US" altLang="zh-CN" sz="2000" dirty="0">
                <a:latin typeface="+mj-ea"/>
                <a:ea typeface="+mj-ea"/>
              </a:rPr>
              <a:t>/</a:t>
            </a:r>
            <a:r>
              <a:rPr lang="zh-CN" altLang="en-US" sz="2000" dirty="0">
                <a:latin typeface="+mj-ea"/>
                <a:ea typeface="+mj-ea"/>
              </a:rPr>
              <a:t>或程序控制</a:t>
            </a:r>
            <a:r>
              <a:rPr lang="zh-CN" altLang="en-US" sz="2000" dirty="0" smtClean="0">
                <a:latin typeface="+mj-ea"/>
                <a:ea typeface="+mj-ea"/>
              </a:rPr>
              <a:t>。</a:t>
            </a:r>
            <a:endParaRPr lang="en-US" altLang="zh-CN" sz="2000" dirty="0" smtClean="0">
              <a:latin typeface="+mj-ea"/>
              <a:ea typeface="+mj-ea"/>
            </a:endParaRPr>
          </a:p>
          <a:p>
            <a:pPr marL="1257300" lvl="2" indent="-342900">
              <a:lnSpc>
                <a:spcPct val="150000"/>
              </a:lnSpc>
              <a:buFont typeface="Arial" panose="020B0604020202020204" pitchFamily="34" charset="0"/>
              <a:buChar char="•"/>
            </a:pPr>
            <a:r>
              <a:rPr lang="zh-CN" altLang="en-US" sz="2000" dirty="0">
                <a:latin typeface="+mj-ea"/>
                <a:ea typeface="+mj-ea"/>
              </a:rPr>
              <a:t>在系统风险评估期间定义的设计控制</a:t>
            </a:r>
            <a:r>
              <a:rPr lang="en-US" altLang="zh-CN" sz="2000" dirty="0">
                <a:latin typeface="+mj-ea"/>
                <a:ea typeface="+mj-ea"/>
              </a:rPr>
              <a:t>(CAs</a:t>
            </a:r>
            <a:r>
              <a:rPr lang="zh-CN" altLang="en-US" sz="2000" dirty="0">
                <a:latin typeface="+mj-ea"/>
                <a:ea typeface="+mj-ea"/>
              </a:rPr>
              <a:t>和</a:t>
            </a:r>
            <a:r>
              <a:rPr lang="en-US" altLang="zh-CN" sz="2000" dirty="0">
                <a:latin typeface="+mj-ea"/>
                <a:ea typeface="+mj-ea"/>
              </a:rPr>
              <a:t>/</a:t>
            </a:r>
            <a:r>
              <a:rPr lang="zh-CN" altLang="en-US" sz="2000" dirty="0">
                <a:latin typeface="+mj-ea"/>
                <a:ea typeface="+mj-ea"/>
              </a:rPr>
              <a:t>或</a:t>
            </a:r>
            <a:r>
              <a:rPr lang="en-US" altLang="zh-CN" sz="2000" dirty="0">
                <a:latin typeface="+mj-ea"/>
                <a:ea typeface="+mj-ea"/>
              </a:rPr>
              <a:t>CDEs)</a:t>
            </a:r>
            <a:r>
              <a:rPr lang="zh-CN" altLang="en-US" sz="2000" dirty="0">
                <a:latin typeface="+mj-ea"/>
                <a:ea typeface="+mj-ea"/>
              </a:rPr>
              <a:t>被认为是系统需求的一部分，应包括在</a:t>
            </a:r>
            <a:r>
              <a:rPr lang="en-US" altLang="zh-CN" sz="2000" dirty="0">
                <a:latin typeface="+mj-ea"/>
                <a:ea typeface="+mj-ea"/>
              </a:rPr>
              <a:t>URS</a:t>
            </a:r>
            <a:r>
              <a:rPr lang="zh-CN" altLang="en-US" sz="2000" dirty="0">
                <a:latin typeface="+mj-ea"/>
                <a:ea typeface="+mj-ea"/>
              </a:rPr>
              <a:t>内。</a:t>
            </a:r>
            <a:endParaRPr lang="en-US" altLang="zh-CN" sz="2000" dirty="0" smtClean="0">
              <a:latin typeface="+mj-ea"/>
              <a:ea typeface="+mj-ea"/>
            </a:endParaRPr>
          </a:p>
          <a:p>
            <a:pPr marL="800100" lvl="1" indent="-342900">
              <a:lnSpc>
                <a:spcPct val="150000"/>
              </a:lnSpc>
              <a:buFont typeface="Wingdings" panose="05000000000000000000" pitchFamily="2" charset="2"/>
              <a:buChar char="p"/>
            </a:pPr>
            <a:r>
              <a:rPr lang="zh-CN" altLang="en-US" sz="2000" dirty="0">
                <a:latin typeface="+mj-ea"/>
                <a:ea typeface="+mj-ea"/>
              </a:rPr>
              <a:t>第三步：使用已完成的评估作为新系统基线草案的起点</a:t>
            </a:r>
            <a:endParaRPr lang="zh-CN" altLang="zh-CN" sz="2000" dirty="0">
              <a:latin typeface="+mj-ea"/>
              <a:ea typeface="+mj-ea"/>
            </a:endParaRP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31</a:t>
            </a:fld>
            <a:r>
              <a:rPr lang="en-US" altLang="zh-CN" dirty="0" smtClean="0"/>
              <a:t>/119</a:t>
            </a:r>
            <a:endParaRPr lang="zh-CN" altLang="en-US" dirty="0"/>
          </a:p>
        </p:txBody>
      </p:sp>
    </p:spTree>
    <p:extLst>
      <p:ext uri="{BB962C8B-B14F-4D97-AF65-F5344CB8AC3E}">
        <p14:creationId xmlns:p14="http://schemas.microsoft.com/office/powerpoint/2010/main" val="28221733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a:t>System Risk Assessment </a:t>
            </a:r>
            <a:r>
              <a:rPr lang="zh-CN" altLang="en-US" dirty="0"/>
              <a:t>系统风险评估</a:t>
            </a:r>
          </a:p>
        </p:txBody>
      </p:sp>
      <p:pic>
        <p:nvPicPr>
          <p:cNvPr id="5" name="image14.jpeg"/>
          <p:cNvPicPr/>
          <p:nvPr/>
        </p:nvPicPr>
        <p:blipFill>
          <a:blip r:embed="rId4" cstate="print"/>
          <a:stretch>
            <a:fillRect/>
          </a:stretch>
        </p:blipFill>
        <p:spPr>
          <a:xfrm>
            <a:off x="1032161" y="1635760"/>
            <a:ext cx="9993864" cy="2412538"/>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154112240"/>
              </p:ext>
            </p:extLst>
          </p:nvPr>
        </p:nvGraphicFramePr>
        <p:xfrm>
          <a:off x="1242686" y="3956858"/>
          <a:ext cx="9665988" cy="2764515"/>
        </p:xfrm>
        <a:graphic>
          <a:graphicData uri="http://schemas.openxmlformats.org/presentationml/2006/ole">
            <mc:AlternateContent xmlns:mc="http://schemas.openxmlformats.org/markup-compatibility/2006">
              <mc:Choice xmlns:v="urn:schemas-microsoft-com:vml" Requires="v">
                <p:oleObj spid="_x0000_s142388" name="Visio" r:id="rId5" imgW="5906306" imgH="1671429" progId="Visio.Drawing.11">
                  <p:embed/>
                </p:oleObj>
              </mc:Choice>
              <mc:Fallback>
                <p:oleObj name="Visio" r:id="rId5" imgW="5906306" imgH="1671429" progId="Visio.Drawing.11">
                  <p:embed/>
                  <p:pic>
                    <p:nvPicPr>
                      <p:cNvPr id="6" name="对象 5"/>
                      <p:cNvPicPr>
                        <a:picLocks noChangeAspect="1" noChangeArrowheads="1"/>
                      </p:cNvPicPr>
                      <p:nvPr/>
                    </p:nvPicPr>
                    <p:blipFill>
                      <a:blip r:embed="rId6"/>
                      <a:srcRect/>
                      <a:stretch>
                        <a:fillRect/>
                      </a:stretch>
                    </p:blipFill>
                    <p:spPr bwMode="auto">
                      <a:xfrm>
                        <a:off x="1242686" y="3956858"/>
                        <a:ext cx="9665988" cy="2764515"/>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E11B5259-8761-418D-9B39-53E0EE5A1DFC}"/>
              </a:ext>
            </a:extLst>
          </p:cNvPr>
          <p:cNvSpPr/>
          <p:nvPr/>
        </p:nvSpPr>
        <p:spPr>
          <a:xfrm>
            <a:off x="768000" y="1044000"/>
            <a:ext cx="9967310" cy="646331"/>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b="1" dirty="0" smtClean="0">
                <a:latin typeface="+mj-ea"/>
                <a:ea typeface="+mj-ea"/>
              </a:rPr>
              <a:t>系统</a:t>
            </a:r>
            <a:r>
              <a:rPr lang="zh-CN" altLang="en-US" sz="2400" b="1" dirty="0">
                <a:latin typeface="+mj-ea"/>
                <a:ea typeface="+mj-ea"/>
              </a:rPr>
              <a:t>风险</a:t>
            </a:r>
            <a:r>
              <a:rPr lang="zh-CN" altLang="en-US" sz="2400" b="1" dirty="0" smtClean="0">
                <a:latin typeface="+mj-ea"/>
                <a:ea typeface="+mj-ea"/>
              </a:rPr>
              <a:t>评估的执行路径</a:t>
            </a:r>
            <a:endParaRPr lang="en-US" altLang="zh-CN" sz="2400" b="1" dirty="0" smtClean="0">
              <a:latin typeface="+mj-ea"/>
              <a:ea typeface="+mj-ea"/>
            </a:endParaRP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32</a:t>
            </a:fld>
            <a:r>
              <a:rPr lang="en-US" altLang="zh-CN" dirty="0" smtClean="0"/>
              <a:t>/119</a:t>
            </a:r>
            <a:endParaRPr lang="zh-CN" altLang="en-US" dirty="0"/>
          </a:p>
        </p:txBody>
      </p:sp>
    </p:spTree>
    <p:extLst>
      <p:ext uri="{BB962C8B-B14F-4D97-AF65-F5344CB8AC3E}">
        <p14:creationId xmlns:p14="http://schemas.microsoft.com/office/powerpoint/2010/main" val="96308630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System Risk Assessment </a:t>
            </a:r>
            <a:r>
              <a:rPr lang="zh-CN" altLang="en-US" dirty="0"/>
              <a:t>系统风险评估</a:t>
            </a:r>
          </a:p>
        </p:txBody>
      </p:sp>
      <p:pic>
        <p:nvPicPr>
          <p:cNvPr id="4" name="图片 3"/>
          <p:cNvPicPr>
            <a:picLocks noChangeAspect="1"/>
          </p:cNvPicPr>
          <p:nvPr/>
        </p:nvPicPr>
        <p:blipFill>
          <a:blip r:embed="rId2"/>
          <a:stretch>
            <a:fillRect/>
          </a:stretch>
        </p:blipFill>
        <p:spPr>
          <a:xfrm>
            <a:off x="3822926" y="1690331"/>
            <a:ext cx="7756707" cy="4379870"/>
          </a:xfrm>
          <a:prstGeom prst="rect">
            <a:avLst/>
          </a:prstGeom>
        </p:spPr>
      </p:pic>
      <p:sp>
        <p:nvSpPr>
          <p:cNvPr id="5" name="矩形 4">
            <a:extLst>
              <a:ext uri="{FF2B5EF4-FFF2-40B4-BE49-F238E27FC236}">
                <a16:creationId xmlns:a16="http://schemas.microsoft.com/office/drawing/2014/main" id="{E11B5259-8761-418D-9B39-53E0EE5A1DFC}"/>
              </a:ext>
            </a:extLst>
          </p:cNvPr>
          <p:cNvSpPr/>
          <p:nvPr/>
        </p:nvSpPr>
        <p:spPr>
          <a:xfrm>
            <a:off x="768000" y="1044000"/>
            <a:ext cx="9967310" cy="646331"/>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b="1" dirty="0" smtClean="0">
                <a:latin typeface="+mj-ea"/>
                <a:ea typeface="+mj-ea"/>
              </a:rPr>
              <a:t>系统</a:t>
            </a:r>
            <a:r>
              <a:rPr lang="zh-CN" altLang="en-US" sz="2400" b="1" dirty="0">
                <a:latin typeface="+mj-ea"/>
                <a:ea typeface="+mj-ea"/>
              </a:rPr>
              <a:t>风险</a:t>
            </a:r>
            <a:r>
              <a:rPr lang="zh-CN" altLang="en-US" sz="2400" b="1" dirty="0" smtClean="0">
                <a:latin typeface="+mj-ea"/>
                <a:ea typeface="+mj-ea"/>
              </a:rPr>
              <a:t>评估的执行路径</a:t>
            </a:r>
            <a:endParaRPr lang="en-US" altLang="zh-CN" sz="2400" b="1" dirty="0" smtClean="0">
              <a:latin typeface="+mj-ea"/>
              <a:ea typeface="+mj-ea"/>
            </a:endParaRPr>
          </a:p>
        </p:txBody>
      </p:sp>
      <p:sp>
        <p:nvSpPr>
          <p:cNvPr id="6" name="文本框 5"/>
          <p:cNvSpPr txBox="1"/>
          <p:nvPr/>
        </p:nvSpPr>
        <p:spPr>
          <a:xfrm>
            <a:off x="798480" y="1757986"/>
            <a:ext cx="3054926" cy="4247317"/>
          </a:xfrm>
          <a:prstGeom prst="rect">
            <a:avLst/>
          </a:prstGeom>
          <a:noFill/>
        </p:spPr>
        <p:txBody>
          <a:bodyPr wrap="square" rtlCol="0">
            <a:spAutoFit/>
          </a:bodyPr>
          <a:lstStyle/>
          <a:p>
            <a:pPr>
              <a:lnSpc>
                <a:spcPct val="150000"/>
              </a:lnSpc>
            </a:pPr>
            <a:r>
              <a:rPr lang="zh-CN" altLang="en-US" dirty="0" smtClean="0">
                <a:latin typeface="+mj-ea"/>
                <a:ea typeface="+mj-ea"/>
              </a:rPr>
              <a:t>系统风险评估通过：</a:t>
            </a:r>
            <a:endParaRPr lang="en-US" altLang="zh-CN" dirty="0" smtClean="0">
              <a:latin typeface="+mj-ea"/>
              <a:ea typeface="+mj-ea"/>
            </a:endParaRPr>
          </a:p>
          <a:p>
            <a:pPr marL="360000" indent="-285750">
              <a:lnSpc>
                <a:spcPct val="150000"/>
              </a:lnSpc>
              <a:buFont typeface="Arial" panose="020B0604020202020204" pitchFamily="34" charset="0"/>
              <a:buChar char="•"/>
            </a:pPr>
            <a:r>
              <a:rPr lang="zh-CN" altLang="en-US" dirty="0" smtClean="0">
                <a:latin typeface="+mj-ea"/>
                <a:ea typeface="+mj-ea"/>
              </a:rPr>
              <a:t>关键方面</a:t>
            </a:r>
            <a:r>
              <a:rPr lang="en-US" altLang="zh-CN" dirty="0" smtClean="0">
                <a:latin typeface="+mj-ea"/>
                <a:ea typeface="+mj-ea"/>
              </a:rPr>
              <a:t>(CA)</a:t>
            </a:r>
          </a:p>
          <a:p>
            <a:pPr marL="360000" indent="-285750">
              <a:lnSpc>
                <a:spcPct val="150000"/>
              </a:lnSpc>
              <a:buFont typeface="Arial" panose="020B0604020202020204" pitchFamily="34" charset="0"/>
              <a:buChar char="•"/>
            </a:pPr>
            <a:r>
              <a:rPr lang="zh-CN" altLang="en-US" dirty="0" smtClean="0">
                <a:latin typeface="+mj-ea"/>
                <a:ea typeface="+mj-ea"/>
              </a:rPr>
              <a:t>关键设计要素</a:t>
            </a:r>
            <a:r>
              <a:rPr lang="en-US" altLang="zh-CN" dirty="0" smtClean="0">
                <a:latin typeface="+mj-ea"/>
                <a:ea typeface="+mj-ea"/>
              </a:rPr>
              <a:t>(CDE)</a:t>
            </a:r>
          </a:p>
          <a:p>
            <a:pPr marL="360000" indent="-285750">
              <a:lnSpc>
                <a:spcPct val="150000"/>
              </a:lnSpc>
              <a:buFont typeface="Arial" panose="020B0604020202020204" pitchFamily="34" charset="0"/>
              <a:buChar char="•"/>
            </a:pPr>
            <a:r>
              <a:rPr lang="zh-CN" altLang="en-US" dirty="0" smtClean="0">
                <a:latin typeface="+mj-ea"/>
                <a:ea typeface="+mj-ea"/>
              </a:rPr>
              <a:t>测试计划</a:t>
            </a:r>
            <a:endParaRPr lang="en-US" altLang="zh-CN" dirty="0" smtClean="0">
              <a:latin typeface="+mj-ea"/>
              <a:ea typeface="+mj-ea"/>
            </a:endParaRPr>
          </a:p>
          <a:p>
            <a:pPr marL="74250">
              <a:lnSpc>
                <a:spcPct val="150000"/>
              </a:lnSpc>
            </a:pPr>
            <a:r>
              <a:rPr lang="zh-CN" altLang="en-US" dirty="0" smtClean="0">
                <a:latin typeface="+mj-ea"/>
                <a:ea typeface="+mj-ea"/>
              </a:rPr>
              <a:t>完成风险识别、风险分析、风险控制的系列过程。</a:t>
            </a:r>
            <a:endParaRPr lang="en-US" altLang="zh-CN" dirty="0" smtClean="0">
              <a:latin typeface="+mj-ea"/>
              <a:ea typeface="+mj-ea"/>
            </a:endParaRPr>
          </a:p>
          <a:p>
            <a:pPr marL="74250">
              <a:lnSpc>
                <a:spcPct val="150000"/>
              </a:lnSpc>
            </a:pPr>
            <a:r>
              <a:rPr lang="zh-CN" altLang="en-US" dirty="0" smtClean="0">
                <a:latin typeface="+mj-ea"/>
                <a:ea typeface="+mj-ea"/>
              </a:rPr>
              <a:t>在此之后，主题专家</a:t>
            </a:r>
            <a:r>
              <a:rPr lang="en-US" altLang="zh-CN" dirty="0" smtClean="0">
                <a:latin typeface="+mj-ea"/>
                <a:ea typeface="+mj-ea"/>
              </a:rPr>
              <a:t>(SME)</a:t>
            </a:r>
            <a:r>
              <a:rPr lang="zh-CN" altLang="en-US" dirty="0">
                <a:latin typeface="+mj-ea"/>
                <a:ea typeface="+mj-ea"/>
              </a:rPr>
              <a:t>需要</a:t>
            </a:r>
            <a:r>
              <a:rPr lang="zh-CN" altLang="en-US" dirty="0" smtClean="0">
                <a:latin typeface="+mj-ea"/>
                <a:ea typeface="+mj-ea"/>
              </a:rPr>
              <a:t>对剩余风险进行二次评估。如风险不被接受，应返回继续修订系统</a:t>
            </a:r>
            <a:r>
              <a:rPr lang="zh-CN" altLang="en-US" dirty="0">
                <a:latin typeface="+mj-ea"/>
                <a:ea typeface="+mj-ea"/>
              </a:rPr>
              <a:t>风险评估。</a:t>
            </a:r>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33</a:t>
            </a:fld>
            <a:r>
              <a:rPr lang="en-US" altLang="zh-CN" dirty="0" smtClean="0"/>
              <a:t>/119</a:t>
            </a:r>
            <a:endParaRPr lang="zh-CN" altLang="en-US" dirty="0"/>
          </a:p>
        </p:txBody>
      </p:sp>
    </p:spTree>
    <p:extLst>
      <p:ext uri="{BB962C8B-B14F-4D97-AF65-F5344CB8AC3E}">
        <p14:creationId xmlns:p14="http://schemas.microsoft.com/office/powerpoint/2010/main" val="37597821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a:t>
            </a:r>
            <a:r>
              <a:rPr lang="en-US" altLang="zh-CN" dirty="0"/>
              <a:t>Risk </a:t>
            </a:r>
            <a:r>
              <a:rPr lang="en-US" altLang="zh-CN" dirty="0" smtClean="0"/>
              <a:t>Assessment </a:t>
            </a:r>
            <a:r>
              <a:rPr lang="zh-CN" altLang="en-US" dirty="0" smtClean="0"/>
              <a:t>系统</a:t>
            </a:r>
            <a:r>
              <a:rPr lang="zh-CN" altLang="en-US" dirty="0"/>
              <a:t>风险评估</a:t>
            </a:r>
          </a:p>
        </p:txBody>
      </p:sp>
      <p:graphicFrame>
        <p:nvGraphicFramePr>
          <p:cNvPr id="4" name="表格 3"/>
          <p:cNvGraphicFramePr>
            <a:graphicFrameLocks noGrp="1"/>
          </p:cNvGraphicFramePr>
          <p:nvPr>
            <p:extLst>
              <p:ext uri="{D42A27DB-BD31-4B8C-83A1-F6EECF244321}">
                <p14:modId xmlns:p14="http://schemas.microsoft.com/office/powerpoint/2010/main" val="1245575921"/>
              </p:ext>
            </p:extLst>
          </p:nvPr>
        </p:nvGraphicFramePr>
        <p:xfrm>
          <a:off x="891597" y="1052513"/>
          <a:ext cx="10205605" cy="5486400"/>
        </p:xfrm>
        <a:graphic>
          <a:graphicData uri="http://schemas.openxmlformats.org/drawingml/2006/table">
            <a:tbl>
              <a:tblPr firstRow="1" firstCol="1" lastRow="1" lastCol="1" bandRow="1" bandCol="1">
                <a:tableStyleId>{5C22544A-7EE6-4342-B048-85BDC9FD1C3A}</a:tableStyleId>
              </a:tblPr>
              <a:tblGrid>
                <a:gridCol w="1043013">
                  <a:extLst>
                    <a:ext uri="{9D8B030D-6E8A-4147-A177-3AD203B41FA5}">
                      <a16:colId xmlns:a16="http://schemas.microsoft.com/office/drawing/2014/main" val="1129437517"/>
                    </a:ext>
                  </a:extLst>
                </a:gridCol>
                <a:gridCol w="1392045">
                  <a:extLst>
                    <a:ext uri="{9D8B030D-6E8A-4147-A177-3AD203B41FA5}">
                      <a16:colId xmlns:a16="http://schemas.microsoft.com/office/drawing/2014/main" val="606258786"/>
                    </a:ext>
                  </a:extLst>
                </a:gridCol>
                <a:gridCol w="7770547">
                  <a:extLst>
                    <a:ext uri="{9D8B030D-6E8A-4147-A177-3AD203B41FA5}">
                      <a16:colId xmlns:a16="http://schemas.microsoft.com/office/drawing/2014/main" val="3516112925"/>
                    </a:ext>
                  </a:extLst>
                </a:gridCol>
              </a:tblGrid>
              <a:tr h="256299">
                <a:tc>
                  <a:txBody>
                    <a:bodyPr/>
                    <a:lstStyle/>
                    <a:p>
                      <a:pPr marL="13970" indent="3175" algn="ctr">
                        <a:lnSpc>
                          <a:spcPct val="150000"/>
                        </a:lnSpc>
                        <a:spcAft>
                          <a:spcPts val="0"/>
                        </a:spcAft>
                      </a:pPr>
                      <a:r>
                        <a:rPr lang="zh-CN" sz="1600" b="0" kern="100" dirty="0">
                          <a:solidFill>
                            <a:schemeClr val="tx1"/>
                          </a:solidFill>
                          <a:effectLst/>
                          <a:latin typeface="+mj-ea"/>
                          <a:ea typeface="+mj-ea"/>
                        </a:rPr>
                        <a:t>序号</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13970" algn="ctr">
                        <a:lnSpc>
                          <a:spcPct val="150000"/>
                        </a:lnSpc>
                        <a:spcAft>
                          <a:spcPts val="0"/>
                        </a:spcAft>
                      </a:pPr>
                      <a:r>
                        <a:rPr lang="zh-CN" sz="1600" b="0" kern="100" dirty="0">
                          <a:solidFill>
                            <a:schemeClr val="tx1"/>
                          </a:solidFill>
                          <a:effectLst/>
                          <a:latin typeface="+mj-ea"/>
                          <a:ea typeface="+mj-ea"/>
                        </a:rPr>
                        <a:t>名称</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13970" algn="ctr">
                        <a:lnSpc>
                          <a:spcPct val="150000"/>
                        </a:lnSpc>
                        <a:spcAft>
                          <a:spcPts val="0"/>
                        </a:spcAft>
                      </a:pPr>
                      <a:r>
                        <a:rPr lang="zh-CN" sz="1600" b="0" kern="100" dirty="0">
                          <a:solidFill>
                            <a:schemeClr val="tx1"/>
                          </a:solidFill>
                          <a:effectLst/>
                          <a:latin typeface="+mj-ea"/>
                          <a:ea typeface="+mj-ea"/>
                        </a:rPr>
                        <a:t>描述</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273205531"/>
                  </a:ext>
                </a:extLst>
              </a:tr>
              <a:tr h="256299">
                <a:tc>
                  <a:txBody>
                    <a:bodyPr/>
                    <a:lstStyle/>
                    <a:p>
                      <a:pPr marL="13970" algn="ctr">
                        <a:lnSpc>
                          <a:spcPct val="150000"/>
                        </a:lnSpc>
                        <a:spcAft>
                          <a:spcPts val="0"/>
                        </a:spcAft>
                      </a:pPr>
                      <a:r>
                        <a:rPr lang="en-US" sz="1600" b="0" kern="100">
                          <a:solidFill>
                            <a:schemeClr val="tx1"/>
                          </a:solidFill>
                          <a:effectLst/>
                          <a:latin typeface="+mj-ea"/>
                          <a:ea typeface="+mj-ea"/>
                        </a:rPr>
                        <a:t>1</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参考号</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项目参考号</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7848183"/>
                  </a:ext>
                </a:extLst>
              </a:tr>
              <a:tr h="512598">
                <a:tc>
                  <a:txBody>
                    <a:bodyPr/>
                    <a:lstStyle/>
                    <a:p>
                      <a:pPr marL="13970" algn="ctr">
                        <a:lnSpc>
                          <a:spcPct val="150000"/>
                        </a:lnSpc>
                        <a:spcAft>
                          <a:spcPts val="0"/>
                        </a:spcAft>
                      </a:pPr>
                      <a:r>
                        <a:rPr lang="en-US" sz="1600" b="0" kern="100">
                          <a:solidFill>
                            <a:schemeClr val="tx1"/>
                          </a:solidFill>
                          <a:effectLst/>
                          <a:latin typeface="+mj-ea"/>
                          <a:ea typeface="+mj-ea"/>
                        </a:rPr>
                        <a:t>2</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操作序列</a:t>
                      </a:r>
                      <a:r>
                        <a:rPr lang="en-US" sz="1600" b="0" kern="100">
                          <a:solidFill>
                            <a:schemeClr val="tx1"/>
                          </a:solidFill>
                          <a:effectLst/>
                          <a:latin typeface="+mj-ea"/>
                          <a:ea typeface="+mj-ea"/>
                        </a:rPr>
                        <a:t>/</a:t>
                      </a:r>
                      <a:r>
                        <a:rPr lang="zh-CN" sz="1600" b="0" kern="100">
                          <a:solidFill>
                            <a:schemeClr val="tx1"/>
                          </a:solidFill>
                          <a:effectLst/>
                          <a:latin typeface="+mj-ea"/>
                          <a:ea typeface="+mj-ea"/>
                        </a:rPr>
                        <a:t>工艺流程</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如果系统以顺序方式运行，则列出系统的整个操作序列。包括循环，如</a:t>
                      </a:r>
                      <a:r>
                        <a:rPr lang="en-US" sz="1600" b="0" kern="100">
                          <a:solidFill>
                            <a:schemeClr val="tx1"/>
                          </a:solidFill>
                          <a:effectLst/>
                          <a:latin typeface="+mj-ea"/>
                          <a:ea typeface="+mj-ea"/>
                        </a:rPr>
                        <a:t>CIP</a:t>
                      </a:r>
                      <a:r>
                        <a:rPr lang="zh-CN" sz="1600" b="0" kern="100">
                          <a:solidFill>
                            <a:schemeClr val="tx1"/>
                          </a:solidFill>
                          <a:effectLst/>
                          <a:latin typeface="+mj-ea"/>
                          <a:ea typeface="+mj-ea"/>
                        </a:rPr>
                        <a:t>或</a:t>
                      </a:r>
                      <a:r>
                        <a:rPr lang="en-US" sz="1600" b="0" kern="100">
                          <a:solidFill>
                            <a:schemeClr val="tx1"/>
                          </a:solidFill>
                          <a:effectLst/>
                          <a:latin typeface="+mj-ea"/>
                          <a:ea typeface="+mj-ea"/>
                        </a:rPr>
                        <a:t>SIP</a:t>
                      </a:r>
                      <a:r>
                        <a:rPr lang="zh-CN" sz="1600" b="0" kern="100">
                          <a:solidFill>
                            <a:schemeClr val="tx1"/>
                          </a:solidFill>
                          <a:effectLst/>
                          <a:latin typeface="+mj-ea"/>
                          <a:ea typeface="+mj-ea"/>
                        </a:rPr>
                        <a:t>。当系统连续运行时（例如，对于关键的公用系统），则流程图是合适的。</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9038762"/>
                  </a:ext>
                </a:extLst>
              </a:tr>
              <a:tr h="256299">
                <a:tc>
                  <a:txBody>
                    <a:bodyPr/>
                    <a:lstStyle/>
                    <a:p>
                      <a:pPr marL="13970" algn="ctr">
                        <a:lnSpc>
                          <a:spcPct val="150000"/>
                        </a:lnSpc>
                        <a:spcAft>
                          <a:spcPts val="0"/>
                        </a:spcAft>
                      </a:pPr>
                      <a:r>
                        <a:rPr lang="en-US" sz="1600" b="0" kern="100">
                          <a:solidFill>
                            <a:schemeClr val="tx1"/>
                          </a:solidFill>
                          <a:effectLst/>
                          <a:latin typeface="+mj-ea"/>
                          <a:ea typeface="+mj-ea"/>
                        </a:rPr>
                        <a:t>3</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工艺描述</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添加一个工艺顺序的简短描述。</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359297"/>
                  </a:ext>
                </a:extLst>
              </a:tr>
              <a:tr h="256299">
                <a:tc>
                  <a:txBody>
                    <a:bodyPr/>
                    <a:lstStyle/>
                    <a:p>
                      <a:pPr marL="13970" algn="ctr">
                        <a:lnSpc>
                          <a:spcPct val="150000"/>
                        </a:lnSpc>
                        <a:spcAft>
                          <a:spcPts val="0"/>
                        </a:spcAft>
                      </a:pPr>
                      <a:r>
                        <a:rPr lang="en-US" sz="1600" b="0" kern="100">
                          <a:solidFill>
                            <a:schemeClr val="tx1"/>
                          </a:solidFill>
                          <a:effectLst/>
                          <a:latin typeface="+mj-ea"/>
                          <a:ea typeface="+mj-ea"/>
                        </a:rPr>
                        <a:t>4</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en-US" sz="1600" b="0" kern="100">
                          <a:solidFill>
                            <a:schemeClr val="tx1"/>
                          </a:solidFill>
                          <a:effectLst/>
                          <a:latin typeface="+mj-ea"/>
                          <a:ea typeface="+mj-ea"/>
                        </a:rPr>
                        <a:t>CQA*</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列出与这一步顺序</a:t>
                      </a:r>
                      <a:r>
                        <a:rPr lang="en-US" sz="1600" b="0" kern="100">
                          <a:solidFill>
                            <a:schemeClr val="tx1"/>
                          </a:solidFill>
                          <a:effectLst/>
                          <a:latin typeface="+mj-ea"/>
                          <a:ea typeface="+mj-ea"/>
                        </a:rPr>
                        <a:t>/</a:t>
                      </a:r>
                      <a:r>
                        <a:rPr lang="zh-CN" sz="1600" b="0" kern="100">
                          <a:solidFill>
                            <a:schemeClr val="tx1"/>
                          </a:solidFill>
                          <a:effectLst/>
                          <a:latin typeface="+mj-ea"/>
                          <a:ea typeface="+mj-ea"/>
                        </a:rPr>
                        <a:t>流程相关的</a:t>
                      </a:r>
                      <a:r>
                        <a:rPr lang="en-US" sz="1600" b="0" kern="100">
                          <a:solidFill>
                            <a:schemeClr val="tx1"/>
                          </a:solidFill>
                          <a:effectLst/>
                          <a:latin typeface="+mj-ea"/>
                          <a:ea typeface="+mj-ea"/>
                        </a:rPr>
                        <a:t>CQA</a:t>
                      </a:r>
                      <a:r>
                        <a:rPr lang="zh-CN" sz="1600" b="0" kern="100">
                          <a:solidFill>
                            <a:schemeClr val="tx1"/>
                          </a:solidFill>
                          <a:effectLst/>
                          <a:latin typeface="+mj-ea"/>
                          <a:ea typeface="+mj-ea"/>
                        </a:rPr>
                        <a:t>。如果此时没有，则输入</a:t>
                      </a:r>
                      <a:r>
                        <a:rPr lang="en-US" sz="1600" b="0" kern="100">
                          <a:solidFill>
                            <a:schemeClr val="tx1"/>
                          </a:solidFill>
                          <a:effectLst/>
                          <a:latin typeface="+mj-ea"/>
                          <a:ea typeface="+mj-ea"/>
                        </a:rPr>
                        <a:t>N/A</a:t>
                      </a:r>
                      <a:r>
                        <a:rPr lang="zh-CN" sz="1600" b="0" kern="100">
                          <a:solidFill>
                            <a:schemeClr val="tx1"/>
                          </a:solidFill>
                          <a:effectLst/>
                          <a:latin typeface="+mj-ea"/>
                          <a:ea typeface="+mj-ea"/>
                        </a:rPr>
                        <a:t>。</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266770"/>
                  </a:ext>
                </a:extLst>
              </a:tr>
              <a:tr h="512598">
                <a:tc>
                  <a:txBody>
                    <a:bodyPr/>
                    <a:lstStyle/>
                    <a:p>
                      <a:pPr marL="13970" algn="ctr">
                        <a:lnSpc>
                          <a:spcPct val="150000"/>
                        </a:lnSpc>
                        <a:spcAft>
                          <a:spcPts val="0"/>
                        </a:spcAft>
                      </a:pPr>
                      <a:r>
                        <a:rPr lang="en-US" sz="1600" b="0" kern="100">
                          <a:solidFill>
                            <a:schemeClr val="tx1"/>
                          </a:solidFill>
                          <a:effectLst/>
                          <a:latin typeface="+mj-ea"/>
                          <a:ea typeface="+mj-ea"/>
                        </a:rPr>
                        <a:t>5</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en-US" sz="1600" b="0" kern="100">
                          <a:solidFill>
                            <a:schemeClr val="tx1"/>
                          </a:solidFill>
                          <a:effectLst/>
                          <a:latin typeface="+mj-ea"/>
                          <a:ea typeface="+mj-ea"/>
                        </a:rPr>
                        <a:t>CPP</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gn="just">
                        <a:lnSpc>
                          <a:spcPct val="150000"/>
                        </a:lnSpc>
                        <a:spcAft>
                          <a:spcPts val="0"/>
                        </a:spcAft>
                      </a:pPr>
                      <a:r>
                        <a:rPr lang="zh-CN" sz="1600" b="0" kern="100" dirty="0">
                          <a:solidFill>
                            <a:schemeClr val="tx1"/>
                          </a:solidFill>
                          <a:effectLst/>
                          <a:latin typeface="+mj-ea"/>
                          <a:ea typeface="+mj-ea"/>
                        </a:rPr>
                        <a:t>这个条目应该映射到同一行中相应的</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。列出其可变性对</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有影响的</a:t>
                      </a:r>
                      <a:r>
                        <a:rPr lang="en-US" sz="1600" b="0" kern="100" dirty="0">
                          <a:solidFill>
                            <a:schemeClr val="tx1"/>
                          </a:solidFill>
                          <a:effectLst/>
                          <a:latin typeface="+mj-ea"/>
                          <a:ea typeface="+mj-ea"/>
                        </a:rPr>
                        <a:t>CPP</a:t>
                      </a:r>
                      <a:r>
                        <a:rPr lang="zh-CN" sz="1600" b="0" kern="100" dirty="0">
                          <a:solidFill>
                            <a:schemeClr val="tx1"/>
                          </a:solidFill>
                          <a:effectLst/>
                          <a:latin typeface="+mj-ea"/>
                          <a:ea typeface="+mj-ea"/>
                        </a:rPr>
                        <a:t>，并且可以对该行进行监视或控制。如果没有，输入</a:t>
                      </a:r>
                      <a:r>
                        <a:rPr lang="en-US" sz="1600" b="0" kern="100" dirty="0">
                          <a:solidFill>
                            <a:schemeClr val="tx1"/>
                          </a:solidFill>
                          <a:effectLst/>
                          <a:latin typeface="+mj-ea"/>
                          <a:ea typeface="+mj-ea"/>
                        </a:rPr>
                        <a:t>N/A</a:t>
                      </a:r>
                      <a:r>
                        <a:rPr lang="zh-CN" sz="1600" b="0" kern="100" dirty="0">
                          <a:solidFill>
                            <a:schemeClr val="tx1"/>
                          </a:solidFill>
                          <a:effectLst/>
                          <a:latin typeface="+mj-ea"/>
                          <a:ea typeface="+mj-ea"/>
                        </a:rPr>
                        <a:t>。</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9683118"/>
                  </a:ext>
                </a:extLst>
              </a:tr>
              <a:tr h="512598">
                <a:tc>
                  <a:txBody>
                    <a:bodyPr/>
                    <a:lstStyle/>
                    <a:p>
                      <a:pPr marL="13970" algn="ctr">
                        <a:lnSpc>
                          <a:spcPct val="150000"/>
                        </a:lnSpc>
                        <a:spcAft>
                          <a:spcPts val="0"/>
                        </a:spcAft>
                      </a:pPr>
                      <a:r>
                        <a:rPr lang="en-US" sz="1600" b="0" kern="100">
                          <a:solidFill>
                            <a:schemeClr val="tx1"/>
                          </a:solidFill>
                          <a:effectLst/>
                          <a:latin typeface="+mj-ea"/>
                          <a:ea typeface="+mj-ea"/>
                        </a:rPr>
                        <a:t>6</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en-US" sz="1600" b="0" kern="100">
                          <a:solidFill>
                            <a:schemeClr val="tx1"/>
                          </a:solidFill>
                          <a:effectLst/>
                          <a:latin typeface="+mj-ea"/>
                          <a:ea typeface="+mj-ea"/>
                        </a:rPr>
                        <a:t>CQA</a:t>
                      </a:r>
                      <a:r>
                        <a:rPr lang="zh-CN" sz="1600" b="0" kern="100">
                          <a:solidFill>
                            <a:schemeClr val="tx1"/>
                          </a:solidFill>
                          <a:effectLst/>
                          <a:latin typeface="+mj-ea"/>
                          <a:ea typeface="+mj-ea"/>
                        </a:rPr>
                        <a:t>影响</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dirty="0">
                          <a:solidFill>
                            <a:schemeClr val="tx1"/>
                          </a:solidFill>
                          <a:effectLst/>
                          <a:latin typeface="+mj-ea"/>
                          <a:ea typeface="+mj-ea"/>
                        </a:rPr>
                        <a:t>根据已建立的</a:t>
                      </a:r>
                      <a:r>
                        <a:rPr lang="en-US" sz="1600" b="0" kern="100" dirty="0">
                          <a:solidFill>
                            <a:schemeClr val="tx1"/>
                          </a:solidFill>
                          <a:effectLst/>
                          <a:latin typeface="+mj-ea"/>
                          <a:ea typeface="+mj-ea"/>
                        </a:rPr>
                        <a:t>CPP</a:t>
                      </a:r>
                      <a:r>
                        <a:rPr lang="zh-CN" sz="1600" b="0" kern="100" dirty="0">
                          <a:solidFill>
                            <a:schemeClr val="tx1"/>
                          </a:solidFill>
                          <a:effectLst/>
                          <a:latin typeface="+mj-ea"/>
                          <a:ea typeface="+mj-ea"/>
                        </a:rPr>
                        <a:t>对</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的影响，写上直接或间接。例如，直接影响是</a:t>
                      </a:r>
                      <a:r>
                        <a:rPr lang="en-US" sz="1600" b="0" kern="100" dirty="0">
                          <a:solidFill>
                            <a:schemeClr val="tx1"/>
                          </a:solidFill>
                          <a:effectLst/>
                          <a:latin typeface="+mj-ea"/>
                          <a:ea typeface="+mj-ea"/>
                        </a:rPr>
                        <a:t>CPP</a:t>
                      </a:r>
                      <a:r>
                        <a:rPr lang="zh-CN" sz="1600" b="0" kern="100" dirty="0">
                          <a:solidFill>
                            <a:schemeClr val="tx1"/>
                          </a:solidFill>
                          <a:effectLst/>
                          <a:latin typeface="+mj-ea"/>
                          <a:ea typeface="+mj-ea"/>
                        </a:rPr>
                        <a:t>直接影响</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。此条目用于确定任何关联报警的临界值。</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7240433"/>
                  </a:ext>
                </a:extLst>
              </a:tr>
              <a:tr h="512598">
                <a:tc>
                  <a:txBody>
                    <a:bodyPr/>
                    <a:lstStyle/>
                    <a:p>
                      <a:pPr marL="13970" algn="ctr">
                        <a:lnSpc>
                          <a:spcPct val="150000"/>
                        </a:lnSpc>
                        <a:spcAft>
                          <a:spcPts val="0"/>
                        </a:spcAft>
                      </a:pPr>
                      <a:r>
                        <a:rPr lang="en-US" sz="1600" b="0" kern="100">
                          <a:solidFill>
                            <a:schemeClr val="tx1"/>
                          </a:solidFill>
                          <a:effectLst/>
                          <a:latin typeface="+mj-ea"/>
                          <a:ea typeface="+mj-ea"/>
                        </a:rPr>
                        <a:t>7</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latin typeface="+mj-ea"/>
                          <a:ea typeface="+mj-ea"/>
                        </a:rPr>
                        <a:t>怎么影响</a:t>
                      </a:r>
                      <a:r>
                        <a:rPr lang="en-US" sz="1600" b="0" kern="100">
                          <a:solidFill>
                            <a:schemeClr val="tx1"/>
                          </a:solidFill>
                          <a:effectLst/>
                          <a:latin typeface="+mj-ea"/>
                          <a:ea typeface="+mj-ea"/>
                        </a:rPr>
                        <a:t>CQA</a:t>
                      </a:r>
                      <a:endParaRPr lang="zh-CN" sz="1600" b="0" kern="10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dirty="0">
                          <a:solidFill>
                            <a:schemeClr val="tx1"/>
                          </a:solidFill>
                          <a:effectLst/>
                          <a:latin typeface="+mj-ea"/>
                          <a:ea typeface="+mj-ea"/>
                        </a:rPr>
                        <a:t>添加一个简短的描述，说明</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如何在顺序</a:t>
                      </a:r>
                      <a:r>
                        <a:rPr lang="en-US" sz="1600" b="0" kern="100" dirty="0">
                          <a:solidFill>
                            <a:schemeClr val="tx1"/>
                          </a:solidFill>
                          <a:effectLst/>
                          <a:latin typeface="+mj-ea"/>
                          <a:ea typeface="+mj-ea"/>
                        </a:rPr>
                        <a:t>/</a:t>
                      </a:r>
                      <a:r>
                        <a:rPr lang="zh-CN" sz="1600" b="0" kern="100" dirty="0">
                          <a:solidFill>
                            <a:schemeClr val="tx1"/>
                          </a:solidFill>
                          <a:effectLst/>
                          <a:latin typeface="+mj-ea"/>
                          <a:ea typeface="+mj-ea"/>
                        </a:rPr>
                        <a:t>过程的这一步受到影响，例如，由于</a:t>
                      </a:r>
                      <a:r>
                        <a:rPr lang="en-US" sz="1600" b="0" kern="100" dirty="0">
                          <a:solidFill>
                            <a:schemeClr val="tx1"/>
                          </a:solidFill>
                          <a:effectLst/>
                          <a:latin typeface="+mj-ea"/>
                          <a:ea typeface="+mj-ea"/>
                        </a:rPr>
                        <a:t>CPP</a:t>
                      </a:r>
                      <a:r>
                        <a:rPr lang="zh-CN" sz="1600" b="0" kern="100" dirty="0">
                          <a:solidFill>
                            <a:schemeClr val="tx1"/>
                          </a:solidFill>
                          <a:effectLst/>
                          <a:latin typeface="+mj-ea"/>
                          <a:ea typeface="+mj-ea"/>
                        </a:rPr>
                        <a:t>的不正确或超出范围的条件。此条目用于定义在顺序</a:t>
                      </a:r>
                      <a:r>
                        <a:rPr lang="en-US" sz="1600" b="0" kern="100" dirty="0">
                          <a:solidFill>
                            <a:schemeClr val="tx1"/>
                          </a:solidFill>
                          <a:effectLst/>
                          <a:latin typeface="+mj-ea"/>
                          <a:ea typeface="+mj-ea"/>
                        </a:rPr>
                        <a:t>/</a:t>
                      </a:r>
                      <a:r>
                        <a:rPr lang="zh-CN" sz="1600" b="0" kern="100" dirty="0">
                          <a:solidFill>
                            <a:schemeClr val="tx1"/>
                          </a:solidFill>
                          <a:effectLst/>
                          <a:latin typeface="+mj-ea"/>
                          <a:ea typeface="+mj-ea"/>
                        </a:rPr>
                        <a:t>过程的这一点上对</a:t>
                      </a:r>
                      <a:r>
                        <a:rPr lang="en-US" sz="1600" b="0" kern="100" dirty="0">
                          <a:solidFill>
                            <a:schemeClr val="tx1"/>
                          </a:solidFill>
                          <a:effectLst/>
                          <a:latin typeface="+mj-ea"/>
                          <a:ea typeface="+mj-ea"/>
                        </a:rPr>
                        <a:t>CQA</a:t>
                      </a:r>
                      <a:r>
                        <a:rPr lang="zh-CN" sz="1600" b="0" kern="100" dirty="0">
                          <a:solidFill>
                            <a:schemeClr val="tx1"/>
                          </a:solidFill>
                          <a:effectLst/>
                          <a:latin typeface="+mj-ea"/>
                          <a:ea typeface="+mj-ea"/>
                        </a:rPr>
                        <a:t>可能造成的危害</a:t>
                      </a:r>
                      <a:r>
                        <a:rPr lang="en-US" sz="1600" b="0" kern="100" dirty="0">
                          <a:solidFill>
                            <a:schemeClr val="tx1"/>
                          </a:solidFill>
                          <a:effectLst/>
                          <a:latin typeface="+mj-ea"/>
                          <a:ea typeface="+mj-ea"/>
                        </a:rPr>
                        <a:t>;</a:t>
                      </a:r>
                      <a:r>
                        <a:rPr lang="zh-CN" sz="1600" b="0" kern="100" dirty="0">
                          <a:solidFill>
                            <a:schemeClr val="tx1"/>
                          </a:solidFill>
                          <a:effectLst/>
                          <a:latin typeface="+mj-ea"/>
                          <a:ea typeface="+mj-ea"/>
                        </a:rPr>
                        <a:t>它可以帮助主题专家确定风险。</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7293648"/>
                  </a:ext>
                </a:extLst>
              </a:tr>
              <a:tr h="256299">
                <a:tc gridSpan="3">
                  <a:txBody>
                    <a:bodyPr/>
                    <a:lstStyle/>
                    <a:p>
                      <a:pPr marL="13970">
                        <a:lnSpc>
                          <a:spcPct val="150000"/>
                        </a:lnSpc>
                        <a:spcAft>
                          <a:spcPts val="0"/>
                        </a:spcAft>
                      </a:pPr>
                      <a:r>
                        <a:rPr lang="zh-CN" sz="1600" b="0" kern="100" dirty="0">
                          <a:solidFill>
                            <a:schemeClr val="tx1"/>
                          </a:solidFill>
                          <a:effectLst/>
                          <a:latin typeface="+mj-ea"/>
                          <a:ea typeface="+mj-ea"/>
                        </a:rPr>
                        <a:t>法规要求（例如，标签、日期、批次编码）可以用与</a:t>
                      </a:r>
                      <a:r>
                        <a:rPr lang="en-US" sz="1600" b="0" kern="100" dirty="0">
                          <a:solidFill>
                            <a:schemeClr val="tx1"/>
                          </a:solidFill>
                          <a:effectLst/>
                          <a:latin typeface="+mj-ea"/>
                          <a:ea typeface="+mj-ea"/>
                        </a:rPr>
                        <a:t>CQAs</a:t>
                      </a:r>
                      <a:r>
                        <a:rPr lang="zh-CN" sz="1600" b="0" kern="100" dirty="0">
                          <a:solidFill>
                            <a:schemeClr val="tx1"/>
                          </a:solidFill>
                          <a:effectLst/>
                          <a:latin typeface="+mj-ea"/>
                          <a:ea typeface="+mj-ea"/>
                        </a:rPr>
                        <a:t>相同的方式处理。控制通常将纳入设计中，并进行验证，以确保满足监管要求。</a:t>
                      </a:r>
                      <a:endParaRPr lang="zh-CN" sz="1600" b="0" kern="100" dirty="0">
                        <a:solidFill>
                          <a:schemeClr val="tx1"/>
                        </a:solidFill>
                        <a:effectLst/>
                        <a:latin typeface="+mj-ea"/>
                        <a:ea typeface="+mj-ea"/>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30266600"/>
                  </a:ext>
                </a:extLst>
              </a:tr>
            </a:tbl>
          </a:graphicData>
        </a:graphic>
      </p:graphicFrame>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34</a:t>
            </a:fld>
            <a:r>
              <a:rPr lang="en-US" altLang="zh-CN" dirty="0" smtClean="0"/>
              <a:t>/119</a:t>
            </a:r>
            <a:endParaRPr lang="zh-CN" altLang="en-US" dirty="0"/>
          </a:p>
        </p:txBody>
      </p:sp>
    </p:spTree>
    <p:extLst>
      <p:ext uri="{BB962C8B-B14F-4D97-AF65-F5344CB8AC3E}">
        <p14:creationId xmlns:p14="http://schemas.microsoft.com/office/powerpoint/2010/main" val="293376149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System </a:t>
            </a:r>
            <a:r>
              <a:rPr lang="en-US" altLang="zh-CN" dirty="0"/>
              <a:t>Risk </a:t>
            </a:r>
            <a:r>
              <a:rPr lang="en-US" altLang="zh-CN" dirty="0" smtClean="0"/>
              <a:t>Assessment </a:t>
            </a:r>
            <a:r>
              <a:rPr lang="zh-CN" altLang="en-US" dirty="0" smtClean="0"/>
              <a:t>系统</a:t>
            </a:r>
            <a:r>
              <a:rPr lang="zh-CN" altLang="en-US" dirty="0"/>
              <a:t>风险评估</a:t>
            </a:r>
          </a:p>
        </p:txBody>
      </p:sp>
      <p:graphicFrame>
        <p:nvGraphicFramePr>
          <p:cNvPr id="6" name="表格 5"/>
          <p:cNvGraphicFramePr>
            <a:graphicFrameLocks noGrp="1"/>
          </p:cNvGraphicFramePr>
          <p:nvPr>
            <p:extLst/>
          </p:nvPr>
        </p:nvGraphicFramePr>
        <p:xfrm>
          <a:off x="768000" y="941472"/>
          <a:ext cx="10537308" cy="5643914"/>
        </p:xfrm>
        <a:graphic>
          <a:graphicData uri="http://schemas.openxmlformats.org/drawingml/2006/table">
            <a:tbl>
              <a:tblPr firstRow="1" firstCol="1" lastRow="1" lastCol="1" bandRow="1" bandCol="1">
                <a:tableStyleId>{5C22544A-7EE6-4342-B048-85BDC9FD1C3A}</a:tableStyleId>
              </a:tblPr>
              <a:tblGrid>
                <a:gridCol w="826698">
                  <a:extLst>
                    <a:ext uri="{9D8B030D-6E8A-4147-A177-3AD203B41FA5}">
                      <a16:colId xmlns:a16="http://schemas.microsoft.com/office/drawing/2014/main" val="2171626248"/>
                    </a:ext>
                  </a:extLst>
                </a:gridCol>
                <a:gridCol w="1372835">
                  <a:extLst>
                    <a:ext uri="{9D8B030D-6E8A-4147-A177-3AD203B41FA5}">
                      <a16:colId xmlns:a16="http://schemas.microsoft.com/office/drawing/2014/main" val="484988940"/>
                    </a:ext>
                  </a:extLst>
                </a:gridCol>
                <a:gridCol w="8337775">
                  <a:extLst>
                    <a:ext uri="{9D8B030D-6E8A-4147-A177-3AD203B41FA5}">
                      <a16:colId xmlns:a16="http://schemas.microsoft.com/office/drawing/2014/main" val="3719599625"/>
                    </a:ext>
                  </a:extLst>
                </a:gridCol>
              </a:tblGrid>
              <a:tr h="39201">
                <a:tc>
                  <a:txBody>
                    <a:bodyPr/>
                    <a:lstStyle/>
                    <a:p>
                      <a:pPr marL="18415" algn="ctr">
                        <a:lnSpc>
                          <a:spcPct val="150000"/>
                        </a:lnSpc>
                        <a:spcAft>
                          <a:spcPts val="0"/>
                        </a:spcAft>
                      </a:pPr>
                      <a:r>
                        <a:rPr lang="zh-CN" sz="1600" b="0" kern="100" dirty="0">
                          <a:solidFill>
                            <a:schemeClr val="tx1"/>
                          </a:solidFill>
                          <a:effectLst/>
                        </a:rPr>
                        <a:t>序号</a:t>
                      </a:r>
                      <a:endParaRPr lang="zh-CN" sz="1600" b="0" kern="100" dirty="0">
                        <a:solidFill>
                          <a:schemeClr val="tx1"/>
                        </a:solidFill>
                        <a:effectLst/>
                        <a:latin typeface="等线" panose="02010600030101010101" pitchFamily="2" charset="-122"/>
                        <a:ea typeface="等线" panose="02010600030101010101" pitchFamily="2" charset="-122"/>
                        <a:cs typeface="宋体" panose="02010600030101010101" pitchFamily="2" charset="-122"/>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18415" algn="ctr">
                        <a:lnSpc>
                          <a:spcPct val="150000"/>
                        </a:lnSpc>
                        <a:spcAft>
                          <a:spcPts val="0"/>
                        </a:spcAft>
                      </a:pPr>
                      <a:r>
                        <a:rPr lang="zh-CN" sz="1600" b="0" kern="100" dirty="0">
                          <a:solidFill>
                            <a:schemeClr val="tx1"/>
                          </a:solidFill>
                          <a:effectLst/>
                        </a:rPr>
                        <a:t>名称</a:t>
                      </a:r>
                      <a:endParaRPr lang="zh-CN" sz="1600" b="0" kern="100" dirty="0">
                        <a:solidFill>
                          <a:schemeClr val="tx1"/>
                        </a:solidFill>
                        <a:effectLst/>
                        <a:latin typeface="等线" panose="02010600030101010101" pitchFamily="2" charset="-122"/>
                        <a:ea typeface="等线" panose="02010600030101010101" pitchFamily="2" charset="-122"/>
                        <a:cs typeface="宋体" panose="02010600030101010101" pitchFamily="2" charset="-122"/>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18415" algn="ctr">
                        <a:lnSpc>
                          <a:spcPct val="150000"/>
                        </a:lnSpc>
                        <a:spcAft>
                          <a:spcPts val="0"/>
                        </a:spcAft>
                      </a:pPr>
                      <a:r>
                        <a:rPr lang="zh-CN" sz="1600" b="0" kern="100" dirty="0">
                          <a:solidFill>
                            <a:schemeClr val="tx1"/>
                          </a:solidFill>
                          <a:effectLst/>
                        </a:rPr>
                        <a:t>描述</a:t>
                      </a:r>
                      <a:endParaRPr lang="zh-CN" sz="1600" b="0" kern="100" dirty="0">
                        <a:solidFill>
                          <a:schemeClr val="tx1"/>
                        </a:solidFill>
                        <a:effectLst/>
                        <a:latin typeface="等线" panose="02010600030101010101" pitchFamily="2" charset="-122"/>
                        <a:ea typeface="等线" panose="02010600030101010101" pitchFamily="2" charset="-122"/>
                        <a:cs typeface="宋体" panose="02010600030101010101" pitchFamily="2" charset="-122"/>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67206154"/>
                  </a:ext>
                </a:extLst>
              </a:tr>
              <a:tr h="1528848">
                <a:tc>
                  <a:txBody>
                    <a:bodyPr/>
                    <a:lstStyle/>
                    <a:p>
                      <a:pPr marL="13970" algn="ctr">
                        <a:lnSpc>
                          <a:spcPct val="150000"/>
                        </a:lnSpc>
                        <a:spcAft>
                          <a:spcPts val="0"/>
                        </a:spcAft>
                      </a:pPr>
                      <a:r>
                        <a:rPr lang="en-US" sz="1600" b="0" kern="100">
                          <a:solidFill>
                            <a:schemeClr val="tx1"/>
                          </a:solidFill>
                          <a:effectLst/>
                        </a:rPr>
                        <a:t>8</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dirty="0">
                          <a:solidFill>
                            <a:schemeClr val="tx1"/>
                          </a:solidFill>
                          <a:effectLst/>
                        </a:rPr>
                        <a:t>设计控制（</a:t>
                      </a:r>
                      <a:r>
                        <a:rPr lang="en-US" sz="1600" b="0" kern="100" dirty="0">
                          <a:solidFill>
                            <a:schemeClr val="tx1"/>
                          </a:solidFill>
                          <a:effectLst/>
                        </a:rPr>
                        <a:t>CAs/CDEs</a:t>
                      </a:r>
                      <a:r>
                        <a:rPr lang="zh-CN" sz="1600" b="0" kern="100" dirty="0">
                          <a:solidFill>
                            <a:schemeClr val="tx1"/>
                          </a:solidFill>
                          <a:effectLst/>
                        </a:rPr>
                        <a:t>）</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列出系统设计或操作中设置的任何元素。设计控制可以由本指南中定义的</a:t>
                      </a:r>
                      <a:r>
                        <a:rPr lang="en-US" sz="1600" b="0" kern="100">
                          <a:solidFill>
                            <a:schemeClr val="tx1"/>
                          </a:solidFill>
                          <a:effectLst/>
                        </a:rPr>
                        <a:t>CAs</a:t>
                      </a:r>
                      <a:r>
                        <a:rPr lang="zh-CN" sz="1600" b="0" kern="100">
                          <a:solidFill>
                            <a:schemeClr val="tx1"/>
                          </a:solidFill>
                          <a:effectLst/>
                        </a:rPr>
                        <a:t>和</a:t>
                      </a:r>
                      <a:r>
                        <a:rPr lang="en-US" sz="1600" b="0" kern="100">
                          <a:solidFill>
                            <a:schemeClr val="tx1"/>
                          </a:solidFill>
                          <a:effectLst/>
                        </a:rPr>
                        <a:t>/</a:t>
                      </a:r>
                      <a:r>
                        <a:rPr lang="zh-CN" sz="1600" b="0" kern="100">
                          <a:solidFill>
                            <a:schemeClr val="tx1"/>
                          </a:solidFill>
                          <a:effectLst/>
                        </a:rPr>
                        <a:t>或</a:t>
                      </a:r>
                      <a:r>
                        <a:rPr lang="en-US" sz="1600" b="0" kern="100">
                          <a:solidFill>
                            <a:schemeClr val="tx1"/>
                          </a:solidFill>
                          <a:effectLst/>
                        </a:rPr>
                        <a:t>CDEs</a:t>
                      </a:r>
                      <a:r>
                        <a:rPr lang="zh-CN" sz="1600" b="0" kern="100">
                          <a:solidFill>
                            <a:schemeClr val="tx1"/>
                          </a:solidFill>
                          <a:effectLst/>
                        </a:rPr>
                        <a:t>组成。这些都是可以通过检查或测试来确证的系统的元素，并且是基于风险的</a:t>
                      </a:r>
                      <a:r>
                        <a:rPr lang="en-US" sz="1600" b="0" kern="100">
                          <a:solidFill>
                            <a:schemeClr val="tx1"/>
                          </a:solidFill>
                          <a:effectLst/>
                        </a:rPr>
                        <a:t>C&amp;Q</a:t>
                      </a:r>
                      <a:r>
                        <a:rPr lang="zh-CN" sz="1600" b="0" kern="100">
                          <a:solidFill>
                            <a:schemeClr val="tx1"/>
                          </a:solidFill>
                          <a:effectLst/>
                        </a:rPr>
                        <a:t>方法的关键。</a:t>
                      </a:r>
                    </a:p>
                    <a:p>
                      <a:pPr marL="13970">
                        <a:lnSpc>
                          <a:spcPct val="150000"/>
                        </a:lnSpc>
                        <a:spcAft>
                          <a:spcPts val="0"/>
                        </a:spcAft>
                      </a:pPr>
                      <a:r>
                        <a:rPr lang="zh-CN" sz="1600" b="0" kern="100">
                          <a:solidFill>
                            <a:schemeClr val="tx1"/>
                          </a:solidFill>
                          <a:effectLst/>
                        </a:rPr>
                        <a:t>例如</a:t>
                      </a:r>
                      <a:r>
                        <a:rPr lang="en-US" sz="1600" b="0" kern="100">
                          <a:solidFill>
                            <a:schemeClr val="tx1"/>
                          </a:solidFill>
                          <a:effectLst/>
                        </a:rPr>
                        <a:t>:</a:t>
                      </a:r>
                      <a:r>
                        <a:rPr lang="zh-CN" sz="1600" b="0" kern="100">
                          <a:solidFill>
                            <a:schemeClr val="tx1"/>
                          </a:solidFill>
                          <a:effectLst/>
                        </a:rPr>
                        <a:t>一个联锁装置，在特定条件下停止机器，以保护系统产品</a:t>
                      </a:r>
                      <a:r>
                        <a:rPr lang="en-US" sz="1600" b="0" kern="100">
                          <a:solidFill>
                            <a:schemeClr val="tx1"/>
                          </a:solidFill>
                          <a:effectLst/>
                        </a:rPr>
                        <a:t>;</a:t>
                      </a:r>
                      <a:r>
                        <a:rPr lang="zh-CN" sz="1600" b="0" kern="100">
                          <a:solidFill>
                            <a:schemeClr val="tx1"/>
                          </a:solidFill>
                          <a:effectLst/>
                        </a:rPr>
                        <a:t>一个报警，提醒操作员</a:t>
                      </a:r>
                      <a:r>
                        <a:rPr lang="en-US" sz="1600" b="0" kern="100">
                          <a:solidFill>
                            <a:schemeClr val="tx1"/>
                          </a:solidFill>
                          <a:effectLst/>
                        </a:rPr>
                        <a:t>CPP</a:t>
                      </a:r>
                      <a:r>
                        <a:rPr lang="zh-CN" sz="1600" b="0" kern="100">
                          <a:solidFill>
                            <a:schemeClr val="tx1"/>
                          </a:solidFill>
                          <a:effectLst/>
                        </a:rPr>
                        <a:t>超出正常操作范围</a:t>
                      </a:r>
                      <a:r>
                        <a:rPr lang="en-US" sz="1600" b="0" kern="100">
                          <a:solidFill>
                            <a:schemeClr val="tx1"/>
                          </a:solidFill>
                          <a:effectLst/>
                        </a:rPr>
                        <a:t>;</a:t>
                      </a:r>
                      <a:r>
                        <a:rPr lang="zh-CN" sz="1600" b="0" kern="100">
                          <a:solidFill>
                            <a:schemeClr val="tx1"/>
                          </a:solidFill>
                          <a:effectLst/>
                        </a:rPr>
                        <a:t>一个设定值，是由一个配方定义的，不能由操作员调整，等等。</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72316"/>
                  </a:ext>
                </a:extLst>
              </a:tr>
              <a:tr h="980031">
                <a:tc>
                  <a:txBody>
                    <a:bodyPr/>
                    <a:lstStyle/>
                    <a:p>
                      <a:pPr marL="13970" algn="ctr">
                        <a:lnSpc>
                          <a:spcPct val="150000"/>
                        </a:lnSpc>
                        <a:spcAft>
                          <a:spcPts val="0"/>
                        </a:spcAft>
                      </a:pPr>
                      <a:r>
                        <a:rPr lang="en-US" sz="1600" b="0" kern="100">
                          <a:solidFill>
                            <a:schemeClr val="tx1"/>
                          </a:solidFill>
                          <a:effectLst/>
                        </a:rPr>
                        <a:t>9</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配方参数</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dirty="0">
                          <a:solidFill>
                            <a:schemeClr val="tx1"/>
                          </a:solidFill>
                          <a:effectLst/>
                        </a:rPr>
                        <a:t>列出配方参数</a:t>
                      </a:r>
                      <a:r>
                        <a:rPr lang="en-US" sz="1600" b="0" kern="100" dirty="0">
                          <a:solidFill>
                            <a:schemeClr val="tx1"/>
                          </a:solidFill>
                          <a:effectLst/>
                        </a:rPr>
                        <a:t>(</a:t>
                      </a:r>
                      <a:r>
                        <a:rPr lang="zh-CN" sz="1600" b="0" kern="100" dirty="0">
                          <a:solidFill>
                            <a:schemeClr val="tx1"/>
                          </a:solidFill>
                          <a:effectLst/>
                        </a:rPr>
                        <a:t>如果适用</a:t>
                      </a:r>
                      <a:r>
                        <a:rPr lang="en-US" sz="1600" b="0" kern="100" dirty="0">
                          <a:solidFill>
                            <a:schemeClr val="tx1"/>
                          </a:solidFill>
                          <a:effectLst/>
                        </a:rPr>
                        <a:t>)</a:t>
                      </a:r>
                      <a:r>
                        <a:rPr lang="zh-CN" sz="1600" b="0" kern="100" dirty="0">
                          <a:solidFill>
                            <a:schemeClr val="tx1"/>
                          </a:solidFill>
                          <a:effectLst/>
                        </a:rPr>
                        <a:t>。配方参数通常是产品特定的，并通过产品表征研究确定</a:t>
                      </a:r>
                      <a:r>
                        <a:rPr lang="en-US" sz="1600" b="0" kern="100" dirty="0">
                          <a:solidFill>
                            <a:schemeClr val="tx1"/>
                          </a:solidFill>
                          <a:effectLst/>
                        </a:rPr>
                        <a:t>;</a:t>
                      </a:r>
                      <a:r>
                        <a:rPr lang="zh-CN" sz="1600" b="0" kern="100" dirty="0">
                          <a:solidFill>
                            <a:schemeClr val="tx1"/>
                          </a:solidFill>
                          <a:effectLst/>
                        </a:rPr>
                        <a:t>这些被认为是一种风险控制。它可以与机器操作的报警相关联。这个条目是用来确定参数是将建立一个固定设置在系统的特征。如果没有，输入</a:t>
                      </a:r>
                      <a:r>
                        <a:rPr lang="en-US" sz="1600" b="0" kern="100" dirty="0">
                          <a:solidFill>
                            <a:schemeClr val="tx1"/>
                          </a:solidFill>
                          <a:effectLst/>
                        </a:rPr>
                        <a:t>N/A</a:t>
                      </a:r>
                      <a:r>
                        <a:rPr lang="zh-CN" sz="1600" b="0" kern="100" dirty="0">
                          <a:solidFill>
                            <a:schemeClr val="tx1"/>
                          </a:solidFill>
                          <a:effectLst/>
                        </a:rPr>
                        <a:t>。</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3658368"/>
                  </a:ext>
                </a:extLst>
              </a:tr>
              <a:tr h="431214">
                <a:tc>
                  <a:txBody>
                    <a:bodyPr/>
                    <a:lstStyle/>
                    <a:p>
                      <a:pPr marL="13970" algn="ctr">
                        <a:lnSpc>
                          <a:spcPct val="150000"/>
                        </a:lnSpc>
                        <a:spcAft>
                          <a:spcPts val="0"/>
                        </a:spcAft>
                      </a:pPr>
                      <a:r>
                        <a:rPr lang="en-US" sz="1600" b="0" kern="100">
                          <a:solidFill>
                            <a:schemeClr val="tx1"/>
                          </a:solidFill>
                          <a:effectLst/>
                        </a:rPr>
                        <a:t>10</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相关报警</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根据顺序</a:t>
                      </a:r>
                      <a:r>
                        <a:rPr lang="en-US" sz="1600" b="0" kern="100">
                          <a:solidFill>
                            <a:schemeClr val="tx1"/>
                          </a:solidFill>
                          <a:effectLst/>
                        </a:rPr>
                        <a:t>/</a:t>
                      </a:r>
                      <a:r>
                        <a:rPr lang="zh-CN" sz="1600" b="0" kern="100">
                          <a:solidFill>
                            <a:schemeClr val="tx1"/>
                          </a:solidFill>
                          <a:effectLst/>
                        </a:rPr>
                        <a:t>过程中的步骤、系统设计和建立警报的任何要求，输入</a:t>
                      </a:r>
                      <a:r>
                        <a:rPr lang="en-US" sz="1600" b="0" kern="100">
                          <a:solidFill>
                            <a:schemeClr val="tx1"/>
                          </a:solidFill>
                          <a:effectLst/>
                        </a:rPr>
                        <a:t>yes</a:t>
                      </a:r>
                      <a:r>
                        <a:rPr lang="zh-CN" sz="1600" b="0" kern="100">
                          <a:solidFill>
                            <a:schemeClr val="tx1"/>
                          </a:solidFill>
                          <a:effectLst/>
                        </a:rPr>
                        <a:t>或</a:t>
                      </a:r>
                      <a:r>
                        <a:rPr lang="en-US" sz="1600" b="0" kern="100">
                          <a:solidFill>
                            <a:schemeClr val="tx1"/>
                          </a:solidFill>
                          <a:effectLst/>
                        </a:rPr>
                        <a:t>no</a:t>
                      </a:r>
                      <a:r>
                        <a:rPr lang="zh-CN" sz="1600" b="0" kern="100">
                          <a:solidFill>
                            <a:schemeClr val="tx1"/>
                          </a:solidFill>
                          <a:effectLst/>
                        </a:rPr>
                        <a:t>。警报是降低风险的因素。</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6379754"/>
                  </a:ext>
                </a:extLst>
              </a:tr>
              <a:tr h="470415">
                <a:tc>
                  <a:txBody>
                    <a:bodyPr/>
                    <a:lstStyle/>
                    <a:p>
                      <a:pPr marL="13970" algn="ctr">
                        <a:lnSpc>
                          <a:spcPct val="150000"/>
                        </a:lnSpc>
                        <a:spcAft>
                          <a:spcPts val="0"/>
                        </a:spcAft>
                      </a:pPr>
                      <a:r>
                        <a:rPr lang="en-US" sz="1600" b="0" kern="100" spc="-70">
                          <a:solidFill>
                            <a:schemeClr val="tx1"/>
                          </a:solidFill>
                          <a:effectLst/>
                        </a:rPr>
                        <a:t>11</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程序控制</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列出为降低系统产品风险而存在或应该建立的程序控制。程序控制可以是</a:t>
                      </a:r>
                      <a:r>
                        <a:rPr lang="en-US" sz="1600" b="0" kern="100">
                          <a:solidFill>
                            <a:schemeClr val="tx1"/>
                          </a:solidFill>
                          <a:effectLst/>
                        </a:rPr>
                        <a:t>SOP</a:t>
                      </a:r>
                      <a:r>
                        <a:rPr lang="zh-CN" sz="1600" b="0" kern="100">
                          <a:solidFill>
                            <a:schemeClr val="tx1"/>
                          </a:solidFill>
                          <a:effectLst/>
                        </a:rPr>
                        <a:t>、抽样过程或其他的方法。</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5659412"/>
                  </a:ext>
                </a:extLst>
              </a:tr>
              <a:tr h="78402">
                <a:tc>
                  <a:txBody>
                    <a:bodyPr/>
                    <a:lstStyle/>
                    <a:p>
                      <a:pPr marL="13970" algn="ctr">
                        <a:lnSpc>
                          <a:spcPct val="150000"/>
                        </a:lnSpc>
                        <a:spcAft>
                          <a:spcPts val="0"/>
                        </a:spcAft>
                      </a:pPr>
                      <a:r>
                        <a:rPr lang="en-US" sz="1600" b="0" kern="100">
                          <a:solidFill>
                            <a:schemeClr val="tx1"/>
                          </a:solidFill>
                          <a:effectLst/>
                        </a:rPr>
                        <a:t>12</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备注</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需要的备注</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3974617"/>
                  </a:ext>
                </a:extLst>
              </a:tr>
              <a:tr h="823226">
                <a:tc>
                  <a:txBody>
                    <a:bodyPr/>
                    <a:lstStyle/>
                    <a:p>
                      <a:pPr marL="13970" algn="ctr">
                        <a:lnSpc>
                          <a:spcPct val="150000"/>
                        </a:lnSpc>
                        <a:spcAft>
                          <a:spcPts val="0"/>
                        </a:spcAft>
                      </a:pPr>
                      <a:r>
                        <a:rPr lang="en-US" sz="1600" b="0" kern="100">
                          <a:solidFill>
                            <a:schemeClr val="tx1"/>
                          </a:solidFill>
                          <a:effectLst/>
                        </a:rPr>
                        <a:t>13</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a:solidFill>
                            <a:schemeClr val="tx1"/>
                          </a:solidFill>
                          <a:effectLst/>
                        </a:rPr>
                        <a:t>剩余风险的决策</a:t>
                      </a:r>
                      <a:endParaRPr lang="zh-CN" sz="1600" b="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3970">
                        <a:lnSpc>
                          <a:spcPct val="150000"/>
                        </a:lnSpc>
                        <a:spcAft>
                          <a:spcPts val="0"/>
                        </a:spcAft>
                      </a:pPr>
                      <a:r>
                        <a:rPr lang="zh-CN" sz="1600" b="0" kern="100" dirty="0">
                          <a:solidFill>
                            <a:schemeClr val="tx1"/>
                          </a:solidFill>
                          <a:effectLst/>
                        </a:rPr>
                        <a:t>列出低，中，高。这个条目代表了相应的评估主题专家</a:t>
                      </a:r>
                      <a:r>
                        <a:rPr lang="en-US" sz="1600" b="0" kern="100" dirty="0">
                          <a:solidFill>
                            <a:schemeClr val="tx1"/>
                          </a:solidFill>
                          <a:effectLst/>
                        </a:rPr>
                        <a:t>(s) </a:t>
                      </a:r>
                      <a:r>
                        <a:rPr lang="zh-CN" sz="1600" b="0" kern="100" dirty="0">
                          <a:solidFill>
                            <a:schemeClr val="tx1"/>
                          </a:solidFill>
                          <a:effectLst/>
                        </a:rPr>
                        <a:t>根据风险的严重程度设定的风险</a:t>
                      </a:r>
                      <a:r>
                        <a:rPr lang="en-US" sz="1600" b="0" kern="100" dirty="0">
                          <a:solidFill>
                            <a:schemeClr val="tx1"/>
                          </a:solidFill>
                          <a:effectLst/>
                        </a:rPr>
                        <a:t>,</a:t>
                      </a:r>
                      <a:r>
                        <a:rPr lang="zh-CN" sz="1600" b="0" kern="100" dirty="0">
                          <a:solidFill>
                            <a:schemeClr val="tx1"/>
                          </a:solidFill>
                          <a:effectLst/>
                        </a:rPr>
                        <a:t>相关控制</a:t>
                      </a:r>
                      <a:r>
                        <a:rPr lang="en-US" sz="1600" b="0" kern="100" dirty="0">
                          <a:solidFill>
                            <a:schemeClr val="tx1"/>
                          </a:solidFill>
                          <a:effectLst/>
                        </a:rPr>
                        <a:t>(CAs / CDEs</a:t>
                      </a:r>
                      <a:r>
                        <a:rPr lang="zh-CN" sz="1600" b="0" kern="100" dirty="0">
                          <a:solidFill>
                            <a:schemeClr val="tx1"/>
                          </a:solidFill>
                          <a:effectLst/>
                        </a:rPr>
                        <a:t>或程序</a:t>
                      </a:r>
                      <a:r>
                        <a:rPr lang="en-US" sz="1600" b="0" kern="100" dirty="0">
                          <a:solidFill>
                            <a:schemeClr val="tx1"/>
                          </a:solidFill>
                          <a:effectLst/>
                        </a:rPr>
                        <a:t>),</a:t>
                      </a:r>
                      <a:r>
                        <a:rPr lang="zh-CN" sz="1600" b="0" kern="100" dirty="0">
                          <a:solidFill>
                            <a:schemeClr val="tx1"/>
                          </a:solidFill>
                          <a:effectLst/>
                        </a:rPr>
                        <a:t>和检测的可靠性机制</a:t>
                      </a:r>
                      <a:r>
                        <a:rPr lang="zh-CN" sz="1600" b="0" kern="100" dirty="0" smtClean="0">
                          <a:solidFill>
                            <a:schemeClr val="tx1"/>
                          </a:solidFill>
                          <a:effectLst/>
                        </a:rPr>
                        <a:t>。</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16801" marR="1680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3018321"/>
                  </a:ext>
                </a:extLst>
              </a:tr>
            </a:tbl>
          </a:graphicData>
        </a:graphic>
      </p:graphicFrame>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35</a:t>
            </a:fld>
            <a:r>
              <a:rPr lang="en-US" altLang="zh-CN" dirty="0" smtClean="0"/>
              <a:t>/119</a:t>
            </a:r>
            <a:endParaRPr lang="zh-CN" altLang="en-US" dirty="0"/>
          </a:p>
        </p:txBody>
      </p:sp>
    </p:spTree>
    <p:extLst>
      <p:ext uri="{BB962C8B-B14F-4D97-AF65-F5344CB8AC3E}">
        <p14:creationId xmlns:p14="http://schemas.microsoft.com/office/powerpoint/2010/main" val="3896786826"/>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设计阶段</a:t>
            </a:r>
          </a:p>
        </p:txBody>
      </p:sp>
      <p:grpSp>
        <p:nvGrpSpPr>
          <p:cNvPr id="4" name="组合 56"/>
          <p:cNvGrpSpPr/>
          <p:nvPr/>
        </p:nvGrpSpPr>
        <p:grpSpPr bwMode="auto">
          <a:xfrm rot="5400000">
            <a:off x="2455641" y="2045003"/>
            <a:ext cx="1439926" cy="199308"/>
            <a:chOff x="295976" y="4999139"/>
            <a:chExt cx="2241882" cy="288806"/>
          </a:xfrm>
        </p:grpSpPr>
        <p:cxnSp>
          <p:nvCxnSpPr>
            <p:cNvPr id="5" name="直接连接符 4"/>
            <p:cNvCxnSpPr>
              <a:endCxn id="10" idx="2"/>
            </p:cNvCxnSpPr>
            <p:nvPr/>
          </p:nvCxnSpPr>
          <p:spPr bwMode="auto">
            <a:xfrm>
              <a:off x="339621" y="5280318"/>
              <a:ext cx="2198237" cy="2384"/>
            </a:xfrm>
            <a:prstGeom prst="line">
              <a:avLst/>
            </a:prstGeom>
            <a:noFill/>
            <a:ln w="76200" cap="rnd" cmpd="sng" algn="ctr">
              <a:solidFill>
                <a:srgbClr val="0F6FC6">
                  <a:lumMod val="40000"/>
                  <a:lumOff val="60000"/>
                </a:srgbClr>
              </a:solidFill>
              <a:prstDash val="solid"/>
              <a:round/>
              <a:headEnd type="none" w="med" len="med"/>
              <a:tailEnd type="none" w="med" len="med"/>
            </a:ln>
            <a:effectLst/>
          </p:spPr>
        </p:cxnSp>
        <p:sp>
          <p:nvSpPr>
            <p:cNvPr id="7" name="椭圆 6"/>
            <p:cNvSpPr/>
            <p:nvPr/>
          </p:nvSpPr>
          <p:spPr>
            <a:xfrm>
              <a:off x="295976" y="4999139"/>
              <a:ext cx="287389" cy="288806"/>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grpSp>
      <p:grpSp>
        <p:nvGrpSpPr>
          <p:cNvPr id="8" name="组合 57"/>
          <p:cNvGrpSpPr/>
          <p:nvPr/>
        </p:nvGrpSpPr>
        <p:grpSpPr bwMode="auto">
          <a:xfrm rot="5400000">
            <a:off x="3735770" y="2124127"/>
            <a:ext cx="184585" cy="1524882"/>
            <a:chOff x="2123728" y="2947130"/>
            <a:chExt cx="288032" cy="2210062"/>
          </a:xfrm>
        </p:grpSpPr>
        <p:cxnSp>
          <p:nvCxnSpPr>
            <p:cNvPr id="9" name="直接连接符 8"/>
            <p:cNvCxnSpPr/>
            <p:nvPr/>
          </p:nvCxnSpPr>
          <p:spPr bwMode="auto">
            <a:xfrm rot="16200000">
              <a:off x="1268030" y="3968327"/>
              <a:ext cx="2062455" cy="20062"/>
            </a:xfrm>
            <a:prstGeom prst="line">
              <a:avLst/>
            </a:prstGeom>
            <a:noFill/>
            <a:ln w="76200" cap="rnd" cmpd="sng" algn="ctr">
              <a:solidFill>
                <a:srgbClr val="0F6FC6">
                  <a:lumMod val="40000"/>
                  <a:lumOff val="60000"/>
                </a:srgbClr>
              </a:solidFill>
              <a:prstDash val="solid"/>
              <a:round/>
              <a:headEnd type="none" w="med" len="med"/>
              <a:tailEnd type="none" w="med" len="med"/>
            </a:ln>
            <a:effectLst/>
          </p:spPr>
        </p:cxnSp>
        <p:sp>
          <p:nvSpPr>
            <p:cNvPr id="10" name="椭圆 9"/>
            <p:cNvSpPr/>
            <p:nvPr/>
          </p:nvSpPr>
          <p:spPr>
            <a:xfrm>
              <a:off x="2123728" y="4869913"/>
              <a:ext cx="288032" cy="287279"/>
            </a:xfrm>
            <a:prstGeom prst="ellipse">
              <a:avLst/>
            </a:prstGeom>
            <a:solidFill>
              <a:sysClr val="window" lastClr="FFFFFF"/>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grpSp>
      <p:grpSp>
        <p:nvGrpSpPr>
          <p:cNvPr id="11" name="组合 58"/>
          <p:cNvGrpSpPr/>
          <p:nvPr/>
        </p:nvGrpSpPr>
        <p:grpSpPr bwMode="auto">
          <a:xfrm rot="5400000">
            <a:off x="3784113" y="3441295"/>
            <a:ext cx="1480793" cy="199309"/>
            <a:chOff x="2123728" y="4219851"/>
            <a:chExt cx="2305704" cy="288731"/>
          </a:xfrm>
        </p:grpSpPr>
        <p:cxnSp>
          <p:nvCxnSpPr>
            <p:cNvPr id="12" name="直接连接符 11"/>
            <p:cNvCxnSpPr/>
            <p:nvPr/>
          </p:nvCxnSpPr>
          <p:spPr bwMode="auto">
            <a:xfrm flipV="1">
              <a:off x="2311101" y="4417976"/>
              <a:ext cx="2118331" cy="10318"/>
            </a:xfrm>
            <a:prstGeom prst="line">
              <a:avLst/>
            </a:prstGeom>
            <a:noFill/>
            <a:ln w="76200" cap="rnd" cmpd="sng" algn="ctr">
              <a:solidFill>
                <a:srgbClr val="0F6FC6">
                  <a:lumMod val="40000"/>
                  <a:lumOff val="60000"/>
                </a:srgbClr>
              </a:solidFill>
              <a:prstDash val="solid"/>
              <a:round/>
              <a:headEnd type="none" w="med" len="med"/>
              <a:tailEnd type="none" w="med" len="med"/>
            </a:ln>
            <a:effectLst/>
          </p:spPr>
        </p:cxnSp>
        <p:sp>
          <p:nvSpPr>
            <p:cNvPr id="14" name="椭圆 13"/>
            <p:cNvSpPr/>
            <p:nvPr/>
          </p:nvSpPr>
          <p:spPr>
            <a:xfrm>
              <a:off x="2123728" y="4219851"/>
              <a:ext cx="287412" cy="288731"/>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grpSp>
      <p:sp>
        <p:nvSpPr>
          <p:cNvPr id="30" name="矩形 29"/>
          <p:cNvSpPr/>
          <p:nvPr/>
        </p:nvSpPr>
        <p:spPr>
          <a:xfrm>
            <a:off x="1829383" y="1924725"/>
            <a:ext cx="1210589" cy="400110"/>
          </a:xfrm>
          <a:prstGeom prst="rect">
            <a:avLst/>
          </a:prstGeom>
        </p:spPr>
        <p:txBody>
          <a:bodyPr wrap="none">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概念设计</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31" name="矩形 30"/>
          <p:cNvSpPr/>
          <p:nvPr/>
        </p:nvSpPr>
        <p:spPr>
          <a:xfrm>
            <a:off x="3218934" y="3443264"/>
            <a:ext cx="1210588" cy="400110"/>
          </a:xfrm>
          <a:prstGeom prst="rect">
            <a:avLst/>
          </a:prstGeom>
        </p:spPr>
        <p:txBody>
          <a:bodyPr wrap="none">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功能设计</a:t>
            </a:r>
          </a:p>
        </p:txBody>
      </p:sp>
      <p:sp>
        <p:nvSpPr>
          <p:cNvPr id="32" name="矩形 31"/>
          <p:cNvSpPr/>
          <p:nvPr/>
        </p:nvSpPr>
        <p:spPr>
          <a:xfrm>
            <a:off x="4702831" y="4894340"/>
            <a:ext cx="1210589" cy="400110"/>
          </a:xfrm>
          <a:prstGeom prst="rect">
            <a:avLst/>
          </a:prstGeom>
        </p:spPr>
        <p:txBody>
          <a:bodyPr wrap="none">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详细设计</a:t>
            </a:r>
            <a:endParaRPr lang="en-US" altLang="zh-CN" sz="2000" b="1" dirty="0">
              <a:solidFill>
                <a:srgbClr val="0070C0"/>
              </a:solidFill>
              <a:latin typeface="微软雅黑" panose="020B0503020204020204" pitchFamily="34" charset="-122"/>
              <a:ea typeface="微软雅黑" panose="020B0503020204020204" pitchFamily="34" charset="-122"/>
            </a:endParaRPr>
          </a:p>
        </p:txBody>
      </p:sp>
      <p:sp>
        <p:nvSpPr>
          <p:cNvPr id="33" name="矩形 32"/>
          <p:cNvSpPr/>
          <p:nvPr/>
        </p:nvSpPr>
        <p:spPr>
          <a:xfrm>
            <a:off x="3275256" y="1750346"/>
            <a:ext cx="6234504" cy="757130"/>
          </a:xfrm>
          <a:prstGeom prst="rect">
            <a:avLst/>
          </a:prstGeom>
        </p:spPr>
        <p:txBody>
          <a:bodyPr wrap="square">
            <a:spAutoFit/>
          </a:bodyPr>
          <a:lstStyle/>
          <a:p>
            <a:pPr>
              <a:lnSpc>
                <a:spcPct val="120000"/>
              </a:lnSpc>
              <a:spcBef>
                <a:spcPts val="0"/>
              </a:spcBef>
            </a:pPr>
            <a:r>
              <a:rPr lang="zh-CN" altLang="zh-CN" dirty="0">
                <a:latin typeface="微软雅黑" panose="020B0503020204020204" pitchFamily="34" charset="-122"/>
                <a:ea typeface="微软雅黑" panose="020B0503020204020204" pitchFamily="34" charset="-122"/>
              </a:rPr>
              <a:t>为了满足用户要求和系统的要求标准会产生很多选择方案进行评估，工程团队将这些选择的概念提升到功能设计阶段</a:t>
            </a:r>
            <a:r>
              <a:rPr lang="zh-CN" altLang="en-US" dirty="0">
                <a:latin typeface="微软雅黑" panose="020B0503020204020204" pitchFamily="34" charset="-122"/>
                <a:ea typeface="微软雅黑" panose="020B0503020204020204" pitchFamily="34" charset="-122"/>
              </a:rPr>
              <a:t>。</a:t>
            </a:r>
          </a:p>
        </p:txBody>
      </p:sp>
      <p:sp>
        <p:nvSpPr>
          <p:cNvPr id="34" name="矩形 33"/>
          <p:cNvSpPr/>
          <p:nvPr/>
        </p:nvSpPr>
        <p:spPr>
          <a:xfrm>
            <a:off x="4618992" y="2817777"/>
            <a:ext cx="5957568" cy="1374735"/>
          </a:xfrm>
          <a:prstGeom prst="rect">
            <a:avLst/>
          </a:prstGeom>
        </p:spPr>
        <p:txBody>
          <a:bodyPr wrap="square">
            <a:spAutoFit/>
          </a:bodyPr>
          <a:lstStyle/>
          <a:p>
            <a:pPr>
              <a:lnSpc>
                <a:spcPts val="2160"/>
              </a:lnSpc>
              <a:spcBef>
                <a:spcPts val="600"/>
              </a:spcBef>
              <a:spcAft>
                <a:spcPts val="600"/>
              </a:spcAft>
              <a:buClr>
                <a:srgbClr val="1F3F5F"/>
              </a:buClr>
            </a:pPr>
            <a:r>
              <a:rPr lang="zh-CN" altLang="en-US" dirty="0">
                <a:latin typeface="微软雅黑" panose="020B0503020204020204" pitchFamily="34" charset="-122"/>
                <a:ea typeface="微软雅黑" panose="020B0503020204020204" pitchFamily="34" charset="-122"/>
              </a:rPr>
              <a:t>总平面设计</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建筑的平面图</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工艺</a:t>
            </a:r>
            <a:r>
              <a:rPr lang="zh-CN" altLang="zh-CN" dirty="0">
                <a:latin typeface="微软雅黑" panose="020B0503020204020204" pitchFamily="34" charset="-122"/>
                <a:ea typeface="微软雅黑" panose="020B0503020204020204" pitchFamily="34" charset="-122"/>
              </a:rPr>
              <a:t>及材料流程图；空气</a:t>
            </a:r>
            <a:r>
              <a:rPr lang="zh-CN" altLang="en-US" dirty="0">
                <a:latin typeface="微软雅黑" panose="020B0503020204020204" pitchFamily="34" charset="-122"/>
                <a:ea typeface="微软雅黑" panose="020B0503020204020204" pitchFamily="34" charset="-122"/>
              </a:rPr>
              <a:t>流向</a:t>
            </a:r>
            <a:r>
              <a:rPr lang="zh-CN" altLang="zh-CN" dirty="0">
                <a:latin typeface="微软雅黑" panose="020B0503020204020204" pitchFamily="34" charset="-122"/>
                <a:ea typeface="微软雅黑" panose="020B0503020204020204" pitchFamily="34" charset="-122"/>
              </a:rPr>
              <a:t>图和空调</a:t>
            </a:r>
            <a:r>
              <a:rPr lang="zh-CN" altLang="en-US" dirty="0">
                <a:latin typeface="微软雅黑" panose="020B0503020204020204" pitchFamily="34" charset="-122"/>
                <a:ea typeface="微软雅黑" panose="020B0503020204020204" pitchFamily="34" charset="-122"/>
              </a:rPr>
              <a:t>计划表</a:t>
            </a:r>
            <a:r>
              <a:rPr lang="zh-CN" altLang="zh-CN" dirty="0">
                <a:latin typeface="微软雅黑" panose="020B0503020204020204" pitchFamily="34" charset="-122"/>
                <a:ea typeface="微软雅黑" panose="020B0503020204020204" pitchFamily="34" charset="-122"/>
              </a:rPr>
              <a:t>；电路图</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ts val="2160"/>
              </a:lnSpc>
              <a:spcBef>
                <a:spcPts val="600"/>
              </a:spcBef>
              <a:spcAft>
                <a:spcPts val="600"/>
              </a:spcAft>
              <a:buClr>
                <a:srgbClr val="1F3F5F"/>
              </a:buClr>
            </a:pPr>
            <a:r>
              <a:rPr lang="zh-CN" altLang="zh-CN" dirty="0">
                <a:latin typeface="微软雅黑" panose="020B0503020204020204" pitchFamily="34" charset="-122"/>
                <a:ea typeface="微软雅黑" panose="020B0503020204020204" pitchFamily="34" charset="-122"/>
              </a:rPr>
              <a:t>系统启动；正常运行和清洗；</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zh-CN" altLang="zh-CN" dirty="0">
                <a:latin typeface="微软雅黑" panose="020B0503020204020204" pitchFamily="34" charset="-122"/>
                <a:ea typeface="微软雅黑" panose="020B0503020204020204" pitchFamily="34" charset="-122"/>
              </a:rPr>
              <a:t>工序监测；数据获得和存档；预警条件和反应；系统关闭</a:t>
            </a:r>
            <a:endParaRPr lang="zh-CN" altLang="en-US" dirty="0">
              <a:latin typeface="微软雅黑" panose="020B0503020204020204" pitchFamily="34" charset="-122"/>
              <a:ea typeface="微软雅黑" panose="020B0503020204020204" pitchFamily="34" charset="-122"/>
            </a:endParaRPr>
          </a:p>
        </p:txBody>
      </p:sp>
      <p:sp>
        <p:nvSpPr>
          <p:cNvPr id="35" name="矩形 34"/>
          <p:cNvSpPr/>
          <p:nvPr/>
        </p:nvSpPr>
        <p:spPr>
          <a:xfrm>
            <a:off x="6160180" y="4492810"/>
            <a:ext cx="3124118" cy="1421928"/>
          </a:xfrm>
          <a:prstGeom prst="rect">
            <a:avLst/>
          </a:prstGeom>
        </p:spPr>
        <p:txBody>
          <a:bodyPr wrap="square">
            <a:spAutoFit/>
          </a:bodyPr>
          <a:lstStyle/>
          <a:p>
            <a:pPr>
              <a:lnSpc>
                <a:spcPct val="120000"/>
              </a:lnSpc>
              <a:spcBef>
                <a:spcPts val="0"/>
              </a:spcBef>
              <a:buClr>
                <a:srgbClr val="1F3F5F"/>
              </a:buClr>
            </a:pPr>
            <a:r>
              <a:rPr lang="zh-CN" altLang="zh-CN" dirty="0">
                <a:latin typeface="微软雅黑" panose="020B0503020204020204" pitchFamily="34" charset="-122"/>
                <a:ea typeface="微软雅黑" panose="020B0503020204020204" pitchFamily="34" charset="-122"/>
              </a:rPr>
              <a:t>工艺流程和仪器仪表图</a:t>
            </a:r>
            <a:endParaRPr lang="en-US" altLang="zh-CN" dirty="0">
              <a:latin typeface="微软雅黑" panose="020B0503020204020204" pitchFamily="34" charset="-122"/>
              <a:ea typeface="微软雅黑" panose="020B0503020204020204" pitchFamily="34" charset="-122"/>
            </a:endParaRPr>
          </a:p>
          <a:p>
            <a:pPr>
              <a:lnSpc>
                <a:spcPct val="120000"/>
              </a:lnSpc>
              <a:spcBef>
                <a:spcPts val="0"/>
              </a:spcBef>
              <a:buClr>
                <a:srgbClr val="1F3F5F"/>
              </a:buClr>
            </a:pPr>
            <a:r>
              <a:rPr lang="zh-CN" altLang="zh-CN" dirty="0">
                <a:latin typeface="微软雅黑" panose="020B0503020204020204" pitchFamily="34" charset="-122"/>
                <a:ea typeface="微软雅黑" panose="020B0503020204020204" pitchFamily="34" charset="-122"/>
              </a:rPr>
              <a:t>标准规范</a:t>
            </a:r>
            <a:endParaRPr lang="en-US" altLang="zh-CN" dirty="0">
              <a:latin typeface="微软雅黑" panose="020B0503020204020204" pitchFamily="34" charset="-122"/>
              <a:ea typeface="微软雅黑" panose="020B0503020204020204" pitchFamily="34" charset="-122"/>
            </a:endParaRPr>
          </a:p>
          <a:p>
            <a:pPr>
              <a:lnSpc>
                <a:spcPct val="120000"/>
              </a:lnSpc>
              <a:spcBef>
                <a:spcPts val="0"/>
              </a:spcBef>
              <a:buClr>
                <a:srgbClr val="1F3F5F"/>
              </a:buClr>
            </a:pPr>
            <a:r>
              <a:rPr lang="zh-CN" altLang="zh-CN" dirty="0">
                <a:latin typeface="微软雅黑" panose="020B0503020204020204" pitchFamily="34" charset="-122"/>
                <a:ea typeface="微软雅黑" panose="020B0503020204020204" pitchFamily="34" charset="-122"/>
              </a:rPr>
              <a:t>建造图</a:t>
            </a:r>
            <a:endParaRPr lang="en-US" altLang="zh-CN" dirty="0">
              <a:latin typeface="微软雅黑" panose="020B0503020204020204" pitchFamily="34" charset="-122"/>
              <a:ea typeface="微软雅黑" panose="020B0503020204020204" pitchFamily="34" charset="-122"/>
            </a:endParaRPr>
          </a:p>
          <a:p>
            <a:pPr>
              <a:lnSpc>
                <a:spcPct val="120000"/>
              </a:lnSpc>
              <a:spcBef>
                <a:spcPts val="0"/>
              </a:spcBef>
              <a:buClr>
                <a:srgbClr val="1F3F5F"/>
              </a:buClr>
            </a:pPr>
            <a:r>
              <a:rPr lang="zh-CN" altLang="en-US" dirty="0">
                <a:latin typeface="微软雅黑" panose="020B0503020204020204" pitchFamily="34" charset="-122"/>
                <a:ea typeface="微软雅黑" panose="020B0503020204020204" pitchFamily="34" charset="-122"/>
              </a:rPr>
              <a:t>其他设计考虑</a:t>
            </a:r>
            <a:endParaRPr lang="en-US" altLang="zh-CN" dirty="0">
              <a:latin typeface="微软雅黑" panose="020B0503020204020204" pitchFamily="34" charset="-122"/>
              <a:ea typeface="微软雅黑" panose="020B0503020204020204" pitchFamily="34" charset="-122"/>
            </a:endParaRPr>
          </a:p>
        </p:txBody>
      </p:sp>
      <p:grpSp>
        <p:nvGrpSpPr>
          <p:cNvPr id="29" name="组合 57"/>
          <p:cNvGrpSpPr/>
          <p:nvPr/>
        </p:nvGrpSpPr>
        <p:grpSpPr bwMode="auto">
          <a:xfrm rot="5400000">
            <a:off x="5065197" y="3574852"/>
            <a:ext cx="184585" cy="1524882"/>
            <a:chOff x="2123728" y="2947130"/>
            <a:chExt cx="288032" cy="2210062"/>
          </a:xfrm>
        </p:grpSpPr>
        <p:cxnSp>
          <p:nvCxnSpPr>
            <p:cNvPr id="36" name="直接连接符 35"/>
            <p:cNvCxnSpPr/>
            <p:nvPr/>
          </p:nvCxnSpPr>
          <p:spPr bwMode="auto">
            <a:xfrm rot="16200000">
              <a:off x="1268030" y="3968327"/>
              <a:ext cx="2062455" cy="20062"/>
            </a:xfrm>
            <a:prstGeom prst="line">
              <a:avLst/>
            </a:prstGeom>
            <a:noFill/>
            <a:ln w="76200" cap="rnd" cmpd="sng" algn="ctr">
              <a:solidFill>
                <a:srgbClr val="0F6FC6">
                  <a:lumMod val="40000"/>
                  <a:lumOff val="60000"/>
                </a:srgbClr>
              </a:solidFill>
              <a:prstDash val="solid"/>
              <a:round/>
              <a:headEnd type="none" w="med" len="med"/>
              <a:tailEnd type="none" w="med" len="med"/>
            </a:ln>
            <a:effectLst/>
          </p:spPr>
        </p:cxnSp>
        <p:sp>
          <p:nvSpPr>
            <p:cNvPr id="37" name="椭圆 36"/>
            <p:cNvSpPr/>
            <p:nvPr/>
          </p:nvSpPr>
          <p:spPr>
            <a:xfrm>
              <a:off x="2123728" y="4869913"/>
              <a:ext cx="288032" cy="287279"/>
            </a:xfrm>
            <a:prstGeom prst="ellipse">
              <a:avLst/>
            </a:prstGeom>
            <a:solidFill>
              <a:sysClr val="window" lastClr="FFFFFF"/>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grpSp>
      <p:grpSp>
        <p:nvGrpSpPr>
          <p:cNvPr id="18" name="组合 62"/>
          <p:cNvGrpSpPr/>
          <p:nvPr/>
        </p:nvGrpSpPr>
        <p:grpSpPr bwMode="auto">
          <a:xfrm rot="5400000">
            <a:off x="5120590" y="4963906"/>
            <a:ext cx="1648784" cy="210972"/>
            <a:chOff x="3779912" y="3278314"/>
            <a:chExt cx="2567225" cy="305750"/>
          </a:xfrm>
        </p:grpSpPr>
        <p:cxnSp>
          <p:nvCxnSpPr>
            <p:cNvPr id="19" name="直接连接符 18"/>
            <p:cNvCxnSpPr>
              <a:endCxn id="28" idx="2"/>
            </p:cNvCxnSpPr>
            <p:nvPr/>
          </p:nvCxnSpPr>
          <p:spPr bwMode="auto">
            <a:xfrm flipV="1">
              <a:off x="4000211" y="3421945"/>
              <a:ext cx="2059521" cy="17794"/>
            </a:xfrm>
            <a:prstGeom prst="line">
              <a:avLst/>
            </a:prstGeom>
            <a:noFill/>
            <a:ln w="76200" cap="rnd" cmpd="sng" algn="ctr">
              <a:solidFill>
                <a:srgbClr val="0F6FC6">
                  <a:lumMod val="40000"/>
                  <a:lumOff val="60000"/>
                </a:srgbClr>
              </a:solidFill>
              <a:prstDash val="solid"/>
              <a:round/>
              <a:headEnd type="none" w="med" len="med"/>
              <a:tailEnd type="none" w="med" len="med"/>
            </a:ln>
            <a:effectLst/>
          </p:spPr>
        </p:cxnSp>
        <p:sp>
          <p:nvSpPr>
            <p:cNvPr id="21" name="椭圆 20"/>
            <p:cNvSpPr/>
            <p:nvPr/>
          </p:nvSpPr>
          <p:spPr>
            <a:xfrm>
              <a:off x="3779912" y="3296811"/>
              <a:ext cx="287405" cy="287253"/>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sp>
          <p:nvSpPr>
            <p:cNvPr id="28" name="椭圆 27"/>
            <p:cNvSpPr/>
            <p:nvPr/>
          </p:nvSpPr>
          <p:spPr>
            <a:xfrm>
              <a:off x="6059732" y="3278314"/>
              <a:ext cx="287405" cy="287261"/>
            </a:xfrm>
            <a:prstGeom prst="ellipse">
              <a:avLst/>
            </a:prstGeom>
            <a:solidFill>
              <a:srgbClr val="FFFF00"/>
            </a:solidFill>
            <a:ln w="76200" cap="flat" cmpd="sng" algn="ctr">
              <a:solidFill>
                <a:srgbClr val="0F6FC6">
                  <a:lumMod val="40000"/>
                  <a:lumOff val="60000"/>
                </a:srgbClr>
              </a:solidFill>
              <a:prstDash val="solid"/>
            </a:ln>
            <a:effectLst/>
          </p:spPr>
          <p:txBody>
            <a:bodyPr anchor="ctr"/>
            <a:lstStyle/>
            <a:p>
              <a:pPr algn="ctr" eaLnBrk="1" fontAlgn="auto" hangingPunct="1">
                <a:spcBef>
                  <a:spcPts val="0"/>
                </a:spcBef>
                <a:spcAft>
                  <a:spcPts val="0"/>
                </a:spcAft>
                <a:defRPr/>
              </a:pPr>
              <a:endParaRPr lang="zh-CN" altLang="en-US" kern="0" dirty="0">
                <a:solidFill>
                  <a:sysClr val="window" lastClr="FFFFFF"/>
                </a:solidFill>
                <a:latin typeface="Constantia" panose="02030602050306030303"/>
                <a:ea typeface="微软雅黑" panose="020B0503020204020204" pitchFamily="34" charset="-122"/>
              </a:endParaRPr>
            </a:p>
          </p:txBody>
        </p:sp>
      </p:gr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36</a:t>
            </a:fld>
            <a:r>
              <a:rPr lang="en-US" altLang="zh-CN" dirty="0" smtClean="0"/>
              <a:t>/119</a:t>
            </a:r>
            <a:endParaRPr lang="zh-CN" altLang="en-US" dirty="0"/>
          </a:p>
        </p:txBody>
      </p:sp>
    </p:spTree>
    <p:extLst>
      <p:ext uri="{BB962C8B-B14F-4D97-AF65-F5344CB8AC3E}">
        <p14:creationId xmlns:p14="http://schemas.microsoft.com/office/powerpoint/2010/main" val="2877193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Design Review </a:t>
            </a:r>
            <a:r>
              <a:rPr lang="zh-CN" altLang="en-US" dirty="0" smtClean="0"/>
              <a:t>设计审核</a:t>
            </a:r>
            <a:endParaRPr lang="zh-CN" altLang="en-US" dirty="0"/>
          </a:p>
        </p:txBody>
      </p:sp>
      <p:sp>
        <p:nvSpPr>
          <p:cNvPr id="5" name="矩形 4">
            <a:extLst>
              <a:ext uri="{FF2B5EF4-FFF2-40B4-BE49-F238E27FC236}">
                <a16:creationId xmlns:a16="http://schemas.microsoft.com/office/drawing/2014/main" id="{E11B5259-8761-418D-9B39-53E0EE5A1DFC}"/>
              </a:ext>
            </a:extLst>
          </p:cNvPr>
          <p:cNvSpPr/>
          <p:nvPr/>
        </p:nvSpPr>
        <p:spPr>
          <a:xfrm>
            <a:off x="950072" y="1142039"/>
            <a:ext cx="9967310" cy="5078313"/>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设计审核是对设计图纸及资料进行全面的审核，包括</a:t>
            </a:r>
            <a:r>
              <a:rPr lang="en-US" altLang="zh-CN" sz="2400" dirty="0">
                <a:latin typeface="+mj-ea"/>
                <a:ea typeface="+mj-ea"/>
              </a:rPr>
              <a:t>GMP</a:t>
            </a:r>
            <a:r>
              <a:rPr lang="zh-CN" altLang="en-US" sz="2400" dirty="0">
                <a:latin typeface="+mj-ea"/>
                <a:ea typeface="+mj-ea"/>
              </a:rPr>
              <a:t>方面及非</a:t>
            </a:r>
            <a:r>
              <a:rPr lang="en-US" altLang="zh-CN" sz="2400" dirty="0">
                <a:latin typeface="+mj-ea"/>
                <a:ea typeface="+mj-ea"/>
              </a:rPr>
              <a:t>GMP</a:t>
            </a:r>
            <a:r>
              <a:rPr lang="zh-CN" altLang="en-US" sz="2400" dirty="0">
                <a:latin typeface="+mj-ea"/>
                <a:ea typeface="+mj-ea"/>
              </a:rPr>
              <a:t>方面</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a:latin typeface="+mj-ea"/>
                <a:ea typeface="+mj-ea"/>
              </a:rPr>
              <a:t>在整个设计过程中，一个跨职能的项目团队审核系统的设计，以确保包括产品和工艺用户需求、</a:t>
            </a:r>
            <a:r>
              <a:rPr lang="en-US" altLang="zh-CN" sz="2400" dirty="0">
                <a:latin typeface="+mj-ea"/>
                <a:ea typeface="+mj-ea"/>
              </a:rPr>
              <a:t>GMP</a:t>
            </a:r>
            <a:r>
              <a:rPr lang="zh-CN" altLang="en-US" sz="2400" dirty="0">
                <a:latin typeface="+mj-ea"/>
                <a:ea typeface="+mj-ea"/>
              </a:rPr>
              <a:t>和法规要求。因此，这个小组必须包括对工艺、工艺设备、控制策略及设施有适当经验及正确认识的主题</a:t>
            </a:r>
            <a:r>
              <a:rPr lang="zh-CN" altLang="en-US" sz="2400" dirty="0" smtClean="0">
                <a:latin typeface="+mj-ea"/>
                <a:ea typeface="+mj-ea"/>
              </a:rPr>
              <a:t>专家</a:t>
            </a:r>
            <a:r>
              <a:rPr lang="zh-CN" altLang="en-US" sz="2400" dirty="0">
                <a:latin typeface="+mj-ea"/>
                <a:ea typeface="+mj-ea"/>
              </a:rPr>
              <a:t>。如果被审核的系统是直接影响系统，那么团队还应该包括一个质量部门代表，以确保满足所有的质量要求</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smtClean="0">
                <a:latin typeface="+mj-ea"/>
                <a:ea typeface="+mj-ea"/>
              </a:rPr>
              <a:t>设计</a:t>
            </a:r>
            <a:r>
              <a:rPr lang="zh-CN" altLang="en-US" sz="2400" dirty="0">
                <a:latin typeface="+mj-ea"/>
                <a:ea typeface="+mj-ea"/>
              </a:rPr>
              <a:t>审核在概念设计和基础设计的开发期间，以及接近完成详细设计时执行。应审核这些设计包，以确保包含设计审核的所有项目。</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37</a:t>
            </a:fld>
            <a:r>
              <a:rPr lang="en-US" altLang="zh-CN" dirty="0" smtClean="0"/>
              <a:t>/119</a:t>
            </a:r>
            <a:endParaRPr lang="zh-CN" altLang="en-US" dirty="0"/>
          </a:p>
        </p:txBody>
      </p:sp>
    </p:spTree>
    <p:extLst>
      <p:ext uri="{BB962C8B-B14F-4D97-AF65-F5344CB8AC3E}">
        <p14:creationId xmlns:p14="http://schemas.microsoft.com/office/powerpoint/2010/main" val="1808425395"/>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Design Review </a:t>
            </a:r>
            <a:r>
              <a:rPr lang="zh-CN" altLang="en-US" dirty="0" smtClean="0"/>
              <a:t>设计审核</a:t>
            </a:r>
            <a:endParaRPr lang="zh-CN" altLang="en-US" dirty="0"/>
          </a:p>
        </p:txBody>
      </p:sp>
      <p:sp>
        <p:nvSpPr>
          <p:cNvPr id="5" name="矩形 4">
            <a:extLst>
              <a:ext uri="{FF2B5EF4-FFF2-40B4-BE49-F238E27FC236}">
                <a16:creationId xmlns:a16="http://schemas.microsoft.com/office/drawing/2014/main" id="{E11B5259-8761-418D-9B39-53E0EE5A1DFC}"/>
              </a:ext>
            </a:extLst>
          </p:cNvPr>
          <p:cNvSpPr/>
          <p:nvPr/>
        </p:nvSpPr>
        <p:spPr>
          <a:xfrm>
            <a:off x="950072" y="1142039"/>
            <a:ext cx="10105024" cy="4524315"/>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设计审核同时关注工程设计和质量设计。</a:t>
            </a:r>
          </a:p>
          <a:p>
            <a:pPr marL="342900" indent="-342900">
              <a:lnSpc>
                <a:spcPct val="150000"/>
              </a:lnSpc>
              <a:buFont typeface="Wingdings" panose="05000000000000000000" pitchFamily="2" charset="2"/>
              <a:buChar char="ü"/>
            </a:pPr>
            <a:r>
              <a:rPr lang="zh-CN" altLang="en-US" sz="2400" dirty="0">
                <a:latin typeface="+mj-ea"/>
                <a:ea typeface="+mj-ea"/>
              </a:rPr>
              <a:t>设计审核的工程设计部分关注的是系统的技术方面的影响，目的是确认系统操作性、维护和安全方面。技术主题专家、系统用户和任何其他的利益相关方都需要参加。在技术方面审核时，质量部门是否参与是个选项，但是他们的参加有利于简化</a:t>
            </a:r>
            <a:r>
              <a:rPr lang="en-US" altLang="zh-CN" sz="2400" dirty="0">
                <a:latin typeface="+mj-ea"/>
                <a:ea typeface="+mj-ea"/>
              </a:rPr>
              <a:t>DQ</a:t>
            </a:r>
            <a:r>
              <a:rPr lang="zh-CN" altLang="en-US" sz="2400" dirty="0">
                <a:latin typeface="+mj-ea"/>
                <a:ea typeface="+mj-ea"/>
              </a:rPr>
              <a:t>流程。</a:t>
            </a:r>
          </a:p>
          <a:p>
            <a:pPr marL="342900" indent="-342900">
              <a:lnSpc>
                <a:spcPct val="150000"/>
              </a:lnSpc>
              <a:buFont typeface="Wingdings" panose="05000000000000000000" pitchFamily="2" charset="2"/>
              <a:buChar char="ü"/>
            </a:pPr>
            <a:r>
              <a:rPr lang="zh-CN" altLang="en-US" sz="2400" dirty="0">
                <a:latin typeface="+mj-ea"/>
                <a:ea typeface="+mj-ea"/>
              </a:rPr>
              <a:t>设计审核的质量部分关注的是合规的元素，以及对产品质量有影响的系统设计中的</a:t>
            </a:r>
            <a:r>
              <a:rPr lang="en-US" altLang="zh-CN" sz="2400" dirty="0">
                <a:latin typeface="+mj-ea"/>
                <a:ea typeface="+mj-ea"/>
              </a:rPr>
              <a:t>CAs/CDEs</a:t>
            </a:r>
            <a:r>
              <a:rPr lang="zh-CN" altLang="en-US" sz="2400" dirty="0">
                <a:latin typeface="+mj-ea"/>
                <a:ea typeface="+mj-ea"/>
              </a:rPr>
              <a:t>。目的是确认法规要求的所有方面在设计中都有了。强烈建议质量部门的人员参与审核过程，这些审核要记录下来。</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38</a:t>
            </a:fld>
            <a:r>
              <a:rPr lang="en-US" altLang="zh-CN" dirty="0" smtClean="0"/>
              <a:t>/119</a:t>
            </a:r>
            <a:endParaRPr lang="zh-CN" altLang="en-US" dirty="0"/>
          </a:p>
        </p:txBody>
      </p:sp>
    </p:spTree>
    <p:extLst>
      <p:ext uri="{BB962C8B-B14F-4D97-AF65-F5344CB8AC3E}">
        <p14:creationId xmlns:p14="http://schemas.microsoft.com/office/powerpoint/2010/main" val="484181184"/>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Design Review </a:t>
            </a:r>
            <a:r>
              <a:rPr lang="zh-CN" altLang="en-US" dirty="0" smtClean="0"/>
              <a:t>设计</a:t>
            </a:r>
            <a:r>
              <a:rPr lang="zh-CN" altLang="en-US" dirty="0"/>
              <a:t>审核</a:t>
            </a:r>
          </a:p>
        </p:txBody>
      </p:sp>
      <p:graphicFrame>
        <p:nvGraphicFramePr>
          <p:cNvPr id="3" name="对象 2"/>
          <p:cNvGraphicFramePr>
            <a:graphicFrameLocks noChangeAspect="1"/>
          </p:cNvGraphicFramePr>
          <p:nvPr>
            <p:extLst>
              <p:ext uri="{D42A27DB-BD31-4B8C-83A1-F6EECF244321}">
                <p14:modId xmlns:p14="http://schemas.microsoft.com/office/powerpoint/2010/main" val="3041871176"/>
              </p:ext>
            </p:extLst>
          </p:nvPr>
        </p:nvGraphicFramePr>
        <p:xfrm>
          <a:off x="501137" y="2115128"/>
          <a:ext cx="11189726" cy="2900217"/>
        </p:xfrm>
        <a:graphic>
          <a:graphicData uri="http://schemas.openxmlformats.org/presentationml/2006/ole">
            <mc:AlternateContent xmlns:mc="http://schemas.openxmlformats.org/markup-compatibility/2006">
              <mc:Choice xmlns:v="urn:schemas-microsoft-com:vml" Requires="v">
                <p:oleObj spid="_x0000_s144435" name="Visio" r:id="rId4" imgW="6394466" imgH="1657416" progId="Visio.Drawing.15">
                  <p:embed/>
                </p:oleObj>
              </mc:Choice>
              <mc:Fallback>
                <p:oleObj name="Visio" r:id="rId4" imgW="6394466" imgH="1657416" progId="Visio.Drawing.15">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137" y="2115128"/>
                        <a:ext cx="11189726" cy="2900217"/>
                      </a:xfrm>
                      <a:prstGeom prst="rect">
                        <a:avLst/>
                      </a:prstGeom>
                      <a:noFill/>
                    </p:spPr>
                  </p:pic>
                </p:oleObj>
              </mc:Fallback>
            </mc:AlternateContent>
          </a:graphicData>
        </a:graphic>
      </p:graphicFrame>
      <p:sp>
        <p:nvSpPr>
          <p:cNvPr id="4" name="文本框 3"/>
          <p:cNvSpPr txBox="1"/>
          <p:nvPr/>
        </p:nvSpPr>
        <p:spPr>
          <a:xfrm>
            <a:off x="2763520" y="5445760"/>
            <a:ext cx="5669280" cy="400110"/>
          </a:xfrm>
          <a:prstGeom prst="rect">
            <a:avLst/>
          </a:prstGeom>
          <a:noFill/>
        </p:spPr>
        <p:txBody>
          <a:bodyPr wrap="square" rtlCol="0">
            <a:spAutoFit/>
          </a:bodyPr>
          <a:lstStyle/>
          <a:p>
            <a:pPr algn="ctr"/>
            <a:r>
              <a:rPr lang="zh-CN" altLang="en-US" sz="2000" dirty="0" smtClean="0">
                <a:latin typeface="+mj-ea"/>
                <a:ea typeface="+mj-ea"/>
              </a:rPr>
              <a:t>设计审核重点围绕</a:t>
            </a:r>
            <a:r>
              <a:rPr lang="en-US" altLang="zh-CN" sz="2000" dirty="0" smtClean="0">
                <a:latin typeface="+mj-ea"/>
                <a:ea typeface="+mj-ea"/>
              </a:rPr>
              <a:t>GMP</a:t>
            </a:r>
            <a:r>
              <a:rPr lang="zh-CN" altLang="en-US" sz="2000" dirty="0" smtClean="0">
                <a:latin typeface="+mj-ea"/>
                <a:ea typeface="+mj-ea"/>
              </a:rPr>
              <a:t>合规性开展，相对全面。</a:t>
            </a:r>
            <a:endParaRPr lang="zh-CN" altLang="en-US" sz="2000" dirty="0">
              <a:latin typeface="+mj-ea"/>
              <a:ea typeface="+mj-ea"/>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39</a:t>
            </a:fld>
            <a:r>
              <a:rPr lang="en-US" altLang="zh-CN" dirty="0" smtClean="0"/>
              <a:t>/119</a:t>
            </a:r>
            <a:endParaRPr lang="zh-CN" altLang="en-US" dirty="0"/>
          </a:p>
        </p:txBody>
      </p:sp>
    </p:spTree>
    <p:extLst>
      <p:ext uri="{BB962C8B-B14F-4D97-AF65-F5344CB8AC3E}">
        <p14:creationId xmlns:p14="http://schemas.microsoft.com/office/powerpoint/2010/main" val="182445136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mj-ea"/>
              </a:rPr>
              <a:t>调试和确认指南的发展历程</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68024"/>
            <a:ext cx="10656000" cy="1831207"/>
          </a:xfrm>
          <a:prstGeom prst="rect">
            <a:avLst/>
          </a:prstGeom>
        </p:spPr>
        <p:txBody>
          <a:bodyPr wrap="square">
            <a:spAutoFit/>
          </a:bodyPr>
          <a:lstStyle/>
          <a:p>
            <a:pPr marL="152385" eaLnBrk="1" fontAlgn="auto" hangingPunct="1">
              <a:lnSpc>
                <a:spcPct val="150000"/>
              </a:lnSpc>
              <a:spcBef>
                <a:spcPts val="800"/>
              </a:spcBef>
              <a:spcAft>
                <a:spcPts val="0"/>
              </a:spcAft>
              <a:defRPr/>
            </a:pPr>
            <a:r>
              <a:rPr lang="zh-CN" altLang="en-US" sz="2000" dirty="0" smtClean="0">
                <a:latin typeface="+mj-ea"/>
                <a:ea typeface="+mj-ea"/>
              </a:rPr>
              <a:t>在</a:t>
            </a:r>
            <a:r>
              <a:rPr lang="en-US" altLang="zh-CN" sz="2000" dirty="0" smtClean="0">
                <a:latin typeface="+mj-ea"/>
                <a:ea typeface="+mj-ea"/>
              </a:rPr>
              <a:t>ISPE</a:t>
            </a:r>
            <a:r>
              <a:rPr lang="zh-CN" altLang="en-US" sz="2000" dirty="0" smtClean="0">
                <a:latin typeface="+mj-ea"/>
                <a:ea typeface="+mj-ea"/>
              </a:rPr>
              <a:t>内部，调试</a:t>
            </a:r>
            <a:r>
              <a:rPr lang="zh-CN" altLang="en-US" sz="2000" dirty="0">
                <a:latin typeface="+mj-ea"/>
                <a:ea typeface="+mj-ea"/>
              </a:rPr>
              <a:t>和</a:t>
            </a:r>
            <a:r>
              <a:rPr lang="zh-CN" altLang="en-US" sz="2000" dirty="0" smtClean="0">
                <a:latin typeface="+mj-ea"/>
                <a:ea typeface="+mj-ea"/>
              </a:rPr>
              <a:t>确认指南</a:t>
            </a:r>
            <a:r>
              <a:rPr lang="en-US" altLang="zh-CN" sz="2000" dirty="0" smtClean="0">
                <a:latin typeface="+mj-ea"/>
                <a:ea typeface="+mj-ea"/>
              </a:rPr>
              <a:t>(C&amp;Q)</a:t>
            </a:r>
            <a:r>
              <a:rPr lang="zh-CN" altLang="en-US" sz="2000" dirty="0" smtClean="0">
                <a:latin typeface="+mj-ea"/>
                <a:ea typeface="+mj-ea"/>
              </a:rPr>
              <a:t>经历了三个阶段</a:t>
            </a:r>
            <a:r>
              <a:rPr lang="en-US" altLang="zh-CN" sz="2000" dirty="0" smtClean="0">
                <a:latin typeface="+mj-ea"/>
                <a:ea typeface="+mj-ea"/>
              </a:rPr>
              <a:t>(</a:t>
            </a:r>
            <a:r>
              <a:rPr lang="zh-CN" altLang="en-US" sz="2000" dirty="0" smtClean="0">
                <a:latin typeface="+mj-ea"/>
                <a:ea typeface="+mj-ea"/>
              </a:rPr>
              <a:t>版本</a:t>
            </a:r>
            <a:r>
              <a:rPr lang="en-US" altLang="zh-CN" sz="2000" dirty="0" smtClean="0">
                <a:latin typeface="+mj-ea"/>
                <a:ea typeface="+mj-ea"/>
              </a:rPr>
              <a:t>)</a:t>
            </a:r>
            <a:r>
              <a:rPr lang="zh-CN" altLang="en-US" sz="2000" dirty="0" smtClean="0">
                <a:latin typeface="+mj-ea"/>
                <a:ea typeface="+mj-ea"/>
              </a:rPr>
              <a:t>的变化</a:t>
            </a:r>
            <a:r>
              <a:rPr lang="en-US" altLang="zh-CN" sz="2000" dirty="0" smtClean="0">
                <a:latin typeface="+mj-ea"/>
                <a:ea typeface="+mj-ea"/>
              </a:rPr>
              <a:t>:</a:t>
            </a:r>
            <a:endParaRPr lang="en-US" altLang="zh-CN" sz="2000" dirty="0">
              <a:latin typeface="+mj-ea"/>
              <a:ea typeface="+mj-ea"/>
            </a:endParaRPr>
          </a:p>
          <a:p>
            <a:pPr marL="533375" indent="-380990" eaLnBrk="1" fontAlgn="auto" hangingPunct="1">
              <a:lnSpc>
                <a:spcPct val="150000"/>
              </a:lnSpc>
              <a:spcBef>
                <a:spcPts val="0"/>
              </a:spcBef>
              <a:spcAft>
                <a:spcPts val="0"/>
              </a:spcAft>
              <a:buFont typeface="Arial" panose="020B0604020202020204" pitchFamily="34" charset="0"/>
              <a:buChar char="•"/>
              <a:defRPr/>
            </a:pPr>
            <a:r>
              <a:rPr lang="en-US" altLang="zh-CN" dirty="0">
                <a:latin typeface="+mj-ea"/>
                <a:ea typeface="+mj-ea"/>
              </a:rPr>
              <a:t>2001</a:t>
            </a:r>
            <a:r>
              <a:rPr lang="zh-CN" altLang="en-US" dirty="0">
                <a:latin typeface="+mj-ea"/>
                <a:ea typeface="+mj-ea"/>
              </a:rPr>
              <a:t>年，</a:t>
            </a:r>
            <a:r>
              <a:rPr lang="en-US" altLang="zh-CN" dirty="0">
                <a:latin typeface="+mj-ea"/>
                <a:ea typeface="+mj-ea"/>
              </a:rPr>
              <a:t>C&amp;Q</a:t>
            </a:r>
            <a:r>
              <a:rPr lang="zh-CN" altLang="en-US" dirty="0">
                <a:latin typeface="+mj-ea"/>
                <a:ea typeface="+mj-ea"/>
              </a:rPr>
              <a:t>指南第一版发布</a:t>
            </a:r>
            <a:endParaRPr lang="en-US" altLang="zh-CN" dirty="0">
              <a:latin typeface="+mj-ea"/>
              <a:ea typeface="+mj-ea"/>
            </a:endParaRPr>
          </a:p>
          <a:p>
            <a:pPr marL="533375" indent="-380990" eaLnBrk="1" fontAlgn="auto" hangingPunct="1">
              <a:lnSpc>
                <a:spcPct val="150000"/>
              </a:lnSpc>
              <a:spcBef>
                <a:spcPts val="0"/>
              </a:spcBef>
              <a:spcAft>
                <a:spcPts val="0"/>
              </a:spcAft>
              <a:buFont typeface="Arial" panose="020B0604020202020204" pitchFamily="34" charset="0"/>
              <a:buChar char="•"/>
              <a:defRPr/>
            </a:pPr>
            <a:r>
              <a:rPr lang="en-US" altLang="zh-CN" dirty="0">
                <a:latin typeface="+mj-ea"/>
                <a:ea typeface="+mj-ea"/>
              </a:rPr>
              <a:t>2011</a:t>
            </a:r>
            <a:r>
              <a:rPr lang="zh-CN" altLang="en-US" dirty="0">
                <a:latin typeface="+mj-ea"/>
                <a:ea typeface="+mj-ea"/>
              </a:rPr>
              <a:t>年，基于科学和风险的</a:t>
            </a:r>
            <a:r>
              <a:rPr lang="en-US" altLang="zh-CN" dirty="0">
                <a:latin typeface="+mj-ea"/>
                <a:ea typeface="+mj-ea"/>
              </a:rPr>
              <a:t>C&amp;Q</a:t>
            </a:r>
            <a:r>
              <a:rPr lang="zh-CN" altLang="en-US" dirty="0">
                <a:latin typeface="+mj-ea"/>
                <a:ea typeface="+mj-ea"/>
              </a:rPr>
              <a:t>指南发布，和</a:t>
            </a:r>
            <a:r>
              <a:rPr lang="en-US" altLang="zh-CN" dirty="0">
                <a:latin typeface="+mj-ea"/>
                <a:ea typeface="+mj-ea"/>
              </a:rPr>
              <a:t>C&amp;Q</a:t>
            </a:r>
            <a:r>
              <a:rPr lang="zh-CN" altLang="en-US" dirty="0">
                <a:latin typeface="+mj-ea"/>
                <a:ea typeface="+mj-ea"/>
              </a:rPr>
              <a:t>指南</a:t>
            </a:r>
            <a:r>
              <a:rPr lang="zh-CN" altLang="en-US" dirty="0" smtClean="0">
                <a:latin typeface="+mj-ea"/>
                <a:ea typeface="+mj-ea"/>
              </a:rPr>
              <a:t>第一版共存，供各企业做过渡性选择</a:t>
            </a:r>
            <a:endParaRPr lang="en-US" altLang="zh-CN" dirty="0">
              <a:latin typeface="+mj-ea"/>
              <a:ea typeface="+mj-ea"/>
            </a:endParaRPr>
          </a:p>
          <a:p>
            <a:pPr marL="533375" indent="-380990" eaLnBrk="1" fontAlgn="auto" hangingPunct="1">
              <a:lnSpc>
                <a:spcPct val="150000"/>
              </a:lnSpc>
              <a:spcBef>
                <a:spcPts val="0"/>
              </a:spcBef>
              <a:spcAft>
                <a:spcPts val="0"/>
              </a:spcAft>
              <a:buFont typeface="Arial" panose="020B0604020202020204" pitchFamily="34" charset="0"/>
              <a:buChar char="•"/>
              <a:defRPr/>
            </a:pPr>
            <a:r>
              <a:rPr lang="en-US" altLang="zh-CN" dirty="0">
                <a:latin typeface="+mj-ea"/>
                <a:ea typeface="+mj-ea"/>
              </a:rPr>
              <a:t>2019</a:t>
            </a:r>
            <a:r>
              <a:rPr lang="zh-CN" altLang="en-US" dirty="0">
                <a:latin typeface="+mj-ea"/>
                <a:ea typeface="+mj-ea"/>
              </a:rPr>
              <a:t>年，</a:t>
            </a:r>
            <a:r>
              <a:rPr lang="en-US" altLang="zh-CN" dirty="0">
                <a:latin typeface="+mj-ea"/>
                <a:ea typeface="+mj-ea"/>
              </a:rPr>
              <a:t>C&amp;Q</a:t>
            </a:r>
            <a:r>
              <a:rPr lang="zh-CN" altLang="en-US" dirty="0">
                <a:latin typeface="+mj-ea"/>
                <a:ea typeface="+mj-ea"/>
              </a:rPr>
              <a:t>指南第二版</a:t>
            </a:r>
            <a:r>
              <a:rPr lang="zh-CN" altLang="en-US" dirty="0" smtClean="0">
                <a:latin typeface="+mj-ea"/>
                <a:ea typeface="+mj-ea"/>
              </a:rPr>
              <a:t>发布，取代了之前发布的历史版本和相关过渡性指南</a:t>
            </a:r>
            <a:endParaRPr lang="zh-CN" altLang="en-US" dirty="0">
              <a:latin typeface="+mj-ea"/>
              <a:ea typeface="+mj-ea"/>
            </a:endParaRPr>
          </a:p>
        </p:txBody>
      </p:sp>
      <p:pic>
        <p:nvPicPr>
          <p:cNvPr id="5"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00" y="3100478"/>
            <a:ext cx="2448000" cy="3168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0" descr="ISPEGPG10-ARMCQ-smcvr.jpg"/>
          <p:cNvPicPr>
            <a:picLocks noChangeArrowheads="1"/>
          </p:cNvPicPr>
          <p:nvPr/>
        </p:nvPicPr>
        <p:blipFill>
          <a:blip r:embed="rId4" cstate="print"/>
          <a:srcRect/>
          <a:stretch>
            <a:fillRect/>
          </a:stretch>
        </p:blipFill>
        <p:spPr bwMode="auto">
          <a:xfrm>
            <a:off x="5690524" y="3100478"/>
            <a:ext cx="2448000" cy="3168000"/>
          </a:xfrm>
          <a:prstGeom prst="rect">
            <a:avLst/>
          </a:prstGeom>
          <a:noFill/>
          <a:ln w="12700">
            <a:solidFill>
              <a:schemeClr val="accent1"/>
            </a:solidFill>
            <a:miter lim="800000"/>
            <a:headEnd/>
            <a:tailEnd/>
          </a:ln>
        </p:spPr>
      </p:pic>
      <p:pic>
        <p:nvPicPr>
          <p:cNvPr id="10" name="Picture 2"/>
          <p:cNvPicPr>
            <a:picLocks noChangeArrowheads="1"/>
          </p:cNvPicPr>
          <p:nvPr/>
        </p:nvPicPr>
        <p:blipFill>
          <a:blip r:embed="rId5" cstate="print"/>
          <a:srcRect/>
          <a:stretch>
            <a:fillRect/>
          </a:stretch>
        </p:blipFill>
        <p:spPr bwMode="auto">
          <a:xfrm>
            <a:off x="4143200" y="3102121"/>
            <a:ext cx="2448000" cy="3168000"/>
          </a:xfrm>
          <a:prstGeom prst="rect">
            <a:avLst/>
          </a:prstGeom>
          <a:noFill/>
          <a:ln w="12700">
            <a:solidFill>
              <a:schemeClr val="accent1"/>
            </a:solidFill>
            <a:miter lim="800000"/>
            <a:headEnd/>
            <a:tailEnd/>
          </a:ln>
        </p:spPr>
      </p:pic>
      <p:sp>
        <p:nvSpPr>
          <p:cNvPr id="6" name="右箭头 5"/>
          <p:cNvSpPr/>
          <p:nvPr/>
        </p:nvSpPr>
        <p:spPr>
          <a:xfrm>
            <a:off x="3451000" y="4541109"/>
            <a:ext cx="4572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427161" y="4544393"/>
            <a:ext cx="457200" cy="345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4</a:t>
            </a:fld>
            <a:r>
              <a:rPr lang="en-US" altLang="zh-CN" dirty="0" smtClean="0"/>
              <a:t>/119</a:t>
            </a:r>
            <a:endParaRPr lang="zh-CN" altLang="en-US" dirty="0"/>
          </a:p>
        </p:txBody>
      </p:sp>
      <p:pic>
        <p:nvPicPr>
          <p:cNvPr id="12" name="图片 11"/>
          <p:cNvPicPr/>
          <p:nvPr/>
        </p:nvPicPr>
        <p:blipFill>
          <a:blip r:embed="rId6"/>
          <a:stretch>
            <a:fillRect/>
          </a:stretch>
        </p:blipFill>
        <p:spPr>
          <a:xfrm>
            <a:off x="9065724" y="3100478"/>
            <a:ext cx="2475879" cy="3165007"/>
          </a:xfrm>
          <a:prstGeom prst="rect">
            <a:avLst/>
          </a:prstGeom>
          <a:ln>
            <a:solidFill>
              <a:schemeClr val="accent1"/>
            </a:solidFill>
          </a:ln>
        </p:spPr>
      </p:pic>
    </p:spTree>
    <p:extLst>
      <p:ext uri="{BB962C8B-B14F-4D97-AF65-F5344CB8AC3E}">
        <p14:creationId xmlns:p14="http://schemas.microsoft.com/office/powerpoint/2010/main" val="853459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en-US" altLang="zh-CN" dirty="0" smtClean="0"/>
              <a:t>Design Qualification </a:t>
            </a:r>
            <a:r>
              <a:rPr lang="zh-CN" altLang="en-US" dirty="0" smtClean="0"/>
              <a:t>设计</a:t>
            </a:r>
            <a:r>
              <a:rPr lang="zh-CN" altLang="en-US" dirty="0"/>
              <a:t>确认</a:t>
            </a:r>
          </a:p>
        </p:txBody>
      </p:sp>
      <p:graphicFrame>
        <p:nvGraphicFramePr>
          <p:cNvPr id="3" name="对象 2"/>
          <p:cNvGraphicFramePr>
            <a:graphicFrameLocks noChangeAspect="1"/>
          </p:cNvGraphicFramePr>
          <p:nvPr>
            <p:extLst>
              <p:ext uri="{D42A27DB-BD31-4B8C-83A1-F6EECF244321}">
                <p14:modId xmlns:p14="http://schemas.microsoft.com/office/powerpoint/2010/main" val="1235371030"/>
              </p:ext>
            </p:extLst>
          </p:nvPr>
        </p:nvGraphicFramePr>
        <p:xfrm>
          <a:off x="768000" y="1624966"/>
          <a:ext cx="10624602" cy="3819524"/>
        </p:xfrm>
        <a:graphic>
          <a:graphicData uri="http://schemas.openxmlformats.org/presentationml/2006/ole">
            <mc:AlternateContent xmlns:mc="http://schemas.openxmlformats.org/markup-compatibility/2006">
              <mc:Choice xmlns:v="urn:schemas-microsoft-com:vml" Requires="v">
                <p:oleObj spid="_x0000_s145460" name="Visio" r:id="rId4" imgW="5975341" imgH="2254320" progId="Visio.Drawing.15">
                  <p:embed/>
                </p:oleObj>
              </mc:Choice>
              <mc:Fallback>
                <p:oleObj name="Visio" r:id="rId4" imgW="5975341" imgH="2254320" progId="Visio.Drawing.15">
                  <p:embed/>
                  <p:pic>
                    <p:nvPicPr>
                      <p:cNvPr id="3" name="对象 2"/>
                      <p:cNvPicPr>
                        <a:picLocks noChangeAspect="1" noChangeArrowheads="1"/>
                      </p:cNvPicPr>
                      <p:nvPr/>
                    </p:nvPicPr>
                    <p:blipFill>
                      <a:blip r:embed="rId5"/>
                      <a:srcRect/>
                      <a:stretch>
                        <a:fillRect/>
                      </a:stretch>
                    </p:blipFill>
                    <p:spPr bwMode="auto">
                      <a:xfrm>
                        <a:off x="768000" y="1624966"/>
                        <a:ext cx="10624602" cy="3819524"/>
                      </a:xfrm>
                      <a:prstGeom prst="rect">
                        <a:avLst/>
                      </a:prstGeom>
                      <a:noFill/>
                    </p:spPr>
                  </p:pic>
                </p:oleObj>
              </mc:Fallback>
            </mc:AlternateContent>
          </a:graphicData>
        </a:graphic>
      </p:graphicFrame>
      <p:sp>
        <p:nvSpPr>
          <p:cNvPr id="6" name="文本框 5"/>
          <p:cNvSpPr txBox="1"/>
          <p:nvPr/>
        </p:nvSpPr>
        <p:spPr>
          <a:xfrm>
            <a:off x="5887260" y="2013526"/>
            <a:ext cx="5979619" cy="400110"/>
          </a:xfrm>
          <a:prstGeom prst="rect">
            <a:avLst/>
          </a:prstGeom>
          <a:noFill/>
        </p:spPr>
        <p:txBody>
          <a:bodyPr wrap="square" rtlCol="0">
            <a:spAutoFit/>
          </a:bodyPr>
          <a:lstStyle/>
          <a:p>
            <a:pPr algn="ctr"/>
            <a:r>
              <a:rPr lang="zh-CN" altLang="en-US" sz="2000" dirty="0" smtClean="0">
                <a:latin typeface="+mj-ea"/>
                <a:ea typeface="+mj-ea"/>
              </a:rPr>
              <a:t>设计确认重点围绕</a:t>
            </a:r>
            <a:r>
              <a:rPr lang="en-US" altLang="zh-CN" sz="2000" dirty="0" smtClean="0">
                <a:latin typeface="+mj-ea"/>
                <a:ea typeface="+mj-ea"/>
              </a:rPr>
              <a:t>CAs/CDEs</a:t>
            </a:r>
            <a:r>
              <a:rPr lang="zh-CN" altLang="en-US" sz="2000" dirty="0" smtClean="0">
                <a:latin typeface="+mj-ea"/>
                <a:ea typeface="+mj-ea"/>
              </a:rPr>
              <a:t>开展，</a:t>
            </a:r>
            <a:r>
              <a:rPr lang="zh-CN" altLang="en-US" sz="2000" dirty="0">
                <a:latin typeface="+mj-ea"/>
                <a:ea typeface="+mj-ea"/>
              </a:rPr>
              <a:t>更</a:t>
            </a:r>
            <a:r>
              <a:rPr lang="zh-CN" altLang="en-US" sz="2000" dirty="0" smtClean="0">
                <a:latin typeface="+mj-ea"/>
                <a:ea typeface="+mj-ea"/>
              </a:rPr>
              <a:t>有针对性。</a:t>
            </a:r>
            <a:endParaRPr lang="zh-CN" altLang="en-US" sz="2000" dirty="0">
              <a:latin typeface="+mj-ea"/>
              <a:ea typeface="+mj-ea"/>
            </a:endParaRPr>
          </a:p>
        </p:txBody>
      </p:sp>
      <p:sp>
        <p:nvSpPr>
          <p:cNvPr id="7" name="文本框 6"/>
          <p:cNvSpPr txBox="1"/>
          <p:nvPr/>
        </p:nvSpPr>
        <p:spPr>
          <a:xfrm>
            <a:off x="2275840" y="5666452"/>
            <a:ext cx="8219440" cy="400110"/>
          </a:xfrm>
          <a:prstGeom prst="rect">
            <a:avLst/>
          </a:prstGeom>
          <a:noFill/>
        </p:spPr>
        <p:txBody>
          <a:bodyPr wrap="square" rtlCol="0">
            <a:spAutoFit/>
          </a:bodyPr>
          <a:lstStyle/>
          <a:p>
            <a:pPr algn="ctr"/>
            <a:r>
              <a:rPr lang="zh-CN" altLang="en-US" sz="2000" dirty="0" smtClean="0">
                <a:latin typeface="+mj-ea"/>
                <a:ea typeface="+mj-ea"/>
              </a:rPr>
              <a:t>设计审核和设计确认相辅相成，实现设计过程中的要点监控。</a:t>
            </a:r>
            <a:endParaRPr lang="zh-CN" altLang="en-US" sz="2000" dirty="0">
              <a:latin typeface="+mj-ea"/>
              <a:ea typeface="+mj-ea"/>
            </a:endParaRP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40</a:t>
            </a:fld>
            <a:r>
              <a:rPr lang="en-US" altLang="zh-CN" dirty="0" smtClean="0"/>
              <a:t>/119</a:t>
            </a:r>
            <a:endParaRPr lang="zh-CN" altLang="en-US" dirty="0"/>
          </a:p>
        </p:txBody>
      </p:sp>
    </p:spTree>
    <p:extLst>
      <p:ext uri="{BB962C8B-B14F-4D97-AF65-F5344CB8AC3E}">
        <p14:creationId xmlns:p14="http://schemas.microsoft.com/office/powerpoint/2010/main" val="236532707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t>调试与确认计划</a:t>
            </a:r>
          </a:p>
        </p:txBody>
      </p:sp>
      <p:sp>
        <p:nvSpPr>
          <p:cNvPr id="5" name="矩形 4">
            <a:extLst>
              <a:ext uri="{FF2B5EF4-FFF2-40B4-BE49-F238E27FC236}">
                <a16:creationId xmlns:a16="http://schemas.microsoft.com/office/drawing/2014/main" id="{E11B5259-8761-418D-9B39-53E0EE5A1DFC}"/>
              </a:ext>
            </a:extLst>
          </p:cNvPr>
          <p:cNvSpPr/>
          <p:nvPr/>
        </p:nvSpPr>
        <p:spPr>
          <a:xfrm>
            <a:off x="950072" y="1142039"/>
            <a:ext cx="10105024" cy="3970318"/>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调试与确认是一个良好计划的、文件化的且是包含部分工程管理的活动，它从编写</a:t>
            </a:r>
            <a:r>
              <a:rPr lang="en-US" altLang="zh-CN" sz="2400" dirty="0">
                <a:latin typeface="+mj-ea"/>
                <a:ea typeface="+mj-ea"/>
              </a:rPr>
              <a:t>URS</a:t>
            </a:r>
            <a:r>
              <a:rPr lang="zh-CN" altLang="en-US" sz="2400" dirty="0">
                <a:latin typeface="+mj-ea"/>
                <a:ea typeface="+mj-ea"/>
              </a:rPr>
              <a:t>开始，然后进行系统的启动与调试确认，最终完成系统的接受和放行</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smtClean="0">
                <a:latin typeface="+mj-ea"/>
                <a:ea typeface="+mj-ea"/>
              </a:rPr>
              <a:t>一</a:t>
            </a:r>
            <a:r>
              <a:rPr lang="zh-CN" altLang="en-US" sz="2400" dirty="0">
                <a:latin typeface="+mj-ea"/>
                <a:ea typeface="+mj-ea"/>
              </a:rPr>
              <a:t>个良好的计划应该是非常关键的，并且能做到“高效”和 “第一次就做对”，且成本最优化的</a:t>
            </a:r>
            <a:r>
              <a:rPr lang="zh-CN" altLang="en-US" sz="2400" dirty="0" smtClean="0">
                <a:latin typeface="+mj-ea"/>
                <a:ea typeface="+mj-ea"/>
              </a:rPr>
              <a:t>调试与确认</a:t>
            </a:r>
            <a:r>
              <a:rPr lang="zh-CN" altLang="en-US" sz="2400" dirty="0">
                <a:latin typeface="+mj-ea"/>
                <a:ea typeface="+mj-ea"/>
              </a:rPr>
              <a:t>活动</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a:latin typeface="+mj-ea"/>
                <a:ea typeface="+mj-ea"/>
              </a:rPr>
              <a:t>精心设计和执行的调试与确认计划可以极大地促进及时和低投入的确认工作。</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41</a:t>
            </a:fld>
            <a:r>
              <a:rPr lang="en-US" altLang="zh-CN" dirty="0" smtClean="0"/>
              <a:t>/119</a:t>
            </a:r>
            <a:endParaRPr lang="zh-CN" altLang="en-US" dirty="0"/>
          </a:p>
        </p:txBody>
      </p:sp>
    </p:spTree>
    <p:extLst>
      <p:ext uri="{BB962C8B-B14F-4D97-AF65-F5344CB8AC3E}">
        <p14:creationId xmlns:p14="http://schemas.microsoft.com/office/powerpoint/2010/main" val="287608488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调试</a:t>
            </a:r>
            <a:r>
              <a:rPr lang="zh-CN" altLang="en-US" dirty="0"/>
              <a:t>与</a:t>
            </a:r>
            <a:r>
              <a:rPr lang="zh-CN" altLang="en-US" dirty="0" smtClean="0"/>
              <a:t>确认</a:t>
            </a:r>
            <a:r>
              <a:rPr lang="zh-CN" altLang="en-US" dirty="0"/>
              <a:t>计划</a:t>
            </a:r>
          </a:p>
        </p:txBody>
      </p:sp>
      <p:sp>
        <p:nvSpPr>
          <p:cNvPr id="10" name="矩形 9">
            <a:extLst>
              <a:ext uri="{FF2B5EF4-FFF2-40B4-BE49-F238E27FC236}">
                <a16:creationId xmlns:a16="http://schemas.microsoft.com/office/drawing/2014/main" id="{E11B5259-8761-418D-9B39-53E0EE5A1DFC}"/>
              </a:ext>
            </a:extLst>
          </p:cNvPr>
          <p:cNvSpPr/>
          <p:nvPr/>
        </p:nvSpPr>
        <p:spPr>
          <a:xfrm>
            <a:off x="768000" y="1044000"/>
            <a:ext cx="9967310" cy="4816703"/>
          </a:xfrm>
          <a:prstGeom prst="rect">
            <a:avLst/>
          </a:prstGeom>
        </p:spPr>
        <p:txBody>
          <a:bodyPr wrap="square">
            <a:spAutoFit/>
          </a:bodyPr>
          <a:lstStyle/>
          <a:p>
            <a:pPr>
              <a:lnSpc>
                <a:spcPct val="150000"/>
              </a:lnSpc>
            </a:pPr>
            <a:r>
              <a:rPr lang="zh-CN" altLang="zh-CN" sz="2000" dirty="0" smtClean="0">
                <a:latin typeface="微软雅黑" panose="020B0503020204020204" pitchFamily="34" charset="-122"/>
                <a:ea typeface="微软雅黑" panose="020B0503020204020204" pitchFamily="34" charset="-122"/>
              </a:rPr>
              <a:t>调试</a:t>
            </a:r>
            <a:r>
              <a:rPr lang="zh-CN" altLang="zh-CN" sz="2000" dirty="0">
                <a:latin typeface="微软雅黑" panose="020B0503020204020204" pitchFamily="34" charset="-122"/>
                <a:ea typeface="微软雅黑" panose="020B0503020204020204" pitchFamily="34" charset="-122"/>
              </a:rPr>
              <a:t>和确认</a:t>
            </a:r>
            <a:r>
              <a:rPr lang="zh-CN" altLang="zh-CN" sz="2000" dirty="0" smtClean="0">
                <a:latin typeface="微软雅黑" panose="020B0503020204020204" pitchFamily="34" charset="-122"/>
                <a:ea typeface="微软雅黑" panose="020B0503020204020204" pitchFamily="34" charset="-122"/>
              </a:rPr>
              <a:t>计划</a:t>
            </a:r>
            <a:r>
              <a:rPr lang="zh-CN" altLang="en-US" sz="2000" dirty="0" smtClean="0">
                <a:latin typeface="微软雅黑" panose="020B0503020204020204" pitchFamily="34" charset="-122"/>
                <a:ea typeface="微软雅黑" panose="020B0503020204020204" pitchFamily="34" charset="-122"/>
              </a:rPr>
              <a:t>，</a:t>
            </a:r>
            <a:r>
              <a:rPr lang="zh-CN" altLang="zh-CN" sz="2000" dirty="0" smtClean="0">
                <a:latin typeface="微软雅黑" panose="020B0503020204020204" pitchFamily="34" charset="-122"/>
                <a:ea typeface="微软雅黑" panose="020B0503020204020204" pitchFamily="34" charset="-122"/>
              </a:rPr>
              <a:t>通常</a:t>
            </a:r>
            <a:r>
              <a:rPr lang="zh-CN" altLang="zh-CN" sz="2000" dirty="0">
                <a:latin typeface="微软雅黑" panose="020B0503020204020204" pitchFamily="34" charset="-122"/>
                <a:ea typeface="微软雅黑" panose="020B0503020204020204" pitchFamily="34" charset="-122"/>
              </a:rPr>
              <a:t>包括</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描述计划的范围（识别出包含的系统）</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调试和确认执行策略的描述</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针对每个确定的系统的调试和确认相关文件的要求（例如：</a:t>
            </a:r>
            <a:r>
              <a:rPr lang="en-US" altLang="zh-CN" sz="2000" dirty="0">
                <a:latin typeface="微软雅黑" panose="020B0503020204020204" pitchFamily="34" charset="-122"/>
                <a:ea typeface="微软雅黑" panose="020B0503020204020204" pitchFamily="34" charset="-122"/>
              </a:rPr>
              <a:t>URS, FAT, SAT, </a:t>
            </a:r>
            <a:r>
              <a:rPr lang="zh-CN" altLang="zh-CN" sz="2000" dirty="0">
                <a:latin typeface="微软雅黑" panose="020B0503020204020204" pitchFamily="34" charset="-122"/>
                <a:ea typeface="微软雅黑" panose="020B0503020204020204" pitchFamily="34" charset="-122"/>
              </a:rPr>
              <a:t>安装，运行测试，</a:t>
            </a:r>
            <a:r>
              <a:rPr lang="en-US" altLang="zh-CN" sz="2000" dirty="0">
                <a:latin typeface="微软雅黑" panose="020B0503020204020204" pitchFamily="34" charset="-122"/>
                <a:ea typeface="微软雅黑" panose="020B0503020204020204" pitchFamily="34" charset="-122"/>
              </a:rPr>
              <a:t>PQ</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SOP</a:t>
            </a:r>
            <a:r>
              <a:rPr lang="zh-CN" altLang="zh-CN" sz="2000" dirty="0">
                <a:latin typeface="微软雅黑" panose="020B0503020204020204" pitchFamily="34" charset="-122"/>
                <a:ea typeface="微软雅黑" panose="020B0503020204020204" pitchFamily="34" charset="-122"/>
              </a:rPr>
              <a:t>等）</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角色和职责，例如批准的矩阵（见</a:t>
            </a:r>
            <a:r>
              <a:rPr lang="en-US" altLang="zh-CN" sz="2000" dirty="0">
                <a:latin typeface="微软雅黑" panose="020B0503020204020204" pitchFamily="34" charset="-122"/>
                <a:ea typeface="微软雅黑" panose="020B0503020204020204" pitchFamily="34" charset="-122"/>
              </a:rPr>
              <a:t>6.4</a:t>
            </a:r>
            <a:r>
              <a:rPr lang="zh-CN" altLang="zh-CN" sz="2000" dirty="0">
                <a:latin typeface="微软雅黑" panose="020B0503020204020204" pitchFamily="34" charset="-122"/>
                <a:ea typeface="微软雅黑" panose="020B0503020204020204" pitchFamily="34" charset="-122"/>
              </a:rPr>
              <a:t>部分例子）</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参考的必须的调试和确认文件模板（例如：测试说明，测试脚本，报告，偏离表）</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计划性的检查和测试</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检查和测试结果的文件要求</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检查和执行的测试的参考流程（和项目早期阶段的一样多）</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主题专家来监督检测和测试结果的审核</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342900" lvl="2" indent="-342900">
              <a:lnSpc>
                <a:spcPts val="2800"/>
              </a:lnSpc>
              <a:buFont typeface="+mj-lt"/>
              <a:buAutoNum type="arabicPeriod"/>
            </a:pPr>
            <a:r>
              <a:rPr lang="zh-CN" altLang="zh-CN" sz="2000" dirty="0">
                <a:latin typeface="微软雅黑" panose="020B0503020204020204" pitchFamily="34" charset="-122"/>
                <a:ea typeface="微软雅黑" panose="020B0503020204020204" pitchFamily="34" charset="-122"/>
              </a:rPr>
              <a:t>用于支持确认的测试，包括来满足符合关键设计元素的接受标准（注：这个计划可能遵循个别测试说明）</a:t>
            </a:r>
            <a:r>
              <a:rPr lang="zh-CN" altLang="en-US" sz="2000" dirty="0">
                <a:latin typeface="微软雅黑" panose="020B0503020204020204" pitchFamily="34" charset="-122"/>
                <a:ea typeface="微软雅黑" panose="020B0503020204020204" pitchFamily="34" charset="-122"/>
              </a:rPr>
              <a:t>。</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42</a:t>
            </a:fld>
            <a:r>
              <a:rPr lang="en-US" altLang="zh-CN" dirty="0" smtClean="0"/>
              <a:t>/119</a:t>
            </a:r>
            <a:endParaRPr lang="zh-CN" altLang="en-US" dirty="0"/>
          </a:p>
        </p:txBody>
      </p:sp>
    </p:spTree>
    <p:extLst>
      <p:ext uri="{BB962C8B-B14F-4D97-AF65-F5344CB8AC3E}">
        <p14:creationId xmlns:p14="http://schemas.microsoft.com/office/powerpoint/2010/main" val="22479773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t>调试与确认计划</a:t>
            </a:r>
          </a:p>
        </p:txBody>
      </p:sp>
      <p:sp>
        <p:nvSpPr>
          <p:cNvPr id="5" name="矩形 4">
            <a:extLst>
              <a:ext uri="{FF2B5EF4-FFF2-40B4-BE49-F238E27FC236}">
                <a16:creationId xmlns:a16="http://schemas.microsoft.com/office/drawing/2014/main" id="{E11B5259-8761-418D-9B39-53E0EE5A1DFC}"/>
              </a:ext>
            </a:extLst>
          </p:cNvPr>
          <p:cNvSpPr/>
          <p:nvPr/>
        </p:nvSpPr>
        <p:spPr>
          <a:xfrm>
            <a:off x="950072" y="1142039"/>
            <a:ext cx="10105024" cy="4524315"/>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调试与确认计划需要定义调试与确认的策略和方法，以帮助整体项目规划</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smtClean="0">
                <a:latin typeface="+mj-ea"/>
                <a:ea typeface="+mj-ea"/>
              </a:rPr>
              <a:t>调试</a:t>
            </a:r>
            <a:r>
              <a:rPr lang="zh-CN" altLang="en-US" sz="2400" dirty="0">
                <a:latin typeface="+mj-ea"/>
                <a:ea typeface="+mj-ea"/>
              </a:rPr>
              <a:t>和确认计划要明确系统是仅调试还是调试加确认。一般直接影响系统进行调试与确认，非直接影响系统只进行调试</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a:latin typeface="+mj-ea"/>
                <a:ea typeface="+mj-ea"/>
              </a:rPr>
              <a:t>调试与确认还应该确定单个设备或系统是否需要单独测试，因为它们由不同供应商在不同时间交付和安装，或者是否所有组件在安装后即可开始执行测试。还应包括工作之间的逻辑顺序关系（比如，</a:t>
            </a:r>
            <a:r>
              <a:rPr lang="en-US" altLang="zh-CN" sz="2400" dirty="0">
                <a:latin typeface="+mj-ea"/>
                <a:ea typeface="+mj-ea"/>
              </a:rPr>
              <a:t>A</a:t>
            </a:r>
            <a:r>
              <a:rPr lang="zh-CN" altLang="en-US" sz="2400" dirty="0">
                <a:latin typeface="+mj-ea"/>
                <a:ea typeface="+mj-ea"/>
              </a:rPr>
              <a:t>系统的测试需要在</a:t>
            </a:r>
            <a:r>
              <a:rPr lang="en-US" altLang="zh-CN" sz="2400" dirty="0">
                <a:latin typeface="+mj-ea"/>
                <a:ea typeface="+mj-ea"/>
              </a:rPr>
              <a:t>B</a:t>
            </a:r>
            <a:r>
              <a:rPr lang="zh-CN" altLang="en-US" sz="2400" dirty="0">
                <a:latin typeface="+mj-ea"/>
                <a:ea typeface="+mj-ea"/>
              </a:rPr>
              <a:t>系统完成后才可以开始）。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43</a:t>
            </a:fld>
            <a:r>
              <a:rPr lang="en-US" altLang="zh-CN" dirty="0" smtClean="0"/>
              <a:t>/119</a:t>
            </a:r>
            <a:endParaRPr lang="zh-CN" altLang="en-US" dirty="0"/>
          </a:p>
        </p:txBody>
      </p:sp>
    </p:spTree>
    <p:extLst>
      <p:ext uri="{BB962C8B-B14F-4D97-AF65-F5344CB8AC3E}">
        <p14:creationId xmlns:p14="http://schemas.microsoft.com/office/powerpoint/2010/main" val="738579609"/>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实施（建造）阶段</a:t>
            </a:r>
          </a:p>
        </p:txBody>
      </p:sp>
      <p:sp>
        <p:nvSpPr>
          <p:cNvPr id="4" name="Oval 2"/>
          <p:cNvSpPr>
            <a:spLocks noChangeArrowheads="1"/>
          </p:cNvSpPr>
          <p:nvPr/>
        </p:nvSpPr>
        <p:spPr bwMode="gray">
          <a:xfrm>
            <a:off x="3718852" y="1308900"/>
            <a:ext cx="5019930" cy="4023951"/>
          </a:xfrm>
          <a:prstGeom prst="ellips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t="100000"/>
            </a:path>
            <a:tileRect r="-100000" b="-100000"/>
          </a:gradFill>
          <a:ln w="9525" algn="ctr">
            <a:noFill/>
            <a:round/>
          </a:ln>
          <a:effectLst/>
        </p:spPr>
        <p:txBody>
          <a:bodyPr wrap="none" anchor="ctr"/>
          <a:lstStyle/>
          <a:p>
            <a:pPr>
              <a:defRPr/>
            </a:pPr>
            <a:endParaRPr lang="zh-CN" altLang="en-US" sz="2000" dirty="0">
              <a:ea typeface="微软雅黑" panose="020B0503020204020204" pitchFamily="34" charset="-122"/>
            </a:endParaRPr>
          </a:p>
        </p:txBody>
      </p:sp>
      <p:sp>
        <p:nvSpPr>
          <p:cNvPr id="5" name="Oval 3"/>
          <p:cNvSpPr>
            <a:spLocks noChangeArrowheads="1"/>
          </p:cNvSpPr>
          <p:nvPr/>
        </p:nvSpPr>
        <p:spPr bwMode="gray">
          <a:xfrm>
            <a:off x="4858005" y="1992456"/>
            <a:ext cx="3175851" cy="2846189"/>
          </a:xfrm>
          <a:prstGeom prst="ellipse">
            <a:avLst/>
          </a:prstGeom>
          <a:solidFill>
            <a:srgbClr val="0070C0">
              <a:alpha val="43137"/>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sp>
        <p:nvSpPr>
          <p:cNvPr id="6" name="Oval 9"/>
          <p:cNvSpPr>
            <a:spLocks noChangeArrowheads="1"/>
          </p:cNvSpPr>
          <p:nvPr/>
        </p:nvSpPr>
        <p:spPr bwMode="gray">
          <a:xfrm>
            <a:off x="5590296" y="2742584"/>
            <a:ext cx="1946491" cy="1766601"/>
          </a:xfrm>
          <a:prstGeom prst="ellipse">
            <a:avLst/>
          </a:prstGeom>
          <a:solidFill>
            <a:srgbClr val="0070C0">
              <a:alpha val="3098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grpSp>
        <p:nvGrpSpPr>
          <p:cNvPr id="7" name="组合 580"/>
          <p:cNvGrpSpPr/>
          <p:nvPr/>
        </p:nvGrpSpPr>
        <p:grpSpPr bwMode="auto">
          <a:xfrm>
            <a:off x="8209600" y="3476778"/>
            <a:ext cx="312416" cy="1032577"/>
            <a:chOff x="7654882" y="5478857"/>
            <a:chExt cx="268870" cy="955081"/>
          </a:xfrm>
        </p:grpSpPr>
        <p:grpSp>
          <p:nvGrpSpPr>
            <p:cNvPr id="12" name="Group 75"/>
            <p:cNvGrpSpPr/>
            <p:nvPr/>
          </p:nvGrpSpPr>
          <p:grpSpPr bwMode="auto">
            <a:xfrm rot="-3733502" flipH="1" flipV="1">
              <a:off x="7288074" y="5845665"/>
              <a:ext cx="955081" cy="221466"/>
              <a:chOff x="2520" y="1060"/>
              <a:chExt cx="902" cy="236"/>
            </a:xfrm>
          </p:grpSpPr>
          <p:grpSp>
            <p:nvGrpSpPr>
              <p:cNvPr id="24" name="Group 76"/>
              <p:cNvGrpSpPr/>
              <p:nvPr/>
            </p:nvGrpSpPr>
            <p:grpSpPr bwMode="auto">
              <a:xfrm>
                <a:off x="2520" y="1060"/>
                <a:ext cx="742" cy="186"/>
                <a:chOff x="1565" y="2568"/>
                <a:chExt cx="1118" cy="279"/>
              </a:xfrm>
            </p:grpSpPr>
            <p:sp>
              <p:nvSpPr>
                <p:cNvPr id="30"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31"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32"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33"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25" name="Group 81"/>
              <p:cNvGrpSpPr/>
              <p:nvPr/>
            </p:nvGrpSpPr>
            <p:grpSpPr bwMode="auto">
              <a:xfrm rot="1353540">
                <a:off x="2680" y="1110"/>
                <a:ext cx="742" cy="186"/>
                <a:chOff x="1565" y="2568"/>
                <a:chExt cx="1118" cy="279"/>
              </a:xfrm>
            </p:grpSpPr>
            <p:sp>
              <p:nvSpPr>
                <p:cNvPr id="26"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7"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8"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9"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13" name="Group 86"/>
            <p:cNvGrpSpPr/>
            <p:nvPr/>
          </p:nvGrpSpPr>
          <p:grpSpPr bwMode="auto">
            <a:xfrm rot="-3733502" flipH="1" flipV="1">
              <a:off x="7404212" y="5860159"/>
              <a:ext cx="845408" cy="193673"/>
              <a:chOff x="2520" y="1060"/>
              <a:chExt cx="902" cy="236"/>
            </a:xfrm>
          </p:grpSpPr>
          <p:grpSp>
            <p:nvGrpSpPr>
              <p:cNvPr id="14" name="Group 87"/>
              <p:cNvGrpSpPr/>
              <p:nvPr/>
            </p:nvGrpSpPr>
            <p:grpSpPr bwMode="auto">
              <a:xfrm>
                <a:off x="2520" y="1060"/>
                <a:ext cx="742" cy="186"/>
                <a:chOff x="1565" y="2568"/>
                <a:chExt cx="1118" cy="279"/>
              </a:xfrm>
            </p:grpSpPr>
            <p:sp>
              <p:nvSpPr>
                <p:cNvPr id="20"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1"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15" name="Group 92"/>
              <p:cNvGrpSpPr/>
              <p:nvPr/>
            </p:nvGrpSpPr>
            <p:grpSpPr bwMode="auto">
              <a:xfrm rot="1353540">
                <a:off x="2680" y="1110"/>
                <a:ext cx="742" cy="186"/>
                <a:chOff x="1565" y="2568"/>
                <a:chExt cx="1118" cy="279"/>
              </a:xfrm>
            </p:grpSpPr>
            <p:sp>
              <p:nvSpPr>
                <p:cNvPr id="16"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7"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8"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grpSp>
        <p:nvGrpSpPr>
          <p:cNvPr id="34" name="组合 445"/>
          <p:cNvGrpSpPr/>
          <p:nvPr/>
        </p:nvGrpSpPr>
        <p:grpSpPr bwMode="auto">
          <a:xfrm>
            <a:off x="7136246" y="1636817"/>
            <a:ext cx="1331808" cy="1472168"/>
            <a:chOff x="8316025" y="1067808"/>
            <a:chExt cx="1146175" cy="1361499"/>
          </a:xfrm>
        </p:grpSpPr>
        <p:sp>
          <p:nvSpPr>
            <p:cNvPr id="35"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36" name="Picture 72" descr="circuler_1"/>
            <p:cNvPicPr>
              <a:picLocks noChangeAspect="1" noChangeArrowheads="1"/>
            </p:cNvPicPr>
            <p:nvPr/>
          </p:nvPicPr>
          <p:blipFill>
            <a:blip r:embed="rId3" cstate="screen"/>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Oval 73"/>
            <p:cNvSpPr>
              <a:spLocks noChangeArrowheads="1"/>
            </p:cNvSpPr>
            <p:nvPr/>
          </p:nvSpPr>
          <p:spPr bwMode="gray">
            <a:xfrm>
              <a:off x="8350950" y="1097971"/>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38" name="Picture 74" descr="light_shadow1"/>
            <p:cNvPicPr>
              <a:picLocks noChangeAspect="1" noChangeArrowheads="1"/>
            </p:cNvPicPr>
            <p:nvPr/>
          </p:nvPicPr>
          <p:blipFill>
            <a:blip r:embed="rId4" cstate="screen"/>
            <a:srcRect/>
            <a:stretch>
              <a:fillRect/>
            </a:stretch>
          </p:blipFill>
          <p:spPr bwMode="gray">
            <a:xfrm>
              <a:off x="8361386" y="1142984"/>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75"/>
            <p:cNvGrpSpPr/>
            <p:nvPr/>
          </p:nvGrpSpPr>
          <p:grpSpPr bwMode="auto">
            <a:xfrm rot="-3733502" flipH="1" flipV="1">
              <a:off x="8671755" y="1841867"/>
              <a:ext cx="954022" cy="221466"/>
              <a:chOff x="2521" y="1060"/>
              <a:chExt cx="901" cy="236"/>
            </a:xfrm>
          </p:grpSpPr>
          <p:grpSp>
            <p:nvGrpSpPr>
              <p:cNvPr id="51" name="Group 76"/>
              <p:cNvGrpSpPr/>
              <p:nvPr/>
            </p:nvGrpSpPr>
            <p:grpSpPr bwMode="auto">
              <a:xfrm>
                <a:off x="2521" y="1060"/>
                <a:ext cx="742" cy="186"/>
                <a:chOff x="1565" y="2568"/>
                <a:chExt cx="1118" cy="279"/>
              </a:xfrm>
            </p:grpSpPr>
            <p:sp>
              <p:nvSpPr>
                <p:cNvPr id="57"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8"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9"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60"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52" name="Group 81"/>
              <p:cNvGrpSpPr/>
              <p:nvPr/>
            </p:nvGrpSpPr>
            <p:grpSpPr bwMode="auto">
              <a:xfrm rot="1353540">
                <a:off x="2680" y="1110"/>
                <a:ext cx="742" cy="186"/>
                <a:chOff x="1565" y="2568"/>
                <a:chExt cx="1118" cy="279"/>
              </a:xfrm>
            </p:grpSpPr>
            <p:sp>
              <p:nvSpPr>
                <p:cNvPr id="53"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4"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5"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6"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40" name="Group 86"/>
            <p:cNvGrpSpPr/>
            <p:nvPr/>
          </p:nvGrpSpPr>
          <p:grpSpPr bwMode="auto">
            <a:xfrm rot="-3733502" flipH="1" flipV="1">
              <a:off x="8787861" y="1856308"/>
              <a:ext cx="844471" cy="193673"/>
              <a:chOff x="2521" y="1060"/>
              <a:chExt cx="901" cy="236"/>
            </a:xfrm>
          </p:grpSpPr>
          <p:grpSp>
            <p:nvGrpSpPr>
              <p:cNvPr id="41" name="Group 87"/>
              <p:cNvGrpSpPr/>
              <p:nvPr/>
            </p:nvGrpSpPr>
            <p:grpSpPr bwMode="auto">
              <a:xfrm>
                <a:off x="2521" y="1060"/>
                <a:ext cx="742" cy="186"/>
                <a:chOff x="1565" y="2568"/>
                <a:chExt cx="1118" cy="279"/>
              </a:xfrm>
            </p:grpSpPr>
            <p:sp>
              <p:nvSpPr>
                <p:cNvPr id="47"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48"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49"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50"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42" name="Group 92"/>
              <p:cNvGrpSpPr/>
              <p:nvPr/>
            </p:nvGrpSpPr>
            <p:grpSpPr bwMode="auto">
              <a:xfrm rot="1353540">
                <a:off x="2680" y="1110"/>
                <a:ext cx="742" cy="186"/>
                <a:chOff x="1565" y="2568"/>
                <a:chExt cx="1118" cy="279"/>
              </a:xfrm>
            </p:grpSpPr>
            <p:sp>
              <p:nvSpPr>
                <p:cNvPr id="43"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44"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45"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46"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sp>
        <p:nvSpPr>
          <p:cNvPr id="61" name="Line 4"/>
          <p:cNvSpPr>
            <a:spLocks noChangeShapeType="1"/>
          </p:cNvSpPr>
          <p:nvPr/>
        </p:nvSpPr>
        <p:spPr bwMode="gray">
          <a:xfrm>
            <a:off x="4288443" y="3406884"/>
            <a:ext cx="2151384" cy="196289"/>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sp>
        <p:nvSpPr>
          <p:cNvPr id="62" name="Line 5"/>
          <p:cNvSpPr>
            <a:spLocks noChangeShapeType="1"/>
          </p:cNvSpPr>
          <p:nvPr/>
        </p:nvSpPr>
        <p:spPr bwMode="gray">
          <a:xfrm>
            <a:off x="5427565" y="1769986"/>
            <a:ext cx="1024468" cy="1668457"/>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sp>
        <p:nvSpPr>
          <p:cNvPr id="63" name="Line 6"/>
          <p:cNvSpPr>
            <a:spLocks noChangeShapeType="1"/>
          </p:cNvSpPr>
          <p:nvPr/>
        </p:nvSpPr>
        <p:spPr bwMode="gray">
          <a:xfrm flipH="1">
            <a:off x="5834393" y="3860666"/>
            <a:ext cx="717128" cy="1472167"/>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sp>
        <p:nvSpPr>
          <p:cNvPr id="64" name="Line 7"/>
          <p:cNvSpPr>
            <a:spLocks noChangeShapeType="1"/>
          </p:cNvSpPr>
          <p:nvPr/>
        </p:nvSpPr>
        <p:spPr bwMode="gray">
          <a:xfrm>
            <a:off x="6729417" y="4119177"/>
            <a:ext cx="699135" cy="376596"/>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sp>
        <p:nvSpPr>
          <p:cNvPr id="65" name="Line 8"/>
          <p:cNvSpPr>
            <a:spLocks noChangeShapeType="1"/>
          </p:cNvSpPr>
          <p:nvPr/>
        </p:nvSpPr>
        <p:spPr bwMode="gray">
          <a:xfrm flipV="1">
            <a:off x="6729416" y="2441218"/>
            <a:ext cx="922022" cy="1079588"/>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sp>
        <p:nvSpPr>
          <p:cNvPr id="66" name="Line 5"/>
          <p:cNvSpPr>
            <a:spLocks noChangeShapeType="1"/>
          </p:cNvSpPr>
          <p:nvPr/>
        </p:nvSpPr>
        <p:spPr bwMode="gray">
          <a:xfrm flipV="1">
            <a:off x="4288444" y="3841420"/>
            <a:ext cx="2253830" cy="1079590"/>
          </a:xfrm>
          <a:prstGeom prst="line">
            <a:avLst/>
          </a:prstGeom>
          <a:noFill/>
          <a:ln w="19050">
            <a:solidFill>
              <a:srgbClr val="FFBD5B"/>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000" dirty="0">
              <a:ea typeface="微软雅黑" panose="020B0503020204020204" pitchFamily="34" charset="-122"/>
            </a:endParaRPr>
          </a:p>
        </p:txBody>
      </p:sp>
      <p:grpSp>
        <p:nvGrpSpPr>
          <p:cNvPr id="67" name="组合 418"/>
          <p:cNvGrpSpPr/>
          <p:nvPr/>
        </p:nvGrpSpPr>
        <p:grpSpPr bwMode="auto">
          <a:xfrm>
            <a:off x="3474787" y="2548321"/>
            <a:ext cx="1331809" cy="1472168"/>
            <a:chOff x="8316025" y="1067808"/>
            <a:chExt cx="1146175" cy="1361499"/>
          </a:xfrm>
        </p:grpSpPr>
        <p:sp>
          <p:nvSpPr>
            <p:cNvPr id="68"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69" name="Picture 72" descr="circuler_1"/>
            <p:cNvPicPr>
              <a:picLocks noChangeAspect="1" noChangeArrowheads="1"/>
            </p:cNvPicPr>
            <p:nvPr/>
          </p:nvPicPr>
          <p:blipFill>
            <a:blip r:embed="rId3" cstate="screen"/>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Oval 73"/>
            <p:cNvSpPr>
              <a:spLocks noChangeArrowheads="1"/>
            </p:cNvSpPr>
            <p:nvPr/>
          </p:nvSpPr>
          <p:spPr bwMode="gray">
            <a:xfrm>
              <a:off x="8350950" y="1097971"/>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71" name="Picture 74" descr="light_shadow1"/>
            <p:cNvPicPr>
              <a:picLocks noChangeAspect="1" noChangeArrowheads="1"/>
            </p:cNvPicPr>
            <p:nvPr/>
          </p:nvPicPr>
          <p:blipFill>
            <a:blip r:embed="rId4" cstate="screen"/>
            <a:srcRect/>
            <a:stretch>
              <a:fillRect/>
            </a:stretch>
          </p:blipFill>
          <p:spPr bwMode="gray">
            <a:xfrm>
              <a:off x="8361386" y="1142984"/>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2" name="Group 75"/>
            <p:cNvGrpSpPr/>
            <p:nvPr/>
          </p:nvGrpSpPr>
          <p:grpSpPr bwMode="auto">
            <a:xfrm rot="-3733502" flipH="1" flipV="1">
              <a:off x="8672320" y="1842803"/>
              <a:ext cx="951904" cy="221466"/>
              <a:chOff x="2523" y="1060"/>
              <a:chExt cx="899" cy="236"/>
            </a:xfrm>
          </p:grpSpPr>
          <p:grpSp>
            <p:nvGrpSpPr>
              <p:cNvPr id="84" name="Group 76"/>
              <p:cNvGrpSpPr/>
              <p:nvPr/>
            </p:nvGrpSpPr>
            <p:grpSpPr bwMode="auto">
              <a:xfrm>
                <a:off x="2523" y="1060"/>
                <a:ext cx="742" cy="186"/>
                <a:chOff x="1565" y="2568"/>
                <a:chExt cx="1118" cy="279"/>
              </a:xfrm>
            </p:grpSpPr>
            <p:sp>
              <p:nvSpPr>
                <p:cNvPr id="90"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91"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92"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93"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85" name="Group 81"/>
              <p:cNvGrpSpPr/>
              <p:nvPr/>
            </p:nvGrpSpPr>
            <p:grpSpPr bwMode="auto">
              <a:xfrm rot="1353540">
                <a:off x="2680" y="1110"/>
                <a:ext cx="742" cy="186"/>
                <a:chOff x="1565" y="2568"/>
                <a:chExt cx="1118" cy="279"/>
              </a:xfrm>
            </p:grpSpPr>
            <p:sp>
              <p:nvSpPr>
                <p:cNvPr id="86"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7"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8"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9"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73" name="Group 86"/>
            <p:cNvGrpSpPr/>
            <p:nvPr/>
          </p:nvGrpSpPr>
          <p:grpSpPr bwMode="auto">
            <a:xfrm rot="-3733502" flipH="1" flipV="1">
              <a:off x="8788362" y="1857138"/>
              <a:ext cx="842597" cy="193673"/>
              <a:chOff x="2523" y="1060"/>
              <a:chExt cx="899" cy="236"/>
            </a:xfrm>
          </p:grpSpPr>
          <p:grpSp>
            <p:nvGrpSpPr>
              <p:cNvPr id="74" name="Group 87"/>
              <p:cNvGrpSpPr/>
              <p:nvPr/>
            </p:nvGrpSpPr>
            <p:grpSpPr bwMode="auto">
              <a:xfrm>
                <a:off x="2523" y="1060"/>
                <a:ext cx="742" cy="186"/>
                <a:chOff x="1565" y="2568"/>
                <a:chExt cx="1118" cy="279"/>
              </a:xfrm>
            </p:grpSpPr>
            <p:sp>
              <p:nvSpPr>
                <p:cNvPr id="80"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1"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2"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83"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75" name="Group 92"/>
              <p:cNvGrpSpPr/>
              <p:nvPr/>
            </p:nvGrpSpPr>
            <p:grpSpPr bwMode="auto">
              <a:xfrm rot="1353540">
                <a:off x="2680" y="1110"/>
                <a:ext cx="742" cy="186"/>
                <a:chOff x="1565" y="2568"/>
                <a:chExt cx="1118" cy="279"/>
              </a:xfrm>
            </p:grpSpPr>
            <p:sp>
              <p:nvSpPr>
                <p:cNvPr id="76"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77"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78"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79"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grpSp>
        <p:nvGrpSpPr>
          <p:cNvPr id="94" name="组合 445"/>
          <p:cNvGrpSpPr/>
          <p:nvPr/>
        </p:nvGrpSpPr>
        <p:grpSpPr bwMode="auto">
          <a:xfrm>
            <a:off x="7196944" y="3880422"/>
            <a:ext cx="1331809" cy="1472167"/>
            <a:chOff x="8316025" y="1067808"/>
            <a:chExt cx="1146175" cy="1361499"/>
          </a:xfrm>
        </p:grpSpPr>
        <p:sp>
          <p:nvSpPr>
            <p:cNvPr id="95" name="Oval 70"/>
            <p:cNvSpPr>
              <a:spLocks noChangeArrowheads="1"/>
            </p:cNvSpPr>
            <p:nvPr/>
          </p:nvSpPr>
          <p:spPr bwMode="gray">
            <a:xfrm>
              <a:off x="8316025" y="1067808"/>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96" name="Picture 72" descr="circuler_1"/>
            <p:cNvPicPr>
              <a:picLocks noChangeAspect="1" noChangeArrowheads="1"/>
            </p:cNvPicPr>
            <p:nvPr/>
          </p:nvPicPr>
          <p:blipFill>
            <a:blip r:embed="rId3" cstate="screen"/>
            <a:srcRect/>
            <a:stretch>
              <a:fillRect/>
            </a:stretch>
          </p:blipFill>
          <p:spPr bwMode="gray">
            <a:xfrm>
              <a:off x="8350950" y="1097971"/>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Oval 73"/>
            <p:cNvSpPr>
              <a:spLocks noChangeArrowheads="1"/>
            </p:cNvSpPr>
            <p:nvPr/>
          </p:nvSpPr>
          <p:spPr bwMode="gray">
            <a:xfrm>
              <a:off x="8350950" y="1097971"/>
              <a:ext cx="1079500" cy="1081458"/>
            </a:xfrm>
            <a:prstGeom prst="ellipse">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98" name="Picture 74" descr="light_shadow1"/>
            <p:cNvPicPr>
              <a:picLocks noChangeAspect="1" noChangeArrowheads="1"/>
            </p:cNvPicPr>
            <p:nvPr/>
          </p:nvPicPr>
          <p:blipFill>
            <a:blip r:embed="rId4" cstate="screen"/>
            <a:srcRect/>
            <a:stretch>
              <a:fillRect/>
            </a:stretch>
          </p:blipFill>
          <p:spPr bwMode="gray">
            <a:xfrm>
              <a:off x="8361386" y="1142984"/>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75"/>
            <p:cNvGrpSpPr/>
            <p:nvPr/>
          </p:nvGrpSpPr>
          <p:grpSpPr bwMode="auto">
            <a:xfrm rot="-3733502" flipH="1" flipV="1">
              <a:off x="8672038" y="1842335"/>
              <a:ext cx="952963" cy="221466"/>
              <a:chOff x="2522" y="1060"/>
              <a:chExt cx="900" cy="236"/>
            </a:xfrm>
          </p:grpSpPr>
          <p:grpSp>
            <p:nvGrpSpPr>
              <p:cNvPr id="111" name="Group 76"/>
              <p:cNvGrpSpPr/>
              <p:nvPr/>
            </p:nvGrpSpPr>
            <p:grpSpPr bwMode="auto">
              <a:xfrm>
                <a:off x="2522" y="1060"/>
                <a:ext cx="742" cy="186"/>
                <a:chOff x="1565" y="2568"/>
                <a:chExt cx="1118" cy="279"/>
              </a:xfrm>
            </p:grpSpPr>
            <p:sp>
              <p:nvSpPr>
                <p:cNvPr id="117"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8"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9"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20"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112" name="Group 81"/>
              <p:cNvGrpSpPr/>
              <p:nvPr/>
            </p:nvGrpSpPr>
            <p:grpSpPr bwMode="auto">
              <a:xfrm rot="1353540">
                <a:off x="2680" y="1110"/>
                <a:ext cx="742" cy="186"/>
                <a:chOff x="1565" y="2568"/>
                <a:chExt cx="1118" cy="279"/>
              </a:xfrm>
            </p:grpSpPr>
            <p:sp>
              <p:nvSpPr>
                <p:cNvPr id="113"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4"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5"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6"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100" name="Group 86"/>
            <p:cNvGrpSpPr/>
            <p:nvPr/>
          </p:nvGrpSpPr>
          <p:grpSpPr bwMode="auto">
            <a:xfrm rot="-3733502" flipH="1" flipV="1">
              <a:off x="8788111" y="1856723"/>
              <a:ext cx="843534" cy="193673"/>
              <a:chOff x="2522" y="1060"/>
              <a:chExt cx="900" cy="236"/>
            </a:xfrm>
          </p:grpSpPr>
          <p:grpSp>
            <p:nvGrpSpPr>
              <p:cNvPr id="101" name="Group 87"/>
              <p:cNvGrpSpPr/>
              <p:nvPr/>
            </p:nvGrpSpPr>
            <p:grpSpPr bwMode="auto">
              <a:xfrm>
                <a:off x="2522" y="1060"/>
                <a:ext cx="742" cy="186"/>
                <a:chOff x="1565" y="2568"/>
                <a:chExt cx="1118" cy="279"/>
              </a:xfrm>
            </p:grpSpPr>
            <p:sp>
              <p:nvSpPr>
                <p:cNvPr id="107"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08"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09"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10"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102" name="Group 92"/>
              <p:cNvGrpSpPr/>
              <p:nvPr/>
            </p:nvGrpSpPr>
            <p:grpSpPr bwMode="auto">
              <a:xfrm rot="1353540">
                <a:off x="2680" y="1110"/>
                <a:ext cx="742" cy="186"/>
                <a:chOff x="1565" y="2568"/>
                <a:chExt cx="1118" cy="279"/>
              </a:xfrm>
            </p:grpSpPr>
            <p:sp>
              <p:nvSpPr>
                <p:cNvPr id="103"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04"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05"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06"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grpSp>
        <p:nvGrpSpPr>
          <p:cNvPr id="121" name="组合 472"/>
          <p:cNvGrpSpPr/>
          <p:nvPr/>
        </p:nvGrpSpPr>
        <p:grpSpPr bwMode="auto">
          <a:xfrm>
            <a:off x="5208783" y="5085738"/>
            <a:ext cx="1057755" cy="1235472"/>
            <a:chOff x="957911" y="2353692"/>
            <a:chExt cx="1146175" cy="1361499"/>
          </a:xfrm>
        </p:grpSpPr>
        <p:sp>
          <p:nvSpPr>
            <p:cNvPr id="122" name="Oval 70"/>
            <p:cNvSpPr>
              <a:spLocks noChangeArrowheads="1"/>
            </p:cNvSpPr>
            <p:nvPr/>
          </p:nvSpPr>
          <p:spPr bwMode="gray">
            <a:xfrm>
              <a:off x="957911" y="2353692"/>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pic>
          <p:nvPicPr>
            <p:cNvPr id="123" name="Picture 72" descr="circuler_1"/>
            <p:cNvPicPr>
              <a:picLocks noChangeAspect="1" noChangeArrowheads="1"/>
            </p:cNvPicPr>
            <p:nvPr/>
          </p:nvPicPr>
          <p:blipFill>
            <a:blip r:embed="rId3" cstate="screen"/>
            <a:srcRect/>
            <a:stretch>
              <a:fillRect/>
            </a:stretch>
          </p:blipFill>
          <p:spPr bwMode="gray">
            <a:xfrm>
              <a:off x="992836" y="2383855"/>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Oval 73"/>
            <p:cNvSpPr>
              <a:spLocks noChangeArrowheads="1"/>
            </p:cNvSpPr>
            <p:nvPr/>
          </p:nvSpPr>
          <p:spPr bwMode="gray">
            <a:xfrm>
              <a:off x="992836" y="2383855"/>
              <a:ext cx="1079500" cy="1081458"/>
            </a:xfrm>
            <a:prstGeom prst="ellipse">
              <a:avLst/>
            </a:prstGeom>
            <a:solidFill>
              <a:srgbClr val="DEA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pic>
          <p:nvPicPr>
            <p:cNvPr id="125" name="Picture 74" descr="light_shadow1"/>
            <p:cNvPicPr>
              <a:picLocks noChangeAspect="1" noChangeArrowheads="1"/>
            </p:cNvPicPr>
            <p:nvPr/>
          </p:nvPicPr>
          <p:blipFill>
            <a:blip r:embed="rId4" cstate="screen"/>
            <a:srcRect/>
            <a:stretch>
              <a:fillRect/>
            </a:stretch>
          </p:blipFill>
          <p:spPr bwMode="gray">
            <a:xfrm>
              <a:off x="1003272" y="2428868"/>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 name="Group 75"/>
            <p:cNvGrpSpPr/>
            <p:nvPr/>
          </p:nvGrpSpPr>
          <p:grpSpPr bwMode="auto">
            <a:xfrm rot="-3733502" flipH="1" flipV="1">
              <a:off x="1314489" y="3129155"/>
              <a:ext cx="950845" cy="221466"/>
              <a:chOff x="2524" y="1060"/>
              <a:chExt cx="898" cy="236"/>
            </a:xfrm>
          </p:grpSpPr>
          <p:grpSp>
            <p:nvGrpSpPr>
              <p:cNvPr id="138" name="Group 76"/>
              <p:cNvGrpSpPr/>
              <p:nvPr/>
            </p:nvGrpSpPr>
            <p:grpSpPr bwMode="auto">
              <a:xfrm>
                <a:off x="2524" y="1060"/>
                <a:ext cx="742" cy="186"/>
                <a:chOff x="1565" y="2568"/>
                <a:chExt cx="1118" cy="279"/>
              </a:xfrm>
            </p:grpSpPr>
            <p:sp>
              <p:nvSpPr>
                <p:cNvPr id="144"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5"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6"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7"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nvGrpSpPr>
              <p:cNvPr id="139" name="Group 81"/>
              <p:cNvGrpSpPr/>
              <p:nvPr/>
            </p:nvGrpSpPr>
            <p:grpSpPr bwMode="auto">
              <a:xfrm rot="1353540">
                <a:off x="2680" y="1110"/>
                <a:ext cx="742" cy="186"/>
                <a:chOff x="1565" y="2568"/>
                <a:chExt cx="1118" cy="279"/>
              </a:xfrm>
            </p:grpSpPr>
            <p:sp>
              <p:nvSpPr>
                <p:cNvPr id="140"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1"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2"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43"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grpSp>
          <p:nvGrpSpPr>
            <p:cNvPr id="127" name="Group 86"/>
            <p:cNvGrpSpPr/>
            <p:nvPr/>
          </p:nvGrpSpPr>
          <p:grpSpPr bwMode="auto">
            <a:xfrm rot="-3733502" flipH="1" flipV="1">
              <a:off x="1430500" y="3143437"/>
              <a:ext cx="841660" cy="193673"/>
              <a:chOff x="2524" y="1060"/>
              <a:chExt cx="898" cy="236"/>
            </a:xfrm>
          </p:grpSpPr>
          <p:grpSp>
            <p:nvGrpSpPr>
              <p:cNvPr id="128" name="Group 87"/>
              <p:cNvGrpSpPr/>
              <p:nvPr/>
            </p:nvGrpSpPr>
            <p:grpSpPr bwMode="auto">
              <a:xfrm>
                <a:off x="2524" y="1060"/>
                <a:ext cx="742" cy="186"/>
                <a:chOff x="1565" y="2568"/>
                <a:chExt cx="1118" cy="279"/>
              </a:xfrm>
            </p:grpSpPr>
            <p:sp>
              <p:nvSpPr>
                <p:cNvPr id="134"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5"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6"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7"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nvGrpSpPr>
              <p:cNvPr id="129" name="Group 92"/>
              <p:cNvGrpSpPr/>
              <p:nvPr/>
            </p:nvGrpSpPr>
            <p:grpSpPr bwMode="auto">
              <a:xfrm rot="1353540">
                <a:off x="2680" y="1110"/>
                <a:ext cx="742" cy="186"/>
                <a:chOff x="1565" y="2568"/>
                <a:chExt cx="1118" cy="279"/>
              </a:xfrm>
            </p:grpSpPr>
            <p:sp>
              <p:nvSpPr>
                <p:cNvPr id="130"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1"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2"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33"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grpSp>
      <p:grpSp>
        <p:nvGrpSpPr>
          <p:cNvPr id="148" name="组合 613"/>
          <p:cNvGrpSpPr/>
          <p:nvPr/>
        </p:nvGrpSpPr>
        <p:grpSpPr bwMode="auto">
          <a:xfrm>
            <a:off x="4801954" y="1368341"/>
            <a:ext cx="1057754" cy="1235473"/>
            <a:chOff x="2146280" y="1719245"/>
            <a:chExt cx="1146175" cy="1361680"/>
          </a:xfrm>
        </p:grpSpPr>
        <p:sp>
          <p:nvSpPr>
            <p:cNvPr id="149" name="Oval 70"/>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pic>
          <p:nvPicPr>
            <p:cNvPr id="150" name="Picture 72" descr="circuler_1"/>
            <p:cNvPicPr>
              <a:picLocks noChangeAspect="1" noChangeArrowheads="1"/>
            </p:cNvPicPr>
            <p:nvPr/>
          </p:nvPicPr>
          <p:blipFill>
            <a:blip r:embed="rId5" cstate="screen"/>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Oval 73"/>
            <p:cNvSpPr>
              <a:spLocks noChangeArrowheads="1"/>
            </p:cNvSpPr>
            <p:nvPr/>
          </p:nvSpPr>
          <p:spPr bwMode="gray">
            <a:xfrm>
              <a:off x="2181205" y="1749408"/>
              <a:ext cx="1079500" cy="1081458"/>
            </a:xfrm>
            <a:prstGeom prst="ellipse">
              <a:avLst/>
            </a:prstGeom>
            <a:solidFill>
              <a:srgbClr val="DEA9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pic>
          <p:nvPicPr>
            <p:cNvPr id="152" name="Picture 74" descr="light_shadow1"/>
            <p:cNvPicPr>
              <a:picLocks noChangeAspect="1" noChangeArrowheads="1"/>
            </p:cNvPicPr>
            <p:nvPr/>
          </p:nvPicPr>
          <p:blipFill>
            <a:blip r:embed="rId4" cstate="screen"/>
            <a:srcRect/>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 name="Group 75"/>
            <p:cNvGrpSpPr/>
            <p:nvPr/>
          </p:nvGrpSpPr>
          <p:grpSpPr bwMode="auto">
            <a:xfrm rot="-3733502" flipH="1" flipV="1">
              <a:off x="2502575" y="2494240"/>
              <a:ext cx="951904" cy="221466"/>
              <a:chOff x="2523" y="1060"/>
              <a:chExt cx="899" cy="236"/>
            </a:xfrm>
          </p:grpSpPr>
          <p:grpSp>
            <p:nvGrpSpPr>
              <p:cNvPr id="165" name="Group 76"/>
              <p:cNvGrpSpPr/>
              <p:nvPr/>
            </p:nvGrpSpPr>
            <p:grpSpPr bwMode="auto">
              <a:xfrm>
                <a:off x="2523" y="1060"/>
                <a:ext cx="742" cy="186"/>
                <a:chOff x="1565" y="2568"/>
                <a:chExt cx="1118" cy="279"/>
              </a:xfrm>
            </p:grpSpPr>
            <p:sp>
              <p:nvSpPr>
                <p:cNvPr id="171"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72"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73"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74"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nvGrpSpPr>
              <p:cNvPr id="166" name="Group 81"/>
              <p:cNvGrpSpPr/>
              <p:nvPr/>
            </p:nvGrpSpPr>
            <p:grpSpPr bwMode="auto">
              <a:xfrm rot="1353540">
                <a:off x="2680" y="1110"/>
                <a:ext cx="742" cy="186"/>
                <a:chOff x="1565" y="2568"/>
                <a:chExt cx="1118" cy="279"/>
              </a:xfrm>
            </p:grpSpPr>
            <p:sp>
              <p:nvSpPr>
                <p:cNvPr id="167"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8"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9"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70"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grpSp>
          <p:nvGrpSpPr>
            <p:cNvPr id="154" name="Group 86"/>
            <p:cNvGrpSpPr/>
            <p:nvPr/>
          </p:nvGrpSpPr>
          <p:grpSpPr bwMode="auto">
            <a:xfrm rot="-3733502" flipH="1" flipV="1">
              <a:off x="2618621" y="2508572"/>
              <a:ext cx="842596" cy="193673"/>
              <a:chOff x="2523" y="1060"/>
              <a:chExt cx="899" cy="236"/>
            </a:xfrm>
          </p:grpSpPr>
          <p:grpSp>
            <p:nvGrpSpPr>
              <p:cNvPr id="155" name="Group 87"/>
              <p:cNvGrpSpPr/>
              <p:nvPr/>
            </p:nvGrpSpPr>
            <p:grpSpPr bwMode="auto">
              <a:xfrm>
                <a:off x="2523" y="1060"/>
                <a:ext cx="742" cy="186"/>
                <a:chOff x="1565" y="2568"/>
                <a:chExt cx="1118" cy="279"/>
              </a:xfrm>
            </p:grpSpPr>
            <p:sp>
              <p:nvSpPr>
                <p:cNvPr id="161"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2"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3"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4"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nvGrpSpPr>
              <p:cNvPr id="156" name="Group 92"/>
              <p:cNvGrpSpPr/>
              <p:nvPr/>
            </p:nvGrpSpPr>
            <p:grpSpPr bwMode="auto">
              <a:xfrm rot="1353540">
                <a:off x="2680" y="1110"/>
                <a:ext cx="742" cy="186"/>
                <a:chOff x="1565" y="2568"/>
                <a:chExt cx="1118" cy="279"/>
              </a:xfrm>
            </p:grpSpPr>
            <p:sp>
              <p:nvSpPr>
                <p:cNvPr id="157"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58"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59"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sp>
              <p:nvSpPr>
                <p:cNvPr id="160"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dirty="0">
                    <a:latin typeface="Calibri" panose="020F0502020204030204" pitchFamily="34" charset="0"/>
                    <a:ea typeface="微软雅黑" panose="020B0503020204020204" pitchFamily="34" charset="-122"/>
                  </a:endParaRPr>
                </a:p>
              </p:txBody>
            </p:sp>
          </p:grpSp>
        </p:grpSp>
      </p:grpSp>
      <p:grpSp>
        <p:nvGrpSpPr>
          <p:cNvPr id="175" name="组合 526"/>
          <p:cNvGrpSpPr/>
          <p:nvPr/>
        </p:nvGrpSpPr>
        <p:grpSpPr bwMode="auto">
          <a:xfrm>
            <a:off x="3474787" y="4272491"/>
            <a:ext cx="1331809" cy="1472168"/>
            <a:chOff x="6932626" y="5072074"/>
            <a:chExt cx="1146175" cy="1361680"/>
          </a:xfrm>
        </p:grpSpPr>
        <p:sp>
          <p:nvSpPr>
            <p:cNvPr id="176" name="Oval 70"/>
            <p:cNvSpPr>
              <a:spLocks noChangeArrowheads="1"/>
            </p:cNvSpPr>
            <p:nvPr/>
          </p:nvSpPr>
          <p:spPr bwMode="gray">
            <a:xfrm>
              <a:off x="6932626" y="5072074"/>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177" name="Picture 72" descr="circuler_1"/>
            <p:cNvPicPr>
              <a:picLocks noChangeAspect="1" noChangeArrowheads="1"/>
            </p:cNvPicPr>
            <p:nvPr/>
          </p:nvPicPr>
          <p:blipFill>
            <a:blip r:embed="rId5" cstate="screen"/>
            <a:srcRect/>
            <a:stretch>
              <a:fillRect/>
            </a:stretch>
          </p:blipFill>
          <p:spPr bwMode="gray">
            <a:xfrm>
              <a:off x="6967551" y="5102237"/>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Oval 73"/>
            <p:cNvSpPr>
              <a:spLocks noChangeArrowheads="1"/>
            </p:cNvSpPr>
            <p:nvPr/>
          </p:nvSpPr>
          <p:spPr bwMode="gray">
            <a:xfrm>
              <a:off x="6967551" y="5102237"/>
              <a:ext cx="1079500" cy="1081458"/>
            </a:xfrm>
            <a:prstGeom prst="ellipse">
              <a:avLst/>
            </a:prstGeom>
            <a:solidFill>
              <a:srgbClr val="D2CD0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179" name="Picture 74" descr="light_shadow1"/>
            <p:cNvPicPr>
              <a:picLocks noChangeAspect="1" noChangeArrowheads="1"/>
            </p:cNvPicPr>
            <p:nvPr/>
          </p:nvPicPr>
          <p:blipFill>
            <a:blip r:embed="rId4" cstate="screen"/>
            <a:srcRect/>
            <a:stretch>
              <a:fillRect/>
            </a:stretch>
          </p:blipFill>
          <p:spPr bwMode="gray">
            <a:xfrm>
              <a:off x="6977987" y="5147250"/>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0" name="Group 75"/>
            <p:cNvGrpSpPr/>
            <p:nvPr/>
          </p:nvGrpSpPr>
          <p:grpSpPr bwMode="auto">
            <a:xfrm rot="-3733502" flipH="1" flipV="1">
              <a:off x="7288356" y="5846133"/>
              <a:ext cx="954022" cy="221466"/>
              <a:chOff x="2521" y="1060"/>
              <a:chExt cx="901" cy="236"/>
            </a:xfrm>
          </p:grpSpPr>
          <p:grpSp>
            <p:nvGrpSpPr>
              <p:cNvPr id="192" name="Group 76"/>
              <p:cNvGrpSpPr/>
              <p:nvPr/>
            </p:nvGrpSpPr>
            <p:grpSpPr bwMode="auto">
              <a:xfrm>
                <a:off x="2521" y="1060"/>
                <a:ext cx="742" cy="186"/>
                <a:chOff x="1565" y="2568"/>
                <a:chExt cx="1118" cy="279"/>
              </a:xfrm>
            </p:grpSpPr>
            <p:sp>
              <p:nvSpPr>
                <p:cNvPr id="198"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9"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00"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01"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193" name="Group 81"/>
              <p:cNvGrpSpPr/>
              <p:nvPr/>
            </p:nvGrpSpPr>
            <p:grpSpPr bwMode="auto">
              <a:xfrm rot="1353540">
                <a:off x="2680" y="1110"/>
                <a:ext cx="742" cy="186"/>
                <a:chOff x="1565" y="2568"/>
                <a:chExt cx="1118" cy="279"/>
              </a:xfrm>
            </p:grpSpPr>
            <p:sp>
              <p:nvSpPr>
                <p:cNvPr id="194"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5"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6"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7"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181" name="Group 86"/>
            <p:cNvGrpSpPr/>
            <p:nvPr/>
          </p:nvGrpSpPr>
          <p:grpSpPr bwMode="auto">
            <a:xfrm rot="-3733502" flipH="1" flipV="1">
              <a:off x="7404462" y="5860574"/>
              <a:ext cx="844471" cy="193673"/>
              <a:chOff x="2521" y="1060"/>
              <a:chExt cx="901" cy="236"/>
            </a:xfrm>
          </p:grpSpPr>
          <p:grpSp>
            <p:nvGrpSpPr>
              <p:cNvPr id="182" name="Group 87"/>
              <p:cNvGrpSpPr/>
              <p:nvPr/>
            </p:nvGrpSpPr>
            <p:grpSpPr bwMode="auto">
              <a:xfrm>
                <a:off x="2521" y="1060"/>
                <a:ext cx="742" cy="186"/>
                <a:chOff x="1565" y="2568"/>
                <a:chExt cx="1118" cy="279"/>
              </a:xfrm>
            </p:grpSpPr>
            <p:sp>
              <p:nvSpPr>
                <p:cNvPr id="188"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89"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0"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91"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183" name="Group 92"/>
              <p:cNvGrpSpPr/>
              <p:nvPr/>
            </p:nvGrpSpPr>
            <p:grpSpPr bwMode="auto">
              <a:xfrm rot="1353540">
                <a:off x="2680" y="1110"/>
                <a:ext cx="742" cy="186"/>
                <a:chOff x="1565" y="2568"/>
                <a:chExt cx="1118" cy="279"/>
              </a:xfrm>
            </p:grpSpPr>
            <p:sp>
              <p:nvSpPr>
                <p:cNvPr id="184"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85"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86"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187"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sp>
        <p:nvSpPr>
          <p:cNvPr id="203" name="TextBox 36"/>
          <p:cNvSpPr txBox="1">
            <a:spLocks noChangeArrowheads="1"/>
          </p:cNvSpPr>
          <p:nvPr/>
        </p:nvSpPr>
        <p:spPr bwMode="auto">
          <a:xfrm>
            <a:off x="4566462" y="1560162"/>
            <a:ext cx="1666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现场</a:t>
            </a:r>
            <a:endParaRPr lang="en-US" altLang="zh-CN" sz="2000" dirty="0">
              <a:latin typeface="微软雅黑" panose="020B0503020204020204" pitchFamily="34" charset="-122"/>
              <a:ea typeface="微软雅黑" panose="020B0503020204020204" pitchFamily="34" charset="-122"/>
            </a:endParaRPr>
          </a:p>
          <a:p>
            <a:pPr algn="ctr" eaLnBrk="1" hangingPunct="1"/>
            <a:r>
              <a:rPr lang="zh-CN" altLang="en-US" sz="2000" dirty="0">
                <a:latin typeface="微软雅黑" panose="020B0503020204020204" pitchFamily="34" charset="-122"/>
                <a:ea typeface="微软雅黑" panose="020B0503020204020204" pitchFamily="34" charset="-122"/>
              </a:rPr>
              <a:t>物流</a:t>
            </a:r>
          </a:p>
        </p:txBody>
      </p:sp>
      <p:grpSp>
        <p:nvGrpSpPr>
          <p:cNvPr id="210" name="组合 233"/>
          <p:cNvGrpSpPr/>
          <p:nvPr/>
        </p:nvGrpSpPr>
        <p:grpSpPr bwMode="auto">
          <a:xfrm>
            <a:off x="5834393" y="2923094"/>
            <a:ext cx="1434255" cy="1668457"/>
            <a:chOff x="957911" y="2353692"/>
            <a:chExt cx="1146175" cy="1361618"/>
          </a:xfrm>
        </p:grpSpPr>
        <p:sp>
          <p:nvSpPr>
            <p:cNvPr id="211" name="Oval 70"/>
            <p:cNvSpPr>
              <a:spLocks noChangeArrowheads="1"/>
            </p:cNvSpPr>
            <p:nvPr/>
          </p:nvSpPr>
          <p:spPr bwMode="gray">
            <a:xfrm>
              <a:off x="957911" y="2353692"/>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pic>
          <p:nvPicPr>
            <p:cNvPr id="212" name="Picture 72" descr="circuler_1"/>
            <p:cNvPicPr>
              <a:picLocks noChangeAspect="1" noChangeArrowheads="1"/>
            </p:cNvPicPr>
            <p:nvPr/>
          </p:nvPicPr>
          <p:blipFill>
            <a:blip r:embed="rId6" cstate="screen"/>
            <a:srcRect/>
            <a:stretch>
              <a:fillRect/>
            </a:stretch>
          </p:blipFill>
          <p:spPr bwMode="gray">
            <a:xfrm>
              <a:off x="992836" y="2383855"/>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Oval 73"/>
            <p:cNvSpPr>
              <a:spLocks noChangeArrowheads="1"/>
            </p:cNvSpPr>
            <p:nvPr/>
          </p:nvSpPr>
          <p:spPr bwMode="gray">
            <a:xfrm>
              <a:off x="992836" y="2383855"/>
              <a:ext cx="1079500" cy="1081458"/>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grpSp>
          <p:nvGrpSpPr>
            <p:cNvPr id="214" name="Group 75"/>
            <p:cNvGrpSpPr/>
            <p:nvPr/>
          </p:nvGrpSpPr>
          <p:grpSpPr bwMode="auto">
            <a:xfrm rot="-3733502" flipH="1" flipV="1">
              <a:off x="1314489" y="3129155"/>
              <a:ext cx="950845" cy="221466"/>
              <a:chOff x="2524" y="1060"/>
              <a:chExt cx="898" cy="236"/>
            </a:xfrm>
          </p:grpSpPr>
          <p:grpSp>
            <p:nvGrpSpPr>
              <p:cNvPr id="226" name="Group 76"/>
              <p:cNvGrpSpPr/>
              <p:nvPr/>
            </p:nvGrpSpPr>
            <p:grpSpPr bwMode="auto">
              <a:xfrm>
                <a:off x="2524" y="1060"/>
                <a:ext cx="742" cy="186"/>
                <a:chOff x="1565" y="2568"/>
                <a:chExt cx="1118" cy="279"/>
              </a:xfrm>
            </p:grpSpPr>
            <p:sp>
              <p:nvSpPr>
                <p:cNvPr id="232"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3"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4"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5"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227" name="Group 81"/>
              <p:cNvGrpSpPr/>
              <p:nvPr/>
            </p:nvGrpSpPr>
            <p:grpSpPr bwMode="auto">
              <a:xfrm rot="1353540">
                <a:off x="2680" y="1110"/>
                <a:ext cx="742" cy="186"/>
                <a:chOff x="1565" y="2568"/>
                <a:chExt cx="1118" cy="279"/>
              </a:xfrm>
            </p:grpSpPr>
            <p:sp>
              <p:nvSpPr>
                <p:cNvPr id="228"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9"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0"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31"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nvGrpSpPr>
            <p:cNvPr id="215" name="Group 86"/>
            <p:cNvGrpSpPr/>
            <p:nvPr/>
          </p:nvGrpSpPr>
          <p:grpSpPr bwMode="auto">
            <a:xfrm rot="-3733502" flipH="1" flipV="1">
              <a:off x="1430500" y="3143437"/>
              <a:ext cx="841660" cy="193673"/>
              <a:chOff x="2524" y="1060"/>
              <a:chExt cx="898" cy="236"/>
            </a:xfrm>
          </p:grpSpPr>
          <p:grpSp>
            <p:nvGrpSpPr>
              <p:cNvPr id="216" name="Group 87"/>
              <p:cNvGrpSpPr/>
              <p:nvPr/>
            </p:nvGrpSpPr>
            <p:grpSpPr bwMode="auto">
              <a:xfrm>
                <a:off x="2524" y="1060"/>
                <a:ext cx="742" cy="186"/>
                <a:chOff x="1565" y="2568"/>
                <a:chExt cx="1118" cy="279"/>
              </a:xfrm>
            </p:grpSpPr>
            <p:sp>
              <p:nvSpPr>
                <p:cNvPr id="222"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3"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4"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5"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nvGrpSpPr>
              <p:cNvPr id="217" name="Group 92"/>
              <p:cNvGrpSpPr/>
              <p:nvPr/>
            </p:nvGrpSpPr>
            <p:grpSpPr bwMode="auto">
              <a:xfrm rot="1353540">
                <a:off x="2680" y="1110"/>
                <a:ext cx="742" cy="186"/>
                <a:chOff x="1565" y="2568"/>
                <a:chExt cx="1118" cy="279"/>
              </a:xfrm>
            </p:grpSpPr>
            <p:sp>
              <p:nvSpPr>
                <p:cNvPr id="218"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19"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0"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sp>
              <p:nvSpPr>
                <p:cNvPr id="221"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2000" dirty="0">
                    <a:ea typeface="微软雅黑" panose="020B0503020204020204" pitchFamily="34" charset="-122"/>
                  </a:endParaRPr>
                </a:p>
              </p:txBody>
            </p:sp>
          </p:grpSp>
        </p:grpSp>
      </p:grpSp>
      <p:grpSp>
        <p:nvGrpSpPr>
          <p:cNvPr id="236" name="Group 59"/>
          <p:cNvGrpSpPr/>
          <p:nvPr/>
        </p:nvGrpSpPr>
        <p:grpSpPr bwMode="auto">
          <a:xfrm>
            <a:off x="5834395" y="2964472"/>
            <a:ext cx="1488893" cy="1411101"/>
            <a:chOff x="1969" y="1904"/>
            <a:chExt cx="709" cy="708"/>
          </a:xfrm>
        </p:grpSpPr>
        <p:sp>
          <p:nvSpPr>
            <p:cNvPr id="237" name="Oval 61"/>
            <p:cNvSpPr>
              <a:spLocks noChangeArrowheads="1"/>
            </p:cNvSpPr>
            <p:nvPr/>
          </p:nvSpPr>
          <p:spPr bwMode="auto">
            <a:xfrm>
              <a:off x="1969" y="1904"/>
              <a:ext cx="709" cy="708"/>
            </a:xfrm>
            <a:prstGeom prst="ellipse">
              <a:avLst/>
            </a:prstGeom>
            <a:gradFill rotWithShape="1">
              <a:gsLst>
                <a:gs pos="0">
                  <a:srgbClr val="6BA1C5"/>
                </a:gs>
                <a:gs pos="100000">
                  <a:srgbClr val="314A5A"/>
                </a:gs>
              </a:gsLst>
              <a:path path="rect">
                <a:fillToRect r="100000" b="100000"/>
              </a:path>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a:spcBef>
                  <a:spcPct val="50000"/>
                </a:spcBef>
              </a:pPr>
              <a:endParaRPr lang="en-US" altLang="ko-KR" sz="1600">
                <a:solidFill>
                  <a:srgbClr val="FFFFFF"/>
                </a:solidFill>
                <a:latin typeface="HY헤드라인M" pitchFamily="18" charset="-127"/>
                <a:ea typeface="HY헤드라인M" pitchFamily="18" charset="-127"/>
              </a:endParaRPr>
            </a:p>
          </p:txBody>
        </p:sp>
        <p:sp>
          <p:nvSpPr>
            <p:cNvPr id="238" name="Oval 62"/>
            <p:cNvSpPr>
              <a:spLocks noChangeArrowheads="1"/>
            </p:cNvSpPr>
            <p:nvPr/>
          </p:nvSpPr>
          <p:spPr bwMode="auto">
            <a:xfrm>
              <a:off x="2115" y="1953"/>
              <a:ext cx="163" cy="170"/>
            </a:xfrm>
            <a:prstGeom prst="ellipse">
              <a:avLst/>
            </a:prstGeom>
            <a:gradFill rotWithShape="1">
              <a:gsLst>
                <a:gs pos="0">
                  <a:srgbClr val="FFFFFF">
                    <a:alpha val="70000"/>
                  </a:srgbClr>
                </a:gs>
                <a:gs pos="100000">
                  <a:srgbClr val="FFFFFF">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sz="2000" dirty="0">
                <a:ea typeface="微软雅黑" panose="020B0503020204020204" pitchFamily="34" charset="-122"/>
              </a:endParaRPr>
            </a:p>
          </p:txBody>
        </p:sp>
      </p:grpSp>
      <p:sp>
        <p:nvSpPr>
          <p:cNvPr id="239" name="TextBox 43"/>
          <p:cNvSpPr txBox="1">
            <a:spLocks noChangeArrowheads="1"/>
          </p:cNvSpPr>
          <p:nvPr/>
        </p:nvSpPr>
        <p:spPr bwMode="auto">
          <a:xfrm>
            <a:off x="5968767" y="3433818"/>
            <a:ext cx="12293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solidFill>
                  <a:schemeClr val="bg1"/>
                </a:solidFill>
                <a:latin typeface="微软雅黑" panose="020B0503020204020204" pitchFamily="34" charset="-122"/>
                <a:ea typeface="微软雅黑" panose="020B0503020204020204" pitchFamily="34" charset="-122"/>
              </a:rPr>
              <a:t>建造</a:t>
            </a:r>
          </a:p>
        </p:txBody>
      </p:sp>
      <p:sp>
        <p:nvSpPr>
          <p:cNvPr id="241" name="TextBox 36"/>
          <p:cNvSpPr txBox="1">
            <a:spLocks noChangeArrowheads="1"/>
          </p:cNvSpPr>
          <p:nvPr/>
        </p:nvSpPr>
        <p:spPr bwMode="auto">
          <a:xfrm>
            <a:off x="3348895" y="4723910"/>
            <a:ext cx="1666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评估</a:t>
            </a:r>
          </a:p>
        </p:txBody>
      </p:sp>
      <p:sp>
        <p:nvSpPr>
          <p:cNvPr id="242" name="TextBox 36"/>
          <p:cNvSpPr txBox="1">
            <a:spLocks noChangeArrowheads="1"/>
          </p:cNvSpPr>
          <p:nvPr/>
        </p:nvSpPr>
        <p:spPr bwMode="auto">
          <a:xfrm>
            <a:off x="4985495" y="5320242"/>
            <a:ext cx="1666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采购</a:t>
            </a:r>
          </a:p>
        </p:txBody>
      </p:sp>
      <p:sp>
        <p:nvSpPr>
          <p:cNvPr id="243" name="TextBox 36"/>
          <p:cNvSpPr txBox="1">
            <a:spLocks noChangeArrowheads="1"/>
          </p:cNvSpPr>
          <p:nvPr/>
        </p:nvSpPr>
        <p:spPr bwMode="auto">
          <a:xfrm>
            <a:off x="7092535" y="4352858"/>
            <a:ext cx="1666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安全</a:t>
            </a:r>
          </a:p>
        </p:txBody>
      </p:sp>
      <p:sp>
        <p:nvSpPr>
          <p:cNvPr id="244" name="TextBox 36"/>
          <p:cNvSpPr txBox="1">
            <a:spLocks noChangeArrowheads="1"/>
          </p:cNvSpPr>
          <p:nvPr/>
        </p:nvSpPr>
        <p:spPr bwMode="auto">
          <a:xfrm>
            <a:off x="7032903" y="1928441"/>
            <a:ext cx="1666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会议和</a:t>
            </a:r>
            <a:endParaRPr lang="en-US" altLang="zh-CN" sz="2000" dirty="0">
              <a:latin typeface="微软雅黑" panose="020B0503020204020204" pitchFamily="34" charset="-122"/>
              <a:ea typeface="微软雅黑" panose="020B0503020204020204" pitchFamily="34" charset="-122"/>
            </a:endParaRPr>
          </a:p>
          <a:p>
            <a:pPr algn="ctr" eaLnBrk="1" hangingPunct="1"/>
            <a:r>
              <a:rPr lang="zh-CN" altLang="en-US" sz="2000" dirty="0">
                <a:latin typeface="微软雅黑" panose="020B0503020204020204" pitchFamily="34" charset="-122"/>
                <a:ea typeface="微软雅黑" panose="020B0503020204020204" pitchFamily="34" charset="-122"/>
              </a:rPr>
              <a:t>报告</a:t>
            </a:r>
          </a:p>
        </p:txBody>
      </p:sp>
      <p:sp>
        <p:nvSpPr>
          <p:cNvPr id="245" name="TextBox 36"/>
          <p:cNvSpPr txBox="1">
            <a:spLocks noChangeArrowheads="1"/>
          </p:cNvSpPr>
          <p:nvPr/>
        </p:nvSpPr>
        <p:spPr bwMode="auto">
          <a:xfrm>
            <a:off x="3348895" y="2869321"/>
            <a:ext cx="16663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latin typeface="微软雅黑" panose="020B0503020204020204" pitchFamily="34" charset="-122"/>
                <a:ea typeface="微软雅黑" panose="020B0503020204020204" pitchFamily="34" charset="-122"/>
              </a:rPr>
              <a:t>项目质量</a:t>
            </a:r>
            <a:endParaRPr lang="en-US" altLang="zh-CN" sz="2000" dirty="0">
              <a:latin typeface="微软雅黑" panose="020B0503020204020204" pitchFamily="34" charset="-122"/>
              <a:ea typeface="微软雅黑" panose="020B0503020204020204" pitchFamily="34" charset="-122"/>
            </a:endParaRPr>
          </a:p>
          <a:p>
            <a:pPr algn="ctr" eaLnBrk="1" hangingPunct="1"/>
            <a:r>
              <a:rPr lang="zh-CN" altLang="en-US" sz="2000" dirty="0">
                <a:latin typeface="微软雅黑" panose="020B0503020204020204" pitchFamily="34" charset="-122"/>
                <a:ea typeface="微软雅黑" panose="020B0503020204020204" pitchFamily="34" charset="-122"/>
              </a:rPr>
              <a:t>控制</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44</a:t>
            </a:fld>
            <a:r>
              <a:rPr lang="en-US" altLang="zh-CN" dirty="0" smtClean="0"/>
              <a:t>/119</a:t>
            </a:r>
            <a:endParaRPr lang="zh-CN" altLang="en-US" dirty="0"/>
          </a:p>
        </p:txBody>
      </p:sp>
    </p:spTree>
    <p:extLst>
      <p:ext uri="{BB962C8B-B14F-4D97-AF65-F5344CB8AC3E}">
        <p14:creationId xmlns:p14="http://schemas.microsoft.com/office/powerpoint/2010/main" val="16986617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9" name="Oval 5"/>
          <p:cNvSpPr>
            <a:spLocks noChangeArrowheads="1"/>
          </p:cNvSpPr>
          <p:nvPr/>
        </p:nvSpPr>
        <p:spPr bwMode="blackWhite">
          <a:xfrm>
            <a:off x="2138862" y="1661191"/>
            <a:ext cx="2408237" cy="1608137"/>
          </a:xfrm>
          <a:prstGeom prst="ellipse">
            <a:avLst/>
          </a:prstGeom>
          <a:gradFill rotWithShape="1">
            <a:gsLst>
              <a:gs pos="0">
                <a:schemeClr val="folHlink"/>
              </a:gs>
              <a:gs pos="100000">
                <a:schemeClr val="folHlink">
                  <a:gamma/>
                  <a:shade val="46275"/>
                  <a:invGamma/>
                </a:schemeClr>
              </a:gs>
            </a:gsLst>
            <a:lin ang="2700000" scaled="1"/>
          </a:gradFill>
          <a:ln w="12700">
            <a:noFill/>
            <a:round/>
          </a:ln>
          <a:effectLst>
            <a:outerShdw dist="45791" dir="19578596" algn="ctr" rotWithShape="0">
              <a:schemeClr val="folHlink"/>
            </a:outerShdw>
          </a:effectLst>
        </p:spPr>
        <p:txBody>
          <a:bodyPr wrap="none" anchor="ctr"/>
          <a:lstStyle/>
          <a:p>
            <a:endParaRPr lang="zh-CN" altLang="en-US" sz="2400" b="1" dirty="0">
              <a:latin typeface="微软雅黑" panose="020B0503020204020204" pitchFamily="34" charset="-122"/>
              <a:ea typeface="微软雅黑" panose="020B0503020204020204" pitchFamily="34" charset="-122"/>
            </a:endParaRPr>
          </a:p>
        </p:txBody>
      </p:sp>
      <p:sp>
        <p:nvSpPr>
          <p:cNvPr id="374790" name="Oval 6"/>
          <p:cNvSpPr>
            <a:spLocks noChangeArrowheads="1"/>
          </p:cNvSpPr>
          <p:nvPr/>
        </p:nvSpPr>
        <p:spPr bwMode="blackWhite">
          <a:xfrm>
            <a:off x="5963148" y="1672302"/>
            <a:ext cx="2408238" cy="1608138"/>
          </a:xfrm>
          <a:prstGeom prst="ellipse">
            <a:avLst/>
          </a:prstGeom>
          <a:gradFill rotWithShape="1">
            <a:gsLst>
              <a:gs pos="0">
                <a:schemeClr val="bg1"/>
              </a:gs>
              <a:gs pos="100000">
                <a:schemeClr val="bg1">
                  <a:gamma/>
                  <a:shade val="46275"/>
                  <a:invGamma/>
                </a:schemeClr>
              </a:gs>
            </a:gsLst>
            <a:lin ang="2700000" scaled="1"/>
          </a:gradFill>
          <a:ln w="12700">
            <a:noFill/>
            <a:round/>
          </a:ln>
          <a:effectLst>
            <a:outerShdw dist="45791" dir="19578596" algn="ctr" rotWithShape="0">
              <a:schemeClr val="bg2">
                <a:alpha val="50000"/>
              </a:schemeClr>
            </a:outerShdw>
          </a:effectLst>
        </p:spPr>
        <p:txBody>
          <a:bodyPr wrap="none" anchor="ctr"/>
          <a:lstStyle/>
          <a:p>
            <a:endParaRPr lang="zh-CN" altLang="en-US" sz="2400" b="1" dirty="0">
              <a:latin typeface="微软雅黑" panose="020B0503020204020204" pitchFamily="34" charset="-122"/>
              <a:ea typeface="微软雅黑" panose="020B0503020204020204" pitchFamily="34" charset="-122"/>
            </a:endParaRPr>
          </a:p>
        </p:txBody>
      </p:sp>
      <p:sp>
        <p:nvSpPr>
          <p:cNvPr id="374791" name="Oval 7"/>
          <p:cNvSpPr>
            <a:spLocks noChangeArrowheads="1"/>
          </p:cNvSpPr>
          <p:nvPr/>
        </p:nvSpPr>
        <p:spPr bwMode="blackWhite">
          <a:xfrm>
            <a:off x="2138862" y="3766215"/>
            <a:ext cx="2408237" cy="1606550"/>
          </a:xfrm>
          <a:prstGeom prst="ellipse">
            <a:avLst/>
          </a:prstGeom>
          <a:gradFill rotWithShape="1">
            <a:gsLst>
              <a:gs pos="0">
                <a:schemeClr val="bg1"/>
              </a:gs>
              <a:gs pos="100000">
                <a:schemeClr val="bg1">
                  <a:gamma/>
                  <a:shade val="46275"/>
                  <a:invGamma/>
                </a:schemeClr>
              </a:gs>
            </a:gsLst>
            <a:lin ang="2700000" scaled="1"/>
          </a:gradFill>
          <a:ln w="12700">
            <a:noFill/>
            <a:round/>
          </a:ln>
          <a:effectLst>
            <a:outerShdw dist="45791" dir="19578596" algn="ctr" rotWithShape="0">
              <a:schemeClr val="bg2">
                <a:alpha val="50000"/>
              </a:schemeClr>
            </a:outerShdw>
          </a:effectLst>
        </p:spPr>
        <p:txBody>
          <a:bodyPr wrap="none" anchor="ctr"/>
          <a:lstStyle/>
          <a:p>
            <a:endParaRPr lang="zh-CN" altLang="en-US" sz="2400" b="1" dirty="0">
              <a:latin typeface="+mj-lt"/>
              <a:ea typeface="微软雅黑" panose="020B0503020204020204" pitchFamily="34" charset="-122"/>
            </a:endParaRPr>
          </a:p>
        </p:txBody>
      </p:sp>
      <p:sp>
        <p:nvSpPr>
          <p:cNvPr id="374792" name="Oval 8"/>
          <p:cNvSpPr>
            <a:spLocks noChangeArrowheads="1"/>
          </p:cNvSpPr>
          <p:nvPr/>
        </p:nvSpPr>
        <p:spPr bwMode="blackWhite">
          <a:xfrm>
            <a:off x="5963148" y="3777327"/>
            <a:ext cx="2408238" cy="1606550"/>
          </a:xfrm>
          <a:prstGeom prst="ellipse">
            <a:avLst/>
          </a:prstGeom>
          <a:gradFill rotWithShape="1">
            <a:gsLst>
              <a:gs pos="0">
                <a:schemeClr val="folHlink"/>
              </a:gs>
              <a:gs pos="100000">
                <a:schemeClr val="folHlink">
                  <a:gamma/>
                  <a:shade val="46275"/>
                  <a:invGamma/>
                </a:schemeClr>
              </a:gs>
            </a:gsLst>
            <a:lin ang="2700000" scaled="1"/>
          </a:gradFill>
          <a:ln w="12700">
            <a:noFill/>
            <a:round/>
          </a:ln>
          <a:effectLst>
            <a:outerShdw dist="45791" dir="19578596" algn="ctr" rotWithShape="0">
              <a:schemeClr val="folHlink"/>
            </a:outerShdw>
          </a:effectLst>
        </p:spPr>
        <p:txBody>
          <a:bodyPr wrap="none" anchor="ctr"/>
          <a:lstStyle/>
          <a:p>
            <a:endParaRPr lang="zh-CN" altLang="en-US" sz="2400" b="1" dirty="0">
              <a:latin typeface="微软雅黑" panose="020B0503020204020204" pitchFamily="34" charset="-122"/>
              <a:ea typeface="微软雅黑" panose="020B0503020204020204" pitchFamily="34" charset="-122"/>
            </a:endParaRPr>
          </a:p>
        </p:txBody>
      </p:sp>
      <p:sp>
        <p:nvSpPr>
          <p:cNvPr id="374793" name="AutoShape 9"/>
          <p:cNvSpPr>
            <a:spLocks noChangeArrowheads="1"/>
          </p:cNvSpPr>
          <p:nvPr/>
        </p:nvSpPr>
        <p:spPr bwMode="blackWhite">
          <a:xfrm>
            <a:off x="3038974" y="2847053"/>
            <a:ext cx="1825625" cy="434975"/>
          </a:xfrm>
          <a:prstGeom prst="roundRect">
            <a:avLst>
              <a:gd name="adj" fmla="val 50000"/>
            </a:avLst>
          </a:prstGeom>
          <a:gradFill rotWithShape="1">
            <a:gsLst>
              <a:gs pos="0">
                <a:schemeClr val="folHlink"/>
              </a:gs>
              <a:gs pos="100000">
                <a:schemeClr val="folHlink">
                  <a:gamma/>
                  <a:shade val="46275"/>
                  <a:invGamma/>
                </a:schemeClr>
              </a:gs>
            </a:gsLst>
            <a:lin ang="2700000" scaled="1"/>
          </a:gradFill>
          <a:ln w="28575" algn="ctr">
            <a:solidFill>
              <a:schemeClr val="bg1"/>
            </a:solidFill>
            <a:round/>
          </a:ln>
          <a:effectLst/>
        </p:spPr>
        <p:txBody>
          <a:bodyPr wrap="none" anchor="ctr"/>
          <a:lstStyle/>
          <a:p>
            <a:endParaRPr lang="zh-CN" altLang="en-US" sz="2400" b="1" dirty="0">
              <a:latin typeface="+mj-lt"/>
              <a:ea typeface="微软雅黑" panose="020B0503020204020204" pitchFamily="34" charset="-122"/>
            </a:endParaRPr>
          </a:p>
        </p:txBody>
      </p:sp>
      <p:sp>
        <p:nvSpPr>
          <p:cNvPr id="374794" name="AutoShape 10"/>
          <p:cNvSpPr>
            <a:spLocks noChangeArrowheads="1"/>
          </p:cNvSpPr>
          <p:nvPr/>
        </p:nvSpPr>
        <p:spPr bwMode="blackWhite">
          <a:xfrm>
            <a:off x="5526587" y="2847053"/>
            <a:ext cx="1825625" cy="434975"/>
          </a:xfrm>
          <a:prstGeom prst="roundRect">
            <a:avLst>
              <a:gd name="adj" fmla="val 50000"/>
            </a:avLst>
          </a:prstGeom>
          <a:gradFill rotWithShape="1">
            <a:gsLst>
              <a:gs pos="0">
                <a:schemeClr val="bg1"/>
              </a:gs>
              <a:gs pos="100000">
                <a:schemeClr val="bg2"/>
              </a:gs>
            </a:gsLst>
            <a:lin ang="2700000" scaled="1"/>
          </a:gradFill>
          <a:ln w="28575" algn="ctr">
            <a:solidFill>
              <a:schemeClr val="bg1"/>
            </a:solidFill>
            <a:round/>
          </a:ln>
          <a:effectLst/>
        </p:spPr>
        <p:txBody>
          <a:bodyPr wrap="none" anchor="ctr"/>
          <a:lstStyle/>
          <a:p>
            <a:pPr algn="ctr" eaLnBrk="0" hangingPunct="0">
              <a:spcBef>
                <a:spcPct val="0"/>
              </a:spcBef>
            </a:pPr>
            <a:endParaRPr lang="ko-KR" altLang="en-US" sz="2400" b="1" dirty="0">
              <a:solidFill>
                <a:schemeClr val="bg1"/>
              </a:solidFill>
              <a:latin typeface="+mj-lt"/>
              <a:ea typeface="+mn-ea"/>
            </a:endParaRPr>
          </a:p>
        </p:txBody>
      </p:sp>
      <p:sp>
        <p:nvSpPr>
          <p:cNvPr id="374795" name="AutoShape 11"/>
          <p:cNvSpPr>
            <a:spLocks noChangeArrowheads="1"/>
          </p:cNvSpPr>
          <p:nvPr/>
        </p:nvSpPr>
        <p:spPr bwMode="blackWhite">
          <a:xfrm>
            <a:off x="3004049" y="4980653"/>
            <a:ext cx="1825625" cy="434975"/>
          </a:xfrm>
          <a:prstGeom prst="roundRect">
            <a:avLst>
              <a:gd name="adj" fmla="val 50000"/>
            </a:avLst>
          </a:prstGeom>
          <a:gradFill rotWithShape="1">
            <a:gsLst>
              <a:gs pos="0">
                <a:schemeClr val="bg1"/>
              </a:gs>
              <a:gs pos="100000">
                <a:schemeClr val="bg2"/>
              </a:gs>
            </a:gsLst>
            <a:lin ang="2700000" scaled="1"/>
          </a:gradFill>
          <a:ln w="28575" algn="ctr">
            <a:solidFill>
              <a:schemeClr val="bg1"/>
            </a:solidFill>
            <a:round/>
          </a:ln>
          <a:effectLst/>
        </p:spPr>
        <p:txBody>
          <a:bodyPr wrap="none" anchor="ctr"/>
          <a:lstStyle/>
          <a:p>
            <a:endParaRPr lang="zh-CN" altLang="en-US" sz="2400" b="1" dirty="0">
              <a:latin typeface="+mj-lt"/>
              <a:ea typeface="微软雅黑" panose="020B0503020204020204" pitchFamily="34" charset="-122"/>
            </a:endParaRPr>
          </a:p>
        </p:txBody>
      </p:sp>
      <p:sp>
        <p:nvSpPr>
          <p:cNvPr id="374796" name="AutoShape 12"/>
          <p:cNvSpPr>
            <a:spLocks noChangeArrowheads="1"/>
          </p:cNvSpPr>
          <p:nvPr/>
        </p:nvSpPr>
        <p:spPr bwMode="blackWhite">
          <a:xfrm>
            <a:off x="5526587" y="4953666"/>
            <a:ext cx="1825625" cy="434975"/>
          </a:xfrm>
          <a:prstGeom prst="roundRect">
            <a:avLst>
              <a:gd name="adj" fmla="val 50000"/>
            </a:avLst>
          </a:prstGeom>
          <a:gradFill rotWithShape="1">
            <a:gsLst>
              <a:gs pos="0">
                <a:schemeClr val="folHlink"/>
              </a:gs>
              <a:gs pos="100000">
                <a:schemeClr val="folHlink">
                  <a:gamma/>
                  <a:shade val="46275"/>
                  <a:invGamma/>
                </a:schemeClr>
              </a:gs>
            </a:gsLst>
            <a:lin ang="2700000" scaled="1"/>
          </a:gradFill>
          <a:ln w="28575" algn="ctr">
            <a:solidFill>
              <a:schemeClr val="bg1"/>
            </a:solidFill>
            <a:round/>
          </a:ln>
          <a:effectLst/>
        </p:spPr>
        <p:txBody>
          <a:bodyPr wrap="none" anchor="ctr"/>
          <a:lstStyle/>
          <a:p>
            <a:pPr algn="ctr" eaLnBrk="0" hangingPunct="0">
              <a:spcBef>
                <a:spcPct val="0"/>
              </a:spcBef>
            </a:pPr>
            <a:endParaRPr lang="ko-KR" altLang="en-US" sz="2400" b="1" dirty="0">
              <a:solidFill>
                <a:schemeClr val="bg1"/>
              </a:solidFill>
              <a:latin typeface="+mj-lt"/>
              <a:ea typeface="+mn-ea"/>
            </a:endParaRPr>
          </a:p>
        </p:txBody>
      </p:sp>
      <p:sp>
        <p:nvSpPr>
          <p:cNvPr id="374797" name="Rectangle 13"/>
          <p:cNvSpPr>
            <a:spLocks noChangeArrowheads="1"/>
          </p:cNvSpPr>
          <p:nvPr/>
        </p:nvSpPr>
        <p:spPr bwMode="blackWhite">
          <a:xfrm>
            <a:off x="3218361" y="2869277"/>
            <a:ext cx="1460500" cy="344488"/>
          </a:xfrm>
          <a:prstGeom prst="rect">
            <a:avLst/>
          </a:prstGeom>
          <a:noFill/>
          <a:ln w="9525">
            <a:noFill/>
            <a:miter lim="800000"/>
          </a:ln>
          <a:effectLst/>
        </p:spPr>
        <p:txBody>
          <a:bodyPr anchor="ctr"/>
          <a:lstStyle/>
          <a:p>
            <a:pPr>
              <a:spcBef>
                <a:spcPct val="0"/>
              </a:spcBef>
            </a:pPr>
            <a:endParaRPr lang="en-US" altLang="ko-KR" sz="2400" b="1" dirty="0">
              <a:latin typeface="+mj-lt"/>
              <a:ea typeface="微软雅黑" panose="020B0503020204020204" pitchFamily="34" charset="-122"/>
            </a:endParaRPr>
          </a:p>
        </p:txBody>
      </p:sp>
      <p:sp>
        <p:nvSpPr>
          <p:cNvPr id="374798" name="Rectangle 14"/>
          <p:cNvSpPr>
            <a:spLocks noChangeArrowheads="1"/>
          </p:cNvSpPr>
          <p:nvPr/>
        </p:nvSpPr>
        <p:spPr bwMode="blackWhite">
          <a:xfrm>
            <a:off x="5739311" y="2869277"/>
            <a:ext cx="1460500" cy="344488"/>
          </a:xfrm>
          <a:prstGeom prst="rect">
            <a:avLst/>
          </a:prstGeom>
          <a:noFill/>
          <a:ln w="9525">
            <a:noFill/>
            <a:miter lim="800000"/>
          </a:ln>
          <a:effectLst/>
        </p:spPr>
        <p:txBody>
          <a:bodyPr anchor="ctr"/>
          <a:lstStyle/>
          <a:p>
            <a:pPr>
              <a:spcBef>
                <a:spcPct val="0"/>
              </a:spcBef>
            </a:pPr>
            <a:endParaRPr lang="zh-CN" altLang="en-US" sz="2400" b="1" dirty="0">
              <a:solidFill>
                <a:schemeClr val="bg2"/>
              </a:solidFill>
              <a:latin typeface="+mj-lt"/>
              <a:ea typeface="微软雅黑" panose="020B0503020204020204" pitchFamily="34" charset="-122"/>
            </a:endParaRPr>
          </a:p>
        </p:txBody>
      </p:sp>
      <p:sp>
        <p:nvSpPr>
          <p:cNvPr id="374799" name="Rectangle 15"/>
          <p:cNvSpPr>
            <a:spLocks noChangeArrowheads="1"/>
          </p:cNvSpPr>
          <p:nvPr/>
        </p:nvSpPr>
        <p:spPr bwMode="blackWhite">
          <a:xfrm>
            <a:off x="3291387" y="4987003"/>
            <a:ext cx="1387475" cy="346075"/>
          </a:xfrm>
          <a:prstGeom prst="rect">
            <a:avLst/>
          </a:prstGeom>
          <a:noFill/>
          <a:ln w="9525">
            <a:noFill/>
            <a:miter lim="800000"/>
          </a:ln>
          <a:effectLst/>
        </p:spPr>
        <p:txBody>
          <a:bodyPr anchor="ctr"/>
          <a:lstStyle/>
          <a:p>
            <a:pPr>
              <a:spcBef>
                <a:spcPct val="0"/>
              </a:spcBef>
            </a:pPr>
            <a:endParaRPr lang="zh-CN" altLang="en-US" sz="2400" b="1" dirty="0">
              <a:solidFill>
                <a:schemeClr val="bg2"/>
              </a:solidFill>
              <a:latin typeface="+mj-lt"/>
              <a:ea typeface="微软雅黑" panose="020B0503020204020204" pitchFamily="34" charset="-122"/>
            </a:endParaRPr>
          </a:p>
        </p:txBody>
      </p:sp>
      <p:sp>
        <p:nvSpPr>
          <p:cNvPr id="374800" name="Rectangle 16"/>
          <p:cNvSpPr>
            <a:spLocks noChangeArrowheads="1"/>
          </p:cNvSpPr>
          <p:nvPr/>
        </p:nvSpPr>
        <p:spPr bwMode="blackWhite">
          <a:xfrm>
            <a:off x="5956799" y="4987003"/>
            <a:ext cx="1243013" cy="346075"/>
          </a:xfrm>
          <a:prstGeom prst="rect">
            <a:avLst/>
          </a:prstGeom>
          <a:noFill/>
          <a:ln w="9525">
            <a:noFill/>
            <a:miter lim="800000"/>
          </a:ln>
          <a:effectLst/>
        </p:spPr>
        <p:txBody>
          <a:bodyPr anchor="ctr"/>
          <a:lstStyle/>
          <a:p>
            <a:pPr>
              <a:spcBef>
                <a:spcPct val="0"/>
              </a:spcBef>
            </a:pPr>
            <a:endParaRPr lang="zh-CN" altLang="en-US" sz="2400" b="1" dirty="0">
              <a:solidFill>
                <a:schemeClr val="bg1"/>
              </a:solidFill>
              <a:latin typeface="+mj-lt"/>
              <a:ea typeface="微软雅黑" panose="020B0503020204020204" pitchFamily="34" charset="-122"/>
            </a:endParaRPr>
          </a:p>
        </p:txBody>
      </p:sp>
      <p:sp>
        <p:nvSpPr>
          <p:cNvPr id="374801" name="Rectangle 17"/>
          <p:cNvSpPr>
            <a:spLocks noChangeArrowheads="1"/>
          </p:cNvSpPr>
          <p:nvPr/>
        </p:nvSpPr>
        <p:spPr bwMode="auto">
          <a:xfrm>
            <a:off x="4677627" y="3474744"/>
            <a:ext cx="1382713" cy="411163"/>
          </a:xfrm>
          <a:prstGeom prst="rect">
            <a:avLst/>
          </a:prstGeom>
          <a:solidFill>
            <a:schemeClr val="accent2"/>
          </a:solidFill>
          <a:ln w="9525">
            <a:noFill/>
            <a:miter lim="800000"/>
          </a:ln>
          <a:effectLst/>
        </p:spPr>
        <p:txBody>
          <a:bodyPr anchor="ctr"/>
          <a:lstStyle/>
          <a:p>
            <a:pPr algn="ctr">
              <a:spcBef>
                <a:spcPct val="0"/>
              </a:spcBef>
            </a:pPr>
            <a:r>
              <a:rPr lang="zh-CN" altLang="en-US" sz="2400" b="1" dirty="0">
                <a:solidFill>
                  <a:schemeClr val="bg1"/>
                </a:solidFill>
                <a:latin typeface="+mj-lt"/>
                <a:ea typeface="微软雅黑" panose="020B0503020204020204" pitchFamily="34" charset="-122"/>
              </a:rPr>
              <a:t/>
            </a:r>
            <a:br>
              <a:rPr lang="zh-CN" altLang="en-US" sz="2400" b="1" dirty="0">
                <a:solidFill>
                  <a:schemeClr val="bg1"/>
                </a:solidFill>
                <a:latin typeface="+mj-lt"/>
                <a:ea typeface="微软雅黑" panose="020B0503020204020204" pitchFamily="34" charset="-122"/>
              </a:rPr>
            </a:br>
            <a:endParaRPr lang="zh-CN" altLang="en-US" sz="2400" b="1" dirty="0">
              <a:solidFill>
                <a:schemeClr val="bg1"/>
              </a:solidFill>
              <a:latin typeface="+mj-lt"/>
              <a:ea typeface="微软雅黑" panose="020B0503020204020204" pitchFamily="34" charset="-122"/>
            </a:endParaRPr>
          </a:p>
        </p:txBody>
      </p:sp>
      <p:sp>
        <p:nvSpPr>
          <p:cNvPr id="374802" name="Text Box 18"/>
          <p:cNvSpPr txBox="1">
            <a:spLocks noChangeArrowheads="1"/>
          </p:cNvSpPr>
          <p:nvPr/>
        </p:nvSpPr>
        <p:spPr bwMode="auto">
          <a:xfrm>
            <a:off x="2637337" y="1961228"/>
            <a:ext cx="1647825" cy="461665"/>
          </a:xfrm>
          <a:prstGeom prst="rect">
            <a:avLst/>
          </a:prstGeom>
          <a:noFill/>
          <a:ln w="9525">
            <a:noFill/>
            <a:miter lim="800000"/>
          </a:ln>
          <a:effectLst/>
        </p:spPr>
        <p:txBody>
          <a:bodyPr>
            <a:spAutoFit/>
          </a:bodyPr>
          <a:lstStyle/>
          <a:p>
            <a:pPr>
              <a:spcBef>
                <a:spcPct val="50000"/>
              </a:spcBef>
            </a:pPr>
            <a:r>
              <a:rPr lang="zh-CN" altLang="en-US" sz="2400" b="1" dirty="0">
                <a:latin typeface="微软雅黑" panose="020B0503020204020204" pitchFamily="34" charset="-122"/>
                <a:ea typeface="微软雅黑" panose="020B0503020204020204" pitchFamily="34" charset="-122"/>
              </a:rPr>
              <a:t> </a:t>
            </a:r>
          </a:p>
        </p:txBody>
      </p:sp>
      <p:sp>
        <p:nvSpPr>
          <p:cNvPr id="374803" name="Text Box 19"/>
          <p:cNvSpPr txBox="1">
            <a:spLocks noChangeArrowheads="1"/>
          </p:cNvSpPr>
          <p:nvPr/>
        </p:nvSpPr>
        <p:spPr bwMode="auto">
          <a:xfrm>
            <a:off x="6223499" y="2013999"/>
            <a:ext cx="1908268" cy="707886"/>
          </a:xfrm>
          <a:prstGeom prst="rect">
            <a:avLst/>
          </a:prstGeom>
          <a:noFill/>
          <a:ln w="9525">
            <a:noFill/>
            <a:miter lim="800000"/>
          </a:ln>
          <a:effectLst/>
        </p:spPr>
        <p:txBody>
          <a:bodyPr wrap="square">
            <a:spAutoFit/>
          </a:bodyPr>
          <a:lstStyle/>
          <a:p>
            <a:pPr algn="ctr">
              <a:spcBef>
                <a:spcPts val="0"/>
              </a:spcBef>
            </a:pPr>
            <a:r>
              <a:rPr lang="zh-CN" altLang="en-US" sz="2000" b="1" dirty="0">
                <a:latin typeface="微软雅黑" panose="020B0503020204020204" pitchFamily="34" charset="-122"/>
                <a:ea typeface="微软雅黑" panose="020B0503020204020204" pitchFamily="34" charset="-122"/>
              </a:rPr>
              <a:t>启动运行</a:t>
            </a:r>
            <a:endParaRPr lang="en-US" altLang="zh-CN" sz="2000" b="1" dirty="0">
              <a:latin typeface="微软雅黑" panose="020B0503020204020204" pitchFamily="34" charset="-122"/>
              <a:ea typeface="微软雅黑" panose="020B0503020204020204" pitchFamily="34" charset="-122"/>
            </a:endParaRPr>
          </a:p>
          <a:p>
            <a:pPr algn="ctr">
              <a:spcBef>
                <a:spcPts val="0"/>
              </a:spcBef>
            </a:pPr>
            <a:r>
              <a:rPr lang="zh-CN" altLang="en-US" sz="2000" b="1" dirty="0">
                <a:latin typeface="微软雅黑" panose="020B0503020204020204" pitchFamily="34" charset="-122"/>
                <a:ea typeface="微软雅黑" panose="020B0503020204020204" pitchFamily="34" charset="-122"/>
              </a:rPr>
              <a:t>调整和调节</a:t>
            </a:r>
          </a:p>
        </p:txBody>
      </p:sp>
      <p:sp>
        <p:nvSpPr>
          <p:cNvPr id="374805" name="Text Box 21"/>
          <p:cNvSpPr txBox="1">
            <a:spLocks noChangeArrowheads="1"/>
          </p:cNvSpPr>
          <p:nvPr/>
        </p:nvSpPr>
        <p:spPr bwMode="auto">
          <a:xfrm>
            <a:off x="6151875" y="4038145"/>
            <a:ext cx="2087562" cy="861774"/>
          </a:xfrm>
          <a:prstGeom prst="rect">
            <a:avLst/>
          </a:prstGeom>
          <a:noFill/>
          <a:ln w="9525">
            <a:noFill/>
            <a:miter lim="800000"/>
          </a:ln>
          <a:effectLst/>
        </p:spPr>
        <p:txBody>
          <a:bodyPr wrap="square">
            <a:spAutoFit/>
          </a:bodyPr>
          <a:lstStyle/>
          <a:p>
            <a:pPr algn="ctr">
              <a:spcBef>
                <a:spcPct val="50000"/>
              </a:spcBef>
            </a:pPr>
            <a:r>
              <a:rPr lang="zh-CN" altLang="en-US" sz="2000" b="1" dirty="0">
                <a:latin typeface="微软雅黑" panose="020B0503020204020204" pitchFamily="34" charset="-122"/>
                <a:ea typeface="微软雅黑" panose="020B0503020204020204" pitchFamily="34" charset="-122"/>
              </a:rPr>
              <a:t>测试和性能测试</a:t>
            </a:r>
            <a:endParaRPr lang="en-US" altLang="zh-CN" sz="2000" b="1" dirty="0">
              <a:latin typeface="微软雅黑" panose="020B0503020204020204" pitchFamily="34" charset="-122"/>
              <a:ea typeface="微软雅黑" panose="020B0503020204020204" pitchFamily="34" charset="-122"/>
            </a:endParaRPr>
          </a:p>
          <a:p>
            <a:pPr algn="ctr">
              <a:spcBef>
                <a:spcPct val="50000"/>
              </a:spcBef>
            </a:pPr>
            <a:r>
              <a:rPr lang="zh-CN" altLang="en-US" sz="2000" b="1" dirty="0">
                <a:latin typeface="微软雅黑" panose="020B0503020204020204" pitchFamily="34" charset="-122"/>
                <a:ea typeface="微软雅黑" panose="020B0503020204020204" pitchFamily="34" charset="-122"/>
              </a:rPr>
              <a:t>目标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程序</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方法</a:t>
            </a:r>
          </a:p>
        </p:txBody>
      </p:sp>
      <p:sp>
        <p:nvSpPr>
          <p:cNvPr id="374806" name="Text Box 22"/>
          <p:cNvSpPr txBox="1">
            <a:spLocks noChangeArrowheads="1"/>
          </p:cNvSpPr>
          <p:nvPr/>
        </p:nvSpPr>
        <p:spPr bwMode="auto">
          <a:xfrm>
            <a:off x="4539161" y="3449494"/>
            <a:ext cx="1447800" cy="461665"/>
          </a:xfrm>
          <a:prstGeom prst="rect">
            <a:avLst/>
          </a:prstGeom>
          <a:noFill/>
          <a:ln w="9525" algn="ctr">
            <a:noFill/>
            <a:miter lim="800000"/>
          </a:ln>
          <a:effectLst/>
        </p:spPr>
        <p:txBody>
          <a:bodyPr>
            <a:spAutoFit/>
          </a:bodyPr>
          <a:lstStyle/>
          <a:p>
            <a:pPr marL="742950" indent="-285750">
              <a:spcBef>
                <a:spcPct val="50000"/>
              </a:spcBef>
            </a:pPr>
            <a:r>
              <a:rPr lang="zh-CN" altLang="en-US" sz="2400" b="1" dirty="0">
                <a:solidFill>
                  <a:schemeClr val="bg1"/>
                </a:solidFill>
                <a:latin typeface="+mj-lt"/>
                <a:ea typeface="微软雅黑" panose="020B0503020204020204" pitchFamily="34" charset="-122"/>
              </a:rPr>
              <a:t>调试</a:t>
            </a:r>
          </a:p>
        </p:txBody>
      </p:sp>
      <p:sp>
        <p:nvSpPr>
          <p:cNvPr id="374807" name="Text Box 23"/>
          <p:cNvSpPr txBox="1">
            <a:spLocks noChangeArrowheads="1"/>
          </p:cNvSpPr>
          <p:nvPr/>
        </p:nvSpPr>
        <p:spPr bwMode="auto">
          <a:xfrm>
            <a:off x="2375397" y="2013999"/>
            <a:ext cx="1981200" cy="707886"/>
          </a:xfrm>
          <a:prstGeom prst="rect">
            <a:avLst/>
          </a:prstGeom>
          <a:noFill/>
          <a:ln w="9525" algn="ctr">
            <a:noFill/>
            <a:miter lim="800000"/>
          </a:ln>
          <a:effectLst/>
        </p:spPr>
        <p:txBody>
          <a:bodyPr>
            <a:spAutoFit/>
          </a:bodyPr>
          <a:lstStyle/>
          <a:p>
            <a:pPr algn="ctr">
              <a:spcBef>
                <a:spcPts val="0"/>
              </a:spcBef>
            </a:pPr>
            <a:r>
              <a:rPr lang="zh-CN" altLang="en-US" sz="2000" b="1" dirty="0">
                <a:latin typeface="微软雅黑" panose="020B0503020204020204" pitchFamily="34" charset="-122"/>
                <a:ea typeface="微软雅黑" panose="020B0503020204020204" pitchFamily="34" charset="-122"/>
              </a:rPr>
              <a:t>物理完工</a:t>
            </a:r>
            <a:endParaRPr lang="en-US" altLang="zh-CN" sz="2000" b="1" dirty="0">
              <a:latin typeface="微软雅黑" panose="020B0503020204020204" pitchFamily="34" charset="-122"/>
              <a:ea typeface="微软雅黑" panose="020B0503020204020204" pitchFamily="34" charset="-122"/>
            </a:endParaRPr>
          </a:p>
          <a:p>
            <a:pPr algn="ctr">
              <a:spcBef>
                <a:spcPts val="0"/>
              </a:spcBef>
            </a:pPr>
            <a:r>
              <a:rPr lang="zh-CN" altLang="en-US" sz="2000" b="1" dirty="0">
                <a:latin typeface="微软雅黑" panose="020B0503020204020204" pitchFamily="34" charset="-122"/>
                <a:ea typeface="微软雅黑" panose="020B0503020204020204" pitchFamily="34" charset="-122"/>
              </a:rPr>
              <a:t>检查</a:t>
            </a:r>
          </a:p>
        </p:txBody>
      </p:sp>
      <p:sp>
        <p:nvSpPr>
          <p:cNvPr id="374808" name="Line 24"/>
          <p:cNvSpPr>
            <a:spLocks noChangeShapeType="1"/>
          </p:cNvSpPr>
          <p:nvPr/>
        </p:nvSpPr>
        <p:spPr bwMode="auto">
          <a:xfrm>
            <a:off x="4604248" y="2466052"/>
            <a:ext cx="1371600" cy="0"/>
          </a:xfrm>
          <a:prstGeom prst="line">
            <a:avLst/>
          </a:prstGeom>
          <a:noFill/>
          <a:ln w="76200">
            <a:solidFill>
              <a:srgbClr val="FF0000"/>
            </a:solidFill>
            <a:round/>
            <a:tailEnd type="triangle" w="med" len="med"/>
          </a:ln>
          <a:effectLst/>
        </p:spPr>
        <p:txBody>
          <a:bodyPr/>
          <a:lstStyle/>
          <a:p>
            <a:endParaRPr lang="zh-CN" altLang="en-US" sz="2400" b="1" dirty="0">
              <a:latin typeface="+mj-lt"/>
              <a:ea typeface="微软雅黑" panose="020B0503020204020204" pitchFamily="34" charset="-122"/>
            </a:endParaRPr>
          </a:p>
        </p:txBody>
      </p:sp>
      <p:sp>
        <p:nvSpPr>
          <p:cNvPr id="374809" name="Line 25"/>
          <p:cNvSpPr>
            <a:spLocks noChangeShapeType="1"/>
          </p:cNvSpPr>
          <p:nvPr/>
        </p:nvSpPr>
        <p:spPr bwMode="auto">
          <a:xfrm>
            <a:off x="7271248" y="3304252"/>
            <a:ext cx="0" cy="381000"/>
          </a:xfrm>
          <a:prstGeom prst="line">
            <a:avLst/>
          </a:prstGeom>
          <a:noFill/>
          <a:ln w="57150">
            <a:solidFill>
              <a:srgbClr val="FF0000"/>
            </a:solidFill>
            <a:round/>
            <a:tailEnd type="triangle" w="med" len="med"/>
          </a:ln>
          <a:effectLst/>
        </p:spPr>
        <p:txBody>
          <a:bodyPr/>
          <a:lstStyle/>
          <a:p>
            <a:endParaRPr lang="zh-CN" altLang="en-US" sz="2400" b="1" dirty="0">
              <a:latin typeface="+mj-lt"/>
              <a:ea typeface="微软雅黑" panose="020B0503020204020204" pitchFamily="34" charset="-122"/>
            </a:endParaRPr>
          </a:p>
        </p:txBody>
      </p:sp>
      <p:sp>
        <p:nvSpPr>
          <p:cNvPr id="374811" name="Text Box 27"/>
          <p:cNvSpPr txBox="1">
            <a:spLocks noChangeArrowheads="1"/>
          </p:cNvSpPr>
          <p:nvPr/>
        </p:nvSpPr>
        <p:spPr bwMode="auto">
          <a:xfrm>
            <a:off x="2338699" y="4296409"/>
            <a:ext cx="2133600" cy="400110"/>
          </a:xfrm>
          <a:prstGeom prst="rect">
            <a:avLst/>
          </a:prstGeom>
          <a:noFill/>
          <a:ln w="9525" algn="ctr">
            <a:noFill/>
            <a:miter lim="800000"/>
          </a:ln>
          <a:effectLst/>
        </p:spPr>
        <p:txBody>
          <a:bodyPr>
            <a:spAutoFit/>
          </a:bodyPr>
          <a:lstStyle/>
          <a:p>
            <a:pPr algn="ctr">
              <a:spcBef>
                <a:spcPct val="50000"/>
              </a:spcBef>
            </a:pPr>
            <a:r>
              <a:rPr lang="zh-CN" altLang="en-US" sz="2000" b="1" dirty="0">
                <a:latin typeface="+mj-lt"/>
                <a:ea typeface="微软雅黑" panose="020B0503020204020204" pitchFamily="34" charset="-122"/>
              </a:rPr>
              <a:t>培训和交付</a:t>
            </a:r>
          </a:p>
        </p:txBody>
      </p:sp>
      <p:sp>
        <p:nvSpPr>
          <p:cNvPr id="374812" name="Line 28"/>
          <p:cNvSpPr>
            <a:spLocks noChangeShapeType="1"/>
          </p:cNvSpPr>
          <p:nvPr/>
        </p:nvSpPr>
        <p:spPr bwMode="auto">
          <a:xfrm flipH="1">
            <a:off x="4604249" y="4515730"/>
            <a:ext cx="1331537" cy="7723"/>
          </a:xfrm>
          <a:prstGeom prst="line">
            <a:avLst/>
          </a:prstGeom>
          <a:noFill/>
          <a:ln w="57150">
            <a:solidFill>
              <a:srgbClr val="FF0000"/>
            </a:solidFill>
            <a:round/>
            <a:tailEnd type="triangle" w="med" len="med"/>
          </a:ln>
          <a:effectLst/>
        </p:spPr>
        <p:txBody>
          <a:bodyPr/>
          <a:lstStyle/>
          <a:p>
            <a:endParaRPr lang="zh-CN" altLang="en-US" sz="2400" b="1" dirty="0">
              <a:latin typeface="+mj-lt"/>
              <a:ea typeface="微软雅黑" panose="020B0503020204020204" pitchFamily="34" charset="-122"/>
            </a:endParaRPr>
          </a:p>
        </p:txBody>
      </p:sp>
      <p:sp>
        <p:nvSpPr>
          <p:cNvPr id="374813" name="Text Box 29"/>
          <p:cNvSpPr txBox="1">
            <a:spLocks noChangeArrowheads="1"/>
          </p:cNvSpPr>
          <p:nvPr/>
        </p:nvSpPr>
        <p:spPr bwMode="auto">
          <a:xfrm>
            <a:off x="3313330" y="2829124"/>
            <a:ext cx="838200" cy="461665"/>
          </a:xfrm>
          <a:prstGeom prst="rect">
            <a:avLst/>
          </a:prstGeom>
          <a:noFill/>
          <a:ln w="9525" algn="ctr">
            <a:noFill/>
            <a:miter lim="800000"/>
          </a:ln>
          <a:effectLst/>
        </p:spPr>
        <p:txBody>
          <a:bodyPr>
            <a:spAutoFit/>
          </a:bodyPr>
          <a:lstStyle/>
          <a:p>
            <a:pPr marL="742950" indent="-285750">
              <a:spcBef>
                <a:spcPct val="50000"/>
              </a:spcBef>
            </a:pPr>
            <a:r>
              <a:rPr lang="en-US" altLang="zh-CN" sz="2400" b="1" dirty="0">
                <a:latin typeface="+mj-lt"/>
                <a:ea typeface="微软雅黑" panose="020B0503020204020204" pitchFamily="34" charset="-122"/>
              </a:rPr>
              <a:t>A</a:t>
            </a:r>
          </a:p>
        </p:txBody>
      </p:sp>
      <p:sp>
        <p:nvSpPr>
          <p:cNvPr id="374814" name="Text Box 30"/>
          <p:cNvSpPr txBox="1">
            <a:spLocks noChangeArrowheads="1"/>
          </p:cNvSpPr>
          <p:nvPr/>
        </p:nvSpPr>
        <p:spPr bwMode="auto">
          <a:xfrm>
            <a:off x="5796554" y="2829124"/>
            <a:ext cx="1066800" cy="461665"/>
          </a:xfrm>
          <a:prstGeom prst="rect">
            <a:avLst/>
          </a:prstGeom>
          <a:noFill/>
          <a:ln w="9525" algn="ctr">
            <a:noFill/>
            <a:miter lim="800000"/>
          </a:ln>
          <a:effectLst/>
        </p:spPr>
        <p:txBody>
          <a:bodyPr>
            <a:spAutoFit/>
          </a:bodyPr>
          <a:lstStyle/>
          <a:p>
            <a:pPr marL="742950" indent="-285750">
              <a:spcBef>
                <a:spcPct val="50000"/>
              </a:spcBef>
            </a:pPr>
            <a:r>
              <a:rPr lang="en-US" altLang="zh-CN" sz="2400" b="1" dirty="0">
                <a:latin typeface="+mj-lt"/>
                <a:ea typeface="微软雅黑" panose="020B0503020204020204" pitchFamily="34" charset="-122"/>
              </a:rPr>
              <a:t>B</a:t>
            </a:r>
          </a:p>
        </p:txBody>
      </p:sp>
      <p:sp>
        <p:nvSpPr>
          <p:cNvPr id="374815" name="Text Box 31"/>
          <p:cNvSpPr txBox="1">
            <a:spLocks noChangeArrowheads="1"/>
          </p:cNvSpPr>
          <p:nvPr/>
        </p:nvSpPr>
        <p:spPr bwMode="auto">
          <a:xfrm>
            <a:off x="5823448" y="4940312"/>
            <a:ext cx="1143000" cy="461665"/>
          </a:xfrm>
          <a:prstGeom prst="rect">
            <a:avLst/>
          </a:prstGeom>
          <a:noFill/>
          <a:ln w="9525" algn="ctr">
            <a:noFill/>
            <a:miter lim="800000"/>
          </a:ln>
          <a:effectLst/>
        </p:spPr>
        <p:txBody>
          <a:bodyPr>
            <a:spAutoFit/>
          </a:bodyPr>
          <a:lstStyle/>
          <a:p>
            <a:pPr marL="742950" indent="-285750">
              <a:spcBef>
                <a:spcPct val="50000"/>
              </a:spcBef>
            </a:pPr>
            <a:r>
              <a:rPr lang="en-US" altLang="zh-CN" sz="2400" b="1" dirty="0">
                <a:latin typeface="+mj-lt"/>
                <a:ea typeface="微软雅黑" panose="020B0503020204020204" pitchFamily="34" charset="-122"/>
              </a:rPr>
              <a:t>C</a:t>
            </a:r>
          </a:p>
        </p:txBody>
      </p:sp>
      <p:sp>
        <p:nvSpPr>
          <p:cNvPr id="374816" name="Text Box 32"/>
          <p:cNvSpPr txBox="1">
            <a:spLocks noChangeArrowheads="1"/>
          </p:cNvSpPr>
          <p:nvPr/>
        </p:nvSpPr>
        <p:spPr bwMode="auto">
          <a:xfrm>
            <a:off x="3308848" y="4962724"/>
            <a:ext cx="762000" cy="461665"/>
          </a:xfrm>
          <a:prstGeom prst="rect">
            <a:avLst/>
          </a:prstGeom>
          <a:noFill/>
          <a:ln w="9525" algn="ctr">
            <a:noFill/>
            <a:miter lim="800000"/>
          </a:ln>
          <a:effectLst/>
        </p:spPr>
        <p:txBody>
          <a:bodyPr>
            <a:spAutoFit/>
          </a:bodyPr>
          <a:lstStyle/>
          <a:p>
            <a:pPr marL="742950" indent="-285750">
              <a:spcBef>
                <a:spcPct val="50000"/>
              </a:spcBef>
            </a:pPr>
            <a:r>
              <a:rPr lang="en-US" altLang="zh-CN" sz="2400" b="1" dirty="0">
                <a:latin typeface="+mj-lt"/>
                <a:ea typeface="微软雅黑" panose="020B0503020204020204" pitchFamily="34" charset="-122"/>
              </a:rPr>
              <a:t>D</a:t>
            </a:r>
          </a:p>
        </p:txBody>
      </p:sp>
      <p:sp>
        <p:nvSpPr>
          <p:cNvPr id="3" name="标题 2"/>
          <p:cNvSpPr>
            <a:spLocks noGrp="1"/>
          </p:cNvSpPr>
          <p:nvPr>
            <p:ph type="title"/>
          </p:nvPr>
        </p:nvSpPr>
        <p:spPr/>
        <p:txBody>
          <a:bodyPr/>
          <a:lstStyle/>
          <a:p>
            <a:r>
              <a:rPr lang="zh-CN" altLang="en-US" dirty="0"/>
              <a:t>调试阶段</a:t>
            </a:r>
          </a:p>
        </p:txBody>
      </p:sp>
      <p:sp>
        <p:nvSpPr>
          <p:cNvPr id="31" name="文本框 30"/>
          <p:cNvSpPr txBox="1"/>
          <p:nvPr/>
        </p:nvSpPr>
        <p:spPr>
          <a:xfrm>
            <a:off x="8470882" y="2157626"/>
            <a:ext cx="1651599" cy="646331"/>
          </a:xfrm>
          <a:prstGeom prst="rect">
            <a:avLst/>
          </a:prstGeom>
          <a:solidFill>
            <a:schemeClr val="bg2">
              <a:lumMod val="75000"/>
            </a:schemeClr>
          </a:solidFill>
          <a:ln w="12700">
            <a:solidFill>
              <a:schemeClr val="tx1"/>
            </a:solidFill>
          </a:ln>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工厂验收测试</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FAT</a:t>
            </a:r>
            <a:r>
              <a:rPr lang="zh-CN" altLang="en-US" b="1" dirty="0">
                <a:latin typeface="微软雅黑" panose="020B0503020204020204" pitchFamily="34" charset="-122"/>
                <a:ea typeface="微软雅黑" panose="020B0503020204020204" pitchFamily="34" charset="-122"/>
              </a:rPr>
              <a:t>）</a:t>
            </a:r>
          </a:p>
        </p:txBody>
      </p:sp>
      <p:sp>
        <p:nvSpPr>
          <p:cNvPr id="32" name="文本框 31"/>
          <p:cNvSpPr txBox="1"/>
          <p:nvPr/>
        </p:nvSpPr>
        <p:spPr>
          <a:xfrm>
            <a:off x="8470881" y="4215820"/>
            <a:ext cx="1651598" cy="646331"/>
          </a:xfrm>
          <a:prstGeom prst="rect">
            <a:avLst/>
          </a:prstGeom>
          <a:solidFill>
            <a:schemeClr val="bg2">
              <a:lumMod val="75000"/>
            </a:schemeClr>
          </a:solidFill>
          <a:ln w="12700">
            <a:solidFill>
              <a:schemeClr val="tx1"/>
            </a:solidFill>
          </a:ln>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现场验收测试</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SAT</a:t>
            </a:r>
            <a:r>
              <a:rPr lang="zh-CN" altLang="en-US" b="1" dirty="0">
                <a:latin typeface="微软雅黑" panose="020B0503020204020204" pitchFamily="34" charset="-122"/>
                <a:ea typeface="微软雅黑" panose="020B0503020204020204" pitchFamily="34" charset="-122"/>
              </a:rPr>
              <a:t>）</a:t>
            </a:r>
          </a:p>
        </p:txBody>
      </p:sp>
      <p:sp>
        <p:nvSpPr>
          <p:cNvPr id="33" name="文本框 32"/>
          <p:cNvSpPr txBox="1"/>
          <p:nvPr/>
        </p:nvSpPr>
        <p:spPr>
          <a:xfrm>
            <a:off x="8360222" y="3185159"/>
            <a:ext cx="1887142" cy="646331"/>
          </a:xfrm>
          <a:prstGeom prst="rect">
            <a:avLst/>
          </a:prstGeom>
          <a:noFill/>
        </p:spPr>
        <p:txBody>
          <a:bodyPr wrap="square" rtlCol="0">
            <a:spAutoFit/>
          </a:bodyPr>
          <a:lstStyle/>
          <a:p>
            <a:pPr algn="ctr"/>
            <a:r>
              <a:rPr lang="zh-CN" altLang="en-US" b="1" dirty="0">
                <a:solidFill>
                  <a:srgbClr val="FF0000"/>
                </a:solidFill>
              </a:rPr>
              <a:t>两个</a:t>
            </a:r>
            <a:endParaRPr lang="en-US" altLang="zh-CN" b="1" dirty="0">
              <a:solidFill>
                <a:srgbClr val="FF0000"/>
              </a:solidFill>
            </a:endParaRPr>
          </a:p>
          <a:p>
            <a:pPr algn="ctr"/>
            <a:r>
              <a:rPr lang="zh-CN" altLang="en-US" b="1" dirty="0">
                <a:solidFill>
                  <a:srgbClr val="FF0000"/>
                </a:solidFill>
              </a:rPr>
              <a:t>重要的输出文件</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45</a:t>
            </a:fld>
            <a:r>
              <a:rPr lang="en-US" altLang="zh-CN" dirty="0" smtClean="0"/>
              <a:t>/119</a:t>
            </a:r>
            <a:endParaRPr lang="zh-CN" altLang="en-US" dirty="0"/>
          </a:p>
        </p:txBody>
      </p:sp>
    </p:spTree>
    <p:extLst>
      <p:ext uri="{BB962C8B-B14F-4D97-AF65-F5344CB8AC3E}">
        <p14:creationId xmlns:p14="http://schemas.microsoft.com/office/powerpoint/2010/main" val="240632065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259596" y="4674048"/>
            <a:ext cx="3931654" cy="1751016"/>
          </a:xfrm>
          <a:prstGeom prst="rect">
            <a:avLst/>
          </a:prstGeom>
          <a:solidFill>
            <a:schemeClr val="bg1"/>
          </a:soli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2" name="矩形 11"/>
          <p:cNvSpPr/>
          <p:nvPr/>
        </p:nvSpPr>
        <p:spPr>
          <a:xfrm>
            <a:off x="2223154" y="4884099"/>
            <a:ext cx="3968096" cy="1354217"/>
          </a:xfrm>
          <a:prstGeom prst="rect">
            <a:avLst/>
          </a:prstGeom>
          <a:effectLst/>
        </p:spPr>
        <p:txBody>
          <a:bodyPr wrap="square">
            <a:spAutoFit/>
          </a:bodyPr>
          <a:lstStyle/>
          <a:p>
            <a:pPr>
              <a:spcBef>
                <a:spcPts val="600"/>
              </a:spcBef>
              <a:spcAft>
                <a:spcPts val="600"/>
              </a:spcAft>
            </a:pPr>
            <a:r>
              <a:rPr lang="zh-CN" altLang="zh-CN" dirty="0">
                <a:latin typeface="微软雅黑" panose="020B0503020204020204" pitchFamily="34" charset="-122"/>
                <a:ea typeface="微软雅黑" panose="020B0503020204020204" pitchFamily="34" charset="-122"/>
              </a:rPr>
              <a:t>如果系统是直接影响系统，在调试过程中检测</a:t>
            </a:r>
            <a:r>
              <a:rPr lang="zh-CN" altLang="en-US" dirty="0">
                <a:latin typeface="微软雅黑" panose="020B0503020204020204" pitchFamily="34" charset="-122"/>
                <a:ea typeface="微软雅黑" panose="020B0503020204020204" pitchFamily="34" charset="-122"/>
              </a:rPr>
              <a:t>用于支持</a:t>
            </a:r>
            <a:r>
              <a:rPr lang="zh-CN" altLang="zh-CN" dirty="0">
                <a:latin typeface="微软雅黑" panose="020B0503020204020204" pitchFamily="34" charset="-122"/>
                <a:ea typeface="微软雅黑" panose="020B0503020204020204" pitchFamily="34" charset="-122"/>
              </a:rPr>
              <a:t>工艺验证</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spcBef>
                <a:spcPts val="600"/>
              </a:spcBef>
              <a:spcAft>
                <a:spcPts val="600"/>
              </a:spcAft>
            </a:pPr>
            <a:r>
              <a:rPr lang="zh-CN" altLang="zh-CN" dirty="0">
                <a:latin typeface="微软雅黑" panose="020B0503020204020204" pitchFamily="34" charset="-122"/>
                <a:ea typeface="微软雅黑" panose="020B0503020204020204" pitchFamily="34" charset="-122"/>
              </a:rPr>
              <a:t>这里检测工序要遵循</a:t>
            </a:r>
            <a:r>
              <a:rPr lang="zh-CN" altLang="en-US" dirty="0">
                <a:latin typeface="微软雅黑" panose="020B0503020204020204" pitchFamily="34" charset="-122"/>
                <a:ea typeface="微软雅黑" panose="020B0503020204020204" pitchFamily="34" charset="-122"/>
              </a:rPr>
              <a:t>和执行</a:t>
            </a:r>
            <a:r>
              <a:rPr lang="zh-CN" altLang="zh-CN" dirty="0">
                <a:latin typeface="微软雅黑" panose="020B0503020204020204" pitchFamily="34" charset="-122"/>
                <a:ea typeface="微软雅黑" panose="020B0503020204020204" pitchFamily="34" charset="-122"/>
              </a:rPr>
              <a:t>确认</a:t>
            </a:r>
            <a:r>
              <a:rPr lang="zh-CN" altLang="en-US" dirty="0">
                <a:latin typeface="微软雅黑" panose="020B0503020204020204" pitchFamily="34" charset="-122"/>
                <a:ea typeface="微软雅黑" panose="020B0503020204020204" pitchFamily="34" charset="-122"/>
              </a:rPr>
              <a:t>管理</a:t>
            </a:r>
            <a:r>
              <a:rPr lang="zh-CN" altLang="zh-CN" dirty="0">
                <a:latin typeface="微软雅黑" panose="020B0503020204020204" pitchFamily="34" charset="-122"/>
                <a:ea typeface="微软雅黑" panose="020B0503020204020204" pitchFamily="34" charset="-122"/>
              </a:rPr>
              <a:t>规范</a:t>
            </a:r>
            <a:endParaRPr lang="zh-CN" altLang="en-US" dirty="0">
              <a:latin typeface="微软雅黑" panose="020B0503020204020204" pitchFamily="34" charset="-122"/>
              <a:ea typeface="微软雅黑" panose="020B0503020204020204" pitchFamily="34" charset="-122"/>
            </a:endParaRPr>
          </a:p>
        </p:txBody>
      </p:sp>
      <p:cxnSp>
        <p:nvCxnSpPr>
          <p:cNvPr id="14" name="肘形连接符 13"/>
          <p:cNvCxnSpPr/>
          <p:nvPr/>
        </p:nvCxnSpPr>
        <p:spPr>
          <a:xfrm rot="5400000">
            <a:off x="4913274" y="3461504"/>
            <a:ext cx="1142970" cy="1142970"/>
          </a:xfrm>
          <a:prstGeom prst="bentConnector3">
            <a:avLst>
              <a:gd name="adj1" fmla="val 50000"/>
            </a:avLst>
          </a:prstGeom>
          <a:ln w="28575">
            <a:solidFill>
              <a:srgbClr val="00B0F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en-US" altLang="zh-CN" dirty="0"/>
              <a:t>A-</a:t>
            </a:r>
            <a:r>
              <a:rPr lang="zh-CN" altLang="en-US" dirty="0"/>
              <a:t>检查</a:t>
            </a:r>
          </a:p>
        </p:txBody>
      </p:sp>
      <p:sp>
        <p:nvSpPr>
          <p:cNvPr id="4" name="Rectangle 8"/>
          <p:cNvSpPr>
            <a:spLocks noChangeArrowheads="1"/>
          </p:cNvSpPr>
          <p:nvPr/>
        </p:nvSpPr>
        <p:spPr bwMode="gray">
          <a:xfrm>
            <a:off x="6191250" y="2106498"/>
            <a:ext cx="3979690" cy="2999427"/>
          </a:xfrm>
          <a:prstGeom prst="rect">
            <a:avLst/>
          </a:prstGeom>
          <a:solidFill>
            <a:schemeClr val="bg1">
              <a:lumMod val="95000"/>
            </a:schemeClr>
          </a:solidFill>
          <a:ln w="190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gray">
          <a:xfrm>
            <a:off x="2262189" y="1272268"/>
            <a:ext cx="3652837" cy="25271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6" name="椭圆 5"/>
          <p:cNvSpPr/>
          <p:nvPr/>
        </p:nvSpPr>
        <p:spPr>
          <a:xfrm>
            <a:off x="5327396" y="2209208"/>
            <a:ext cx="1494142" cy="1490824"/>
          </a:xfrm>
          <a:prstGeom prst="ellipse">
            <a:avLst/>
          </a:prstGeom>
          <a:solidFill>
            <a:srgbClr val="FFC000"/>
          </a:solidFill>
          <a:ln w="19050">
            <a:noFill/>
            <a:round/>
          </a:ln>
          <a:effectLst>
            <a:outerShdw blurRad="50800" dist="38100" dir="2700000" algn="tl" rotWithShape="0">
              <a:prstClr val="black">
                <a:alpha val="40000"/>
              </a:prstClr>
            </a:outerShdw>
          </a:effectLst>
        </p:spPr>
        <p:txBody>
          <a:bodyPr anchor="ctr"/>
          <a:lstStyle/>
          <a:p>
            <a:pPr indent="-342900" algn="ctr"/>
            <a:endParaRPr lang="zh-CN" altLang="en-US" noProof="1">
              <a:solidFill>
                <a:schemeClr val="tx1"/>
              </a:solidFill>
              <a:latin typeface="Calibri" panose="020F0502020204030204" pitchFamily="34" charset="0"/>
              <a:ea typeface="微软雅黑" panose="020B0503020204020204" pitchFamily="34" charset="-122"/>
            </a:endParaRPr>
          </a:p>
        </p:txBody>
      </p:sp>
      <p:sp>
        <p:nvSpPr>
          <p:cNvPr id="7" name="矩形 6"/>
          <p:cNvSpPr/>
          <p:nvPr/>
        </p:nvSpPr>
        <p:spPr>
          <a:xfrm>
            <a:off x="5731476" y="2766643"/>
            <a:ext cx="80021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检查</a:t>
            </a:r>
          </a:p>
        </p:txBody>
      </p:sp>
      <p:sp>
        <p:nvSpPr>
          <p:cNvPr id="8" name="矩形 7"/>
          <p:cNvSpPr/>
          <p:nvPr/>
        </p:nvSpPr>
        <p:spPr>
          <a:xfrm>
            <a:off x="2332480" y="1364406"/>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目视检查</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329166" y="1732804"/>
            <a:ext cx="3352712" cy="2169825"/>
          </a:xfrm>
          <a:prstGeom prst="rect">
            <a:avLst/>
          </a:prstGeom>
        </p:spPr>
        <p:txBody>
          <a:bodyPr wrap="square">
            <a:spAutoFit/>
          </a:bodyPr>
          <a:lstStyle/>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图纸核实</a:t>
            </a:r>
          </a:p>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结构完整性测试</a:t>
            </a:r>
          </a:p>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材料证书审核</a:t>
            </a:r>
          </a:p>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法规证明审核</a:t>
            </a:r>
          </a:p>
          <a:p>
            <a:pPr>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回路检查</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8695899" y="2229076"/>
            <a:ext cx="1210588" cy="400110"/>
          </a:xfrm>
          <a:prstGeom prst="rect">
            <a:avLst/>
          </a:prstGeom>
        </p:spPr>
        <p:txBody>
          <a:bodyPr wrap="none">
            <a:spAutoFit/>
          </a:bodyPr>
          <a:lstStyle/>
          <a:p>
            <a:pPr algn="r"/>
            <a:r>
              <a:rPr lang="zh-CN" altLang="en-US" sz="2000" b="1" dirty="0">
                <a:latin typeface="微软雅黑" panose="020B0503020204020204" pitchFamily="34" charset="-122"/>
                <a:ea typeface="微软雅黑" panose="020B0503020204020204" pitchFamily="34" charset="-122"/>
              </a:rPr>
              <a:t>检查测试</a:t>
            </a:r>
          </a:p>
        </p:txBody>
      </p:sp>
      <p:sp>
        <p:nvSpPr>
          <p:cNvPr id="11" name="矩形 10"/>
          <p:cNvSpPr/>
          <p:nvPr/>
        </p:nvSpPr>
        <p:spPr>
          <a:xfrm>
            <a:off x="6818226" y="2520603"/>
            <a:ext cx="3423054" cy="2585323"/>
          </a:xfrm>
          <a:prstGeom prst="rect">
            <a:avLst/>
          </a:prstGeom>
        </p:spPr>
        <p:txBody>
          <a:bodyPr wrap="square">
            <a:spAutoFit/>
          </a:bodyPr>
          <a:lstStyle/>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烟雾测试／过滤器</a:t>
            </a:r>
            <a:r>
              <a:rPr lang="en-US" altLang="zh-CN" dirty="0">
                <a:latin typeface="微软雅黑" panose="020B0503020204020204" pitchFamily="34" charset="-122"/>
                <a:ea typeface="微软雅黑" panose="020B0503020204020204" pitchFamily="34" charset="-122"/>
              </a:rPr>
              <a:t>(DOP)</a:t>
            </a:r>
            <a:r>
              <a:rPr lang="zh-CN" altLang="zh-CN" dirty="0">
                <a:latin typeface="微软雅黑" panose="020B0503020204020204" pitchFamily="34" charset="-122"/>
                <a:ea typeface="微软雅黑" panose="020B0503020204020204" pitchFamily="34" charset="-122"/>
              </a:rPr>
              <a:t>测试</a:t>
            </a:r>
          </a:p>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电压、电阻及电通路测试</a:t>
            </a:r>
          </a:p>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水压测试</a:t>
            </a:r>
          </a:p>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气压测试</a:t>
            </a:r>
          </a:p>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流速和排水测试</a:t>
            </a:r>
          </a:p>
          <a:p>
            <a:pPr>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泵和搅拌</a:t>
            </a:r>
            <a:r>
              <a:rPr lang="zh-CN" altLang="en-US" dirty="0">
                <a:latin typeface="微软雅黑" panose="020B0503020204020204" pitchFamily="34" charset="-122"/>
                <a:ea typeface="微软雅黑" panose="020B0503020204020204" pitchFamily="34" charset="-122"/>
              </a:rPr>
              <a:t>器转动</a:t>
            </a:r>
            <a:r>
              <a:rPr lang="zh-CN" altLang="zh-CN" dirty="0">
                <a:latin typeface="微软雅黑" panose="020B0503020204020204" pitchFamily="34" charset="-122"/>
                <a:ea typeface="微软雅黑" panose="020B0503020204020204" pitchFamily="34" charset="-122"/>
              </a:rPr>
              <a:t>测试</a:t>
            </a:r>
            <a:endParaRPr lang="en-US" altLang="zh-CN"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46</a:t>
            </a:fld>
            <a:r>
              <a:rPr lang="en-US" altLang="zh-CN" dirty="0" smtClean="0"/>
              <a:t>/119</a:t>
            </a:r>
            <a:endParaRPr lang="zh-CN" altLang="en-US" dirty="0"/>
          </a:p>
        </p:txBody>
      </p:sp>
    </p:spTree>
    <p:extLst>
      <p:ext uri="{BB962C8B-B14F-4D97-AF65-F5344CB8AC3E}">
        <p14:creationId xmlns:p14="http://schemas.microsoft.com/office/powerpoint/2010/main" val="20279559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启动运行</a:t>
            </a:r>
          </a:p>
        </p:txBody>
      </p:sp>
      <p:sp>
        <p:nvSpPr>
          <p:cNvPr id="4" name="矩形 3"/>
          <p:cNvSpPr/>
          <p:nvPr/>
        </p:nvSpPr>
        <p:spPr>
          <a:xfrm>
            <a:off x="2286100" y="2032806"/>
            <a:ext cx="5943444" cy="3505108"/>
          </a:xfrm>
          <a:prstGeom prst="rect">
            <a:avLst/>
          </a:prstGeom>
          <a:solidFill>
            <a:schemeClr val="bg1">
              <a:lumMod val="95000"/>
            </a:schemeClr>
          </a:solidFill>
          <a:ln w="190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7646460" y="1277454"/>
            <a:ext cx="2411836" cy="1600158"/>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8161460" y="1764311"/>
            <a:ext cx="1415772" cy="646331"/>
          </a:xfrm>
          <a:prstGeom prst="rect">
            <a:avLst/>
          </a:prstGeom>
        </p:spPr>
        <p:txBody>
          <a:bodyPr wrap="none">
            <a:spAutoFit/>
          </a:bodyPr>
          <a:lstStyle/>
          <a:p>
            <a:pPr algn="ctr">
              <a:lnSpc>
                <a:spcPct val="150000"/>
              </a:lnSpc>
            </a:pPr>
            <a:r>
              <a:rPr kumimoji="1" lang="zh-CN" altLang="en-US" sz="2400" b="1" dirty="0">
                <a:solidFill>
                  <a:schemeClr val="bg1"/>
                </a:solidFill>
                <a:latin typeface="微软雅黑" panose="020B0503020204020204" pitchFamily="34" charset="-122"/>
                <a:ea typeface="微软雅黑" panose="020B0503020204020204" pitchFamily="34" charset="-122"/>
              </a:rPr>
              <a:t>启动运行</a:t>
            </a:r>
            <a:endParaRPr kumimoji="1"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2354244" y="2271751"/>
            <a:ext cx="5738140" cy="3062377"/>
          </a:xfrm>
          <a:prstGeom prst="rect">
            <a:avLst/>
          </a:prstGeom>
        </p:spPr>
        <p:txBody>
          <a:bodyPr wrap="square">
            <a:spAutoFit/>
          </a:bodyPr>
          <a:lstStyle/>
          <a:p>
            <a:pPr>
              <a:lnSpc>
                <a:spcPct val="150000"/>
              </a:lnSpc>
              <a:spcAft>
                <a:spcPts val="600"/>
              </a:spcAft>
            </a:pPr>
            <a:r>
              <a:rPr lang="zh-CN" altLang="zh-CN" sz="2000" b="1" dirty="0">
                <a:latin typeface="微软雅黑" panose="020B0503020204020204" pitchFamily="34" charset="-122"/>
                <a:ea typeface="微软雅黑" panose="020B0503020204020204" pitchFamily="34" charset="-122"/>
              </a:rPr>
              <a:t>启动运行是指将一个静态系统运行起来的过程。</a:t>
            </a:r>
            <a:endParaRPr lang="en-US" altLang="zh-CN" sz="2000" b="1" dirty="0">
              <a:latin typeface="微软雅黑" panose="020B0503020204020204" pitchFamily="34" charset="-122"/>
              <a:ea typeface="微软雅黑" panose="020B0503020204020204" pitchFamily="34" charset="-122"/>
            </a:endParaRPr>
          </a:p>
          <a:p>
            <a:pPr>
              <a:lnSpc>
                <a:spcPct val="150000"/>
              </a:lnSpc>
              <a:spcAft>
                <a:spcPts val="600"/>
              </a:spcAft>
            </a:pPr>
            <a:r>
              <a:rPr lang="zh-CN" altLang="zh-CN" sz="2000" dirty="0">
                <a:latin typeface="微软雅黑" panose="020B0503020204020204" pitchFamily="34" charset="-122"/>
                <a:ea typeface="微软雅黑" panose="020B0503020204020204" pitchFamily="34" charset="-122"/>
              </a:rPr>
              <a:t>启动运行的前提包括：</a:t>
            </a:r>
            <a:endParaRPr lang="en-US" altLang="zh-CN" sz="2000" dirty="0">
              <a:latin typeface="微软雅黑" panose="020B0503020204020204" pitchFamily="34" charset="-122"/>
              <a:ea typeface="微软雅黑" panose="020B0503020204020204" pitchFamily="34" charset="-122"/>
            </a:endParaRPr>
          </a:p>
          <a:p>
            <a:pPr marL="266700" lvl="1">
              <a:lnSpc>
                <a:spcPct val="150000"/>
              </a:lnSpc>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符合要求的</a:t>
            </a:r>
            <a:r>
              <a:rPr lang="zh-CN" altLang="en-US" dirty="0">
                <a:latin typeface="微软雅黑" panose="020B0503020204020204" pitchFamily="34" charset="-122"/>
                <a:ea typeface="微软雅黑" panose="020B0503020204020204" pitchFamily="34" charset="-122"/>
              </a:rPr>
              <a:t>检查</a:t>
            </a:r>
            <a:endParaRPr lang="zh-CN" altLang="zh-CN" dirty="0">
              <a:latin typeface="微软雅黑" panose="020B0503020204020204" pitchFamily="34" charset="-122"/>
              <a:ea typeface="微软雅黑" panose="020B0503020204020204" pitchFamily="34" charset="-122"/>
            </a:endParaRPr>
          </a:p>
          <a:p>
            <a:pPr marL="266700" lvl="1">
              <a:lnSpc>
                <a:spcPct val="150000"/>
              </a:lnSpc>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适合的安全和启动程序</a:t>
            </a:r>
          </a:p>
          <a:p>
            <a:pPr marL="266700" lvl="1">
              <a:lnSpc>
                <a:spcPct val="150000"/>
              </a:lnSpc>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已进行培训</a:t>
            </a:r>
          </a:p>
          <a:p>
            <a:pPr marL="266700" lvl="1">
              <a:lnSpc>
                <a:spcPct val="150000"/>
              </a:lnSpc>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已经提供启动</a:t>
            </a:r>
            <a:r>
              <a:rPr lang="zh-CN" altLang="en-US" dirty="0">
                <a:latin typeface="微软雅黑" panose="020B0503020204020204" pitchFamily="34" charset="-122"/>
                <a:ea typeface="微软雅黑" panose="020B0503020204020204" pitchFamily="34" charset="-122"/>
              </a:rPr>
              <a:t>顺序</a:t>
            </a:r>
            <a:r>
              <a:rPr lang="zh-CN" altLang="zh-CN" dirty="0">
                <a:latin typeface="微软雅黑" panose="020B0503020204020204" pitchFamily="34" charset="-122"/>
                <a:ea typeface="微软雅黑" panose="020B0503020204020204" pitchFamily="34" charset="-122"/>
              </a:rPr>
              <a:t>文件</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47</a:t>
            </a:fld>
            <a:r>
              <a:rPr lang="en-US" altLang="zh-CN" dirty="0" smtClean="0"/>
              <a:t>/119</a:t>
            </a:r>
            <a:endParaRPr lang="zh-CN" altLang="en-US" dirty="0"/>
          </a:p>
        </p:txBody>
      </p:sp>
    </p:spTree>
    <p:extLst>
      <p:ext uri="{BB962C8B-B14F-4D97-AF65-F5344CB8AC3E}">
        <p14:creationId xmlns:p14="http://schemas.microsoft.com/office/powerpoint/2010/main" val="17926966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zh-CN" altLang="en-US" dirty="0"/>
              <a:t>调整和调节</a:t>
            </a:r>
          </a:p>
        </p:txBody>
      </p:sp>
      <p:sp>
        <p:nvSpPr>
          <p:cNvPr id="4" name="矩形 3"/>
          <p:cNvSpPr/>
          <p:nvPr/>
        </p:nvSpPr>
        <p:spPr>
          <a:xfrm>
            <a:off x="2286100" y="2103146"/>
            <a:ext cx="5943444" cy="3949400"/>
          </a:xfrm>
          <a:prstGeom prst="rect">
            <a:avLst/>
          </a:prstGeom>
          <a:solidFill>
            <a:schemeClr val="bg1">
              <a:lumMod val="95000"/>
            </a:schemeClr>
          </a:solidFill>
          <a:ln w="190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7646460" y="1347794"/>
            <a:ext cx="2411836" cy="1600158"/>
          </a:xfrm>
          <a:prstGeom prst="rect">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8135813" y="1834650"/>
            <a:ext cx="1467068" cy="553998"/>
          </a:xfrm>
          <a:prstGeom prst="rect">
            <a:avLst/>
          </a:prstGeom>
        </p:spPr>
        <p:txBody>
          <a:bodyPr wrap="none">
            <a:spAutoFit/>
          </a:bodyPr>
          <a:lstStyle/>
          <a:p>
            <a:pPr algn="ctr">
              <a:lnSpc>
                <a:spcPct val="150000"/>
              </a:lnSpc>
            </a:pPr>
            <a:r>
              <a:rPr kumimoji="1" lang="zh-CN" altLang="en-US" sz="2000" b="1" dirty="0">
                <a:solidFill>
                  <a:schemeClr val="bg1"/>
                </a:solidFill>
                <a:latin typeface="微软雅黑" panose="020B0503020204020204" pitchFamily="34" charset="-122"/>
                <a:ea typeface="微软雅黑" panose="020B0503020204020204" pitchFamily="34" charset="-122"/>
              </a:rPr>
              <a:t>调整和调节</a:t>
            </a:r>
            <a:endParaRPr kumimoji="1"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2406996" y="2405394"/>
            <a:ext cx="5728817" cy="3647152"/>
          </a:xfrm>
          <a:prstGeom prst="rect">
            <a:avLst/>
          </a:prstGeom>
        </p:spPr>
        <p:txBody>
          <a:bodyPr wrap="square">
            <a:spAutoFit/>
          </a:bodyPr>
          <a:lstStyle/>
          <a:p>
            <a:pPr>
              <a:lnSpc>
                <a:spcPct val="150000"/>
              </a:lnSpc>
              <a:spcAft>
                <a:spcPts val="600"/>
              </a:spcAft>
            </a:pPr>
            <a:r>
              <a:rPr lang="zh-CN" altLang="zh-CN" dirty="0">
                <a:latin typeface="微软雅黑" panose="020B0503020204020204" pitchFamily="34" charset="-122"/>
                <a:ea typeface="微软雅黑" panose="020B0503020204020204" pitchFamily="34" charset="-122"/>
              </a:rPr>
              <a:t>调整和调节过程是指调整一个系统或其中的部件，使之在允许的公差范围内运行。</a:t>
            </a:r>
            <a:endParaRPr lang="en-US" altLang="zh-CN" dirty="0">
              <a:latin typeface="微软雅黑" panose="020B0503020204020204" pitchFamily="34" charset="-122"/>
              <a:ea typeface="微软雅黑" panose="020B0503020204020204" pitchFamily="34" charset="-122"/>
            </a:endParaRPr>
          </a:p>
          <a:p>
            <a:pPr>
              <a:lnSpc>
                <a:spcPct val="150000"/>
              </a:lnSpc>
              <a:spcAft>
                <a:spcPts val="600"/>
              </a:spcAft>
            </a:pPr>
            <a:r>
              <a:rPr lang="zh-CN" altLang="zh-CN" dirty="0">
                <a:latin typeface="微软雅黑" panose="020B0503020204020204" pitchFamily="34" charset="-122"/>
                <a:ea typeface="微软雅黑" panose="020B0503020204020204" pitchFamily="34" charset="-122"/>
              </a:rPr>
              <a:t>活动包括诸如冷却水和空调系统间的冷量平衡的调节，包装线上剔废机制的调整。</a:t>
            </a:r>
            <a:endParaRPr lang="en-US" altLang="zh-CN" dirty="0">
              <a:latin typeface="微软雅黑" panose="020B0503020204020204" pitchFamily="34" charset="-122"/>
              <a:ea typeface="微软雅黑" panose="020B0503020204020204" pitchFamily="34" charset="-122"/>
            </a:endParaRPr>
          </a:p>
          <a:p>
            <a:pPr>
              <a:lnSpc>
                <a:spcPct val="150000"/>
              </a:lnSpc>
              <a:spcAft>
                <a:spcPts val="600"/>
              </a:spcAft>
            </a:pP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调整和调节</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的工作频繁的暴露出大量需要测试的数据。</a:t>
            </a:r>
            <a:endParaRPr lang="en-US" altLang="zh-CN" dirty="0">
              <a:latin typeface="微软雅黑" panose="020B0503020204020204" pitchFamily="34" charset="-122"/>
              <a:ea typeface="微软雅黑" panose="020B0503020204020204" pitchFamily="34" charset="-122"/>
            </a:endParaRPr>
          </a:p>
          <a:p>
            <a:pPr>
              <a:lnSpc>
                <a:spcPct val="150000"/>
              </a:lnSpc>
              <a:spcAft>
                <a:spcPts val="600"/>
              </a:spcAft>
            </a:pPr>
            <a:r>
              <a:rPr lang="zh-CN" altLang="zh-CN" dirty="0">
                <a:latin typeface="微软雅黑" panose="020B0503020204020204" pitchFamily="34" charset="-122"/>
                <a:ea typeface="微软雅黑" panose="020B0503020204020204" pitchFamily="34" charset="-122"/>
              </a:rPr>
              <a:t>在这种情况下，工艺方面的团队成员的介入和相关工作的同步开展，可以帮助减少大量重复劳动。</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48</a:t>
            </a:fld>
            <a:r>
              <a:rPr lang="en-US" altLang="zh-CN" dirty="0" smtClean="0"/>
              <a:t>/119</a:t>
            </a:r>
            <a:endParaRPr lang="zh-CN" altLang="en-US" dirty="0"/>
          </a:p>
        </p:txBody>
      </p:sp>
    </p:spTree>
    <p:extLst>
      <p:ext uri="{BB962C8B-B14F-4D97-AF65-F5344CB8AC3E}">
        <p14:creationId xmlns:p14="http://schemas.microsoft.com/office/powerpoint/2010/main" val="17913745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
            </a:r>
            <a:r>
              <a:rPr lang="zh-CN" altLang="en-US" dirty="0"/>
              <a:t>测试和性能测试</a:t>
            </a:r>
          </a:p>
        </p:txBody>
      </p:sp>
      <p:sp>
        <p:nvSpPr>
          <p:cNvPr id="4" name="Rectangle 2"/>
          <p:cNvSpPr>
            <a:spLocks noChangeArrowheads="1"/>
          </p:cNvSpPr>
          <p:nvPr/>
        </p:nvSpPr>
        <p:spPr bwMode="gray">
          <a:xfrm>
            <a:off x="2209753" y="1250663"/>
            <a:ext cx="3652837" cy="324276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gray">
          <a:xfrm>
            <a:off x="6138814" y="2893266"/>
            <a:ext cx="4132946" cy="3047920"/>
          </a:xfrm>
          <a:prstGeom prst="rect">
            <a:avLst/>
          </a:prstGeom>
          <a:solidFill>
            <a:schemeClr val="bg1">
              <a:lumMod val="95000"/>
            </a:schemeClr>
          </a:solidFill>
          <a:ln w="190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6" name="椭圆 5"/>
          <p:cNvSpPr/>
          <p:nvPr/>
        </p:nvSpPr>
        <p:spPr>
          <a:xfrm>
            <a:off x="5274960" y="2293620"/>
            <a:ext cx="1494142" cy="1490824"/>
          </a:xfrm>
          <a:prstGeom prst="ellipse">
            <a:avLst/>
          </a:prstGeom>
          <a:solidFill>
            <a:srgbClr val="FFC000"/>
          </a:solidFill>
          <a:ln w="19050">
            <a:noFill/>
            <a:round/>
          </a:ln>
          <a:effectLst>
            <a:outerShdw blurRad="50800" dist="38100" dir="2700000" algn="tl" rotWithShape="0">
              <a:prstClr val="black">
                <a:alpha val="40000"/>
              </a:prstClr>
            </a:outerShdw>
          </a:effectLst>
        </p:spPr>
        <p:txBody>
          <a:bodyPr anchor="ctr"/>
          <a:lstStyle/>
          <a:p>
            <a:pPr indent="-342900" algn="ctr"/>
            <a:endParaRPr lang="zh-CN" altLang="en-US" noProof="1">
              <a:solidFill>
                <a:schemeClr val="tx1"/>
              </a:solidFill>
              <a:latin typeface="Calibri" panose="020F0502020204030204" pitchFamily="34" charset="0"/>
              <a:ea typeface="微软雅黑" panose="020B0503020204020204" pitchFamily="34" charset="-122"/>
            </a:endParaRPr>
          </a:p>
        </p:txBody>
      </p:sp>
      <p:sp>
        <p:nvSpPr>
          <p:cNvPr id="7" name="矩形 6"/>
          <p:cNvSpPr/>
          <p:nvPr/>
        </p:nvSpPr>
        <p:spPr>
          <a:xfrm>
            <a:off x="5437290" y="2435411"/>
            <a:ext cx="1210588" cy="1015663"/>
          </a:xfrm>
          <a:prstGeom prst="rect">
            <a:avLst/>
          </a:prstGeom>
        </p:spPr>
        <p:txBody>
          <a:bodyPr wrap="none">
            <a:spAutoFit/>
          </a:bodyPr>
          <a:lstStyle/>
          <a:p>
            <a:pPr algn="ctr">
              <a:lnSpc>
                <a:spcPct val="150000"/>
              </a:lnSpc>
            </a:pPr>
            <a:r>
              <a:rPr lang="zh-CN" altLang="en-US" sz="2000" b="1" dirty="0">
                <a:latin typeface="微软雅黑" panose="020B0503020204020204" pitchFamily="34" charset="-122"/>
                <a:ea typeface="微软雅黑" panose="020B0503020204020204" pitchFamily="34" charset="-122"/>
              </a:rPr>
              <a:t>测试和</a:t>
            </a:r>
            <a:endParaRPr lang="en-US" altLang="zh-CN" sz="2000" b="1" dirty="0">
              <a:latin typeface="微软雅黑" panose="020B0503020204020204" pitchFamily="34" charset="-122"/>
              <a:ea typeface="微软雅黑" panose="020B0503020204020204" pitchFamily="34" charset="-122"/>
            </a:endParaRPr>
          </a:p>
          <a:p>
            <a:pPr algn="ctr">
              <a:lnSpc>
                <a:spcPct val="150000"/>
              </a:lnSpc>
            </a:pPr>
            <a:r>
              <a:rPr lang="zh-CN" altLang="en-US" sz="2000" b="1" dirty="0">
                <a:latin typeface="微软雅黑" panose="020B0503020204020204" pitchFamily="34" charset="-122"/>
                <a:ea typeface="微软雅黑" panose="020B0503020204020204" pitchFamily="34" charset="-122"/>
              </a:rPr>
              <a:t>性能测试</a:t>
            </a:r>
            <a:endParaRPr lang="zh-CN" alt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2280045" y="1342802"/>
            <a:ext cx="64633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测试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276730" y="1756921"/>
            <a:ext cx="3392550" cy="2585323"/>
          </a:xfrm>
          <a:prstGeom prst="rect">
            <a:avLst/>
          </a:prstGeom>
        </p:spPr>
        <p:txBody>
          <a:bodyPr wrap="square">
            <a:spAutoFit/>
          </a:bodyPr>
          <a:lstStyle/>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具体系统的调整和调节，并且证明其公差符合规定</a:t>
            </a:r>
          </a:p>
          <a:p>
            <a:pPr lvl="0">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证实系统部件能够达到规定的产能和效率</a:t>
            </a:r>
          </a:p>
          <a:p>
            <a:pPr>
              <a:lnSpc>
                <a:spcPct val="150000"/>
              </a:lnSpc>
              <a:buFont typeface="Wingdings" panose="05000000000000000000" pitchFamily="2" charset="2"/>
              <a:buChar char="u"/>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证实系统的功能是合乎规定和适合的</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8746055" y="3015844"/>
            <a:ext cx="1107996" cy="369332"/>
          </a:xfrm>
          <a:prstGeom prst="rect">
            <a:avLst/>
          </a:prstGeom>
        </p:spPr>
        <p:txBody>
          <a:bodyPr wrap="none">
            <a:spAutoFit/>
          </a:bodyPr>
          <a:lstStyle/>
          <a:p>
            <a:pPr algn="r"/>
            <a:r>
              <a:rPr lang="zh-CN" altLang="en-US" b="1" dirty="0">
                <a:latin typeface="微软雅黑" panose="020B0503020204020204" pitchFamily="34" charset="-122"/>
                <a:ea typeface="微软雅黑" panose="020B0503020204020204" pitchFamily="34" charset="-122"/>
              </a:rPr>
              <a:t>性能测试</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6535934" y="3414711"/>
            <a:ext cx="3735827" cy="2585323"/>
          </a:xfrm>
          <a:prstGeom prst="rect">
            <a:avLst/>
          </a:prstGeom>
        </p:spPr>
        <p:txBody>
          <a:bodyPr wrap="square">
            <a:spAutoFit/>
          </a:bodyPr>
          <a:lstStyle/>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证实相互关联系统的性能符合</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规定的公差</a:t>
            </a:r>
          </a:p>
          <a:p>
            <a:pPr lvl="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证实相互关联系统的输出能够</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达到规定的产能和效率</a:t>
            </a:r>
          </a:p>
          <a:p>
            <a:pPr>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证实系统的关联功能是合乎规</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定和适合的</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49</a:t>
            </a:fld>
            <a:r>
              <a:rPr lang="en-US" altLang="zh-CN" dirty="0" smtClean="0"/>
              <a:t>/119</a:t>
            </a:r>
            <a:endParaRPr lang="zh-CN" altLang="en-US" dirty="0"/>
          </a:p>
        </p:txBody>
      </p:sp>
    </p:spTree>
    <p:extLst>
      <p:ext uri="{BB962C8B-B14F-4D97-AF65-F5344CB8AC3E}">
        <p14:creationId xmlns:p14="http://schemas.microsoft.com/office/powerpoint/2010/main" val="728185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mj-ea"/>
              </a:rPr>
              <a:t>调试和确认指南和其他相关指南之间的关系</a:t>
            </a:r>
            <a:endParaRPr lang="zh-CN" altLang="en-US" dirty="0"/>
          </a:p>
        </p:txBody>
      </p:sp>
      <p:grpSp>
        <p:nvGrpSpPr>
          <p:cNvPr id="21" name="组合 20"/>
          <p:cNvGrpSpPr/>
          <p:nvPr/>
        </p:nvGrpSpPr>
        <p:grpSpPr>
          <a:xfrm>
            <a:off x="2471737" y="1085211"/>
            <a:ext cx="7959725" cy="5271140"/>
            <a:chOff x="3430155" y="1085211"/>
            <a:chExt cx="7959725" cy="5271140"/>
          </a:xfrm>
        </p:grpSpPr>
        <p:sp>
          <p:nvSpPr>
            <p:cNvPr id="4" name="等腰三角形 3"/>
            <p:cNvSpPr/>
            <p:nvPr/>
          </p:nvSpPr>
          <p:spPr>
            <a:xfrm>
              <a:off x="4674708" y="1085211"/>
              <a:ext cx="5072098" cy="4000528"/>
            </a:xfrm>
            <a:prstGeom prst="triangle">
              <a:avLst/>
            </a:prstGeom>
            <a:solidFill>
              <a:srgbClr val="92D05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梯形 4"/>
            <p:cNvSpPr/>
            <p:nvPr/>
          </p:nvSpPr>
          <p:spPr>
            <a:xfrm>
              <a:off x="4674708" y="3156913"/>
              <a:ext cx="5076000" cy="1928826"/>
            </a:xfrm>
            <a:prstGeom prst="trapezoid">
              <a:avLst>
                <a:gd name="adj" fmla="val 63448"/>
              </a:avLst>
            </a:prstGeom>
            <a:solidFill>
              <a:srgbClr val="FFC000"/>
            </a:solidFill>
            <a:ln w="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89220" y="3156913"/>
              <a:ext cx="1714512" cy="1928826"/>
            </a:xfrm>
            <a:prstGeom prst="rect">
              <a:avLst/>
            </a:prstGeom>
            <a:solidFill>
              <a:schemeClr val="bg2">
                <a:lumMod val="50000"/>
              </a:schemeClr>
            </a:solidFill>
            <a:ln w="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6"/>
            <p:cNvSpPr txBox="1"/>
            <p:nvPr/>
          </p:nvSpPr>
          <p:spPr>
            <a:xfrm>
              <a:off x="6603534" y="2299657"/>
              <a:ext cx="1143008"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理想状态</a:t>
              </a:r>
              <a:endParaRPr lang="zh-CN" altLang="en-US" b="1" dirty="0">
                <a:latin typeface="微软雅黑" panose="020B0503020204020204" pitchFamily="34" charset="-122"/>
                <a:ea typeface="微软雅黑" panose="020B0503020204020204" pitchFamily="34" charset="-122"/>
              </a:endParaRPr>
            </a:p>
          </p:txBody>
        </p:sp>
        <p:sp>
          <p:nvSpPr>
            <p:cNvPr id="8" name="TextBox 37"/>
            <p:cNvSpPr txBox="1"/>
            <p:nvPr/>
          </p:nvSpPr>
          <p:spPr>
            <a:xfrm>
              <a:off x="6460658" y="4310753"/>
              <a:ext cx="1571636" cy="523220"/>
            </a:xfrm>
            <a:prstGeom prst="rect">
              <a:avLst/>
            </a:prstGeom>
            <a:noFill/>
          </p:spPr>
          <p:txBody>
            <a:bodyPr wrap="square" rtlCol="0">
              <a:spAutoFit/>
            </a:bodyPr>
            <a:lstStyle/>
            <a:p>
              <a:pPr algn="ctr"/>
              <a:r>
                <a:rPr lang="zh-CN" altLang="en-US" sz="1400" b="1" dirty="0" smtClean="0">
                  <a:latin typeface="+mj-ea"/>
                  <a:ea typeface="+mj-ea"/>
                </a:rPr>
                <a:t>质量风险管理</a:t>
              </a:r>
              <a:endParaRPr lang="en-US" altLang="zh-CN" sz="1400" b="1" dirty="0" smtClean="0">
                <a:latin typeface="+mj-ea"/>
                <a:ea typeface="+mj-ea"/>
              </a:endParaRPr>
            </a:p>
            <a:p>
              <a:pPr algn="ctr"/>
              <a:r>
                <a:rPr lang="zh-CN" altLang="en-US" sz="1400" b="1" dirty="0" smtClean="0">
                  <a:latin typeface="+mj-ea"/>
                  <a:ea typeface="+mj-ea"/>
                </a:rPr>
                <a:t>（</a:t>
              </a:r>
              <a:r>
                <a:rPr lang="en-US" altLang="zh-CN" sz="1400" b="1" dirty="0" smtClean="0">
                  <a:latin typeface="+mj-ea"/>
                  <a:ea typeface="+mj-ea"/>
                </a:rPr>
                <a:t>Q9</a:t>
              </a:r>
              <a:r>
                <a:rPr lang="zh-CN" altLang="en-US" sz="1400" b="1" dirty="0" smtClean="0">
                  <a:latin typeface="+mj-ea"/>
                  <a:ea typeface="+mj-ea"/>
                </a:rPr>
                <a:t>）</a:t>
              </a:r>
              <a:endParaRPr lang="zh-CN" altLang="en-US" sz="1400" b="1" dirty="0">
                <a:latin typeface="+mj-ea"/>
                <a:ea typeface="+mj-ea"/>
              </a:endParaRPr>
            </a:p>
          </p:txBody>
        </p:sp>
        <p:sp>
          <p:nvSpPr>
            <p:cNvPr id="9" name="TextBox 38"/>
            <p:cNvSpPr txBox="1"/>
            <p:nvPr/>
          </p:nvSpPr>
          <p:spPr>
            <a:xfrm>
              <a:off x="5067617" y="4310753"/>
              <a:ext cx="1317701" cy="523220"/>
            </a:xfrm>
            <a:prstGeom prst="rect">
              <a:avLst/>
            </a:prstGeom>
            <a:noFill/>
          </p:spPr>
          <p:txBody>
            <a:bodyPr wrap="square" rtlCol="0">
              <a:spAutoFit/>
            </a:bodyPr>
            <a:lstStyle/>
            <a:p>
              <a:pPr algn="ctr"/>
              <a:r>
                <a:rPr lang="zh-CN" altLang="en-US" sz="1400" b="1" dirty="0" smtClean="0">
                  <a:latin typeface="+mj-ea"/>
                  <a:ea typeface="+mj-ea"/>
                </a:rPr>
                <a:t>药品研发</a:t>
              </a:r>
              <a:r>
                <a:rPr lang="en-US" altLang="zh-CN" sz="1400" b="1" dirty="0" smtClean="0">
                  <a:latin typeface="+mj-ea"/>
                  <a:ea typeface="+mj-ea"/>
                  <a:cs typeface="Times New Roman" pitchFamily="18" charset="0"/>
                </a:rPr>
                <a:t>(Q8</a:t>
              </a:r>
              <a:r>
                <a:rPr lang="en-US" altLang="zh-CN" sz="1400" b="1" dirty="0">
                  <a:latin typeface="+mj-ea"/>
                  <a:ea typeface="+mj-ea"/>
                  <a:cs typeface="Times New Roman" pitchFamily="18" charset="0"/>
                </a:rPr>
                <a:t>)</a:t>
              </a:r>
              <a:r>
                <a:rPr lang="zh-CN" altLang="en-US" sz="1400" b="1" dirty="0" smtClean="0">
                  <a:latin typeface="+mj-ea"/>
                  <a:ea typeface="+mj-ea"/>
                </a:rPr>
                <a:t>与</a:t>
              </a:r>
              <a:r>
                <a:rPr lang="en-US" altLang="zh-CN" sz="1400" b="1" dirty="0" err="1" smtClean="0">
                  <a:latin typeface="+mj-ea"/>
                  <a:ea typeface="+mj-ea"/>
                  <a:cs typeface="Times New Roman" pitchFamily="18" charset="0"/>
                </a:rPr>
                <a:t>QbD</a:t>
              </a:r>
              <a:r>
                <a:rPr lang="en-US" altLang="zh-CN" sz="1400" b="1" dirty="0" smtClean="0">
                  <a:latin typeface="+mj-ea"/>
                  <a:ea typeface="+mj-ea"/>
                  <a:cs typeface="Times New Roman" pitchFamily="18" charset="0"/>
                </a:rPr>
                <a:t>(Q8R</a:t>
              </a:r>
              <a:r>
                <a:rPr lang="en-US" altLang="zh-CN" sz="1400" b="1" dirty="0">
                  <a:latin typeface="+mj-ea"/>
                  <a:ea typeface="+mj-ea"/>
                  <a:cs typeface="Times New Roman" pitchFamily="18" charset="0"/>
                </a:rPr>
                <a:t>)</a:t>
              </a:r>
              <a:endParaRPr lang="zh-CN" altLang="en-US" sz="1400" b="1" dirty="0">
                <a:latin typeface="+mj-ea"/>
                <a:ea typeface="+mj-ea"/>
                <a:cs typeface="Times New Roman" pitchFamily="18" charset="0"/>
              </a:endParaRPr>
            </a:p>
          </p:txBody>
        </p:sp>
        <p:sp>
          <p:nvSpPr>
            <p:cNvPr id="11" name="TextBox 44"/>
            <p:cNvSpPr txBox="1"/>
            <p:nvPr/>
          </p:nvSpPr>
          <p:spPr>
            <a:xfrm>
              <a:off x="8103732" y="4310753"/>
              <a:ext cx="1259490" cy="523220"/>
            </a:xfrm>
            <a:prstGeom prst="rect">
              <a:avLst/>
            </a:prstGeom>
            <a:noFill/>
          </p:spPr>
          <p:txBody>
            <a:bodyPr wrap="square" rtlCol="0">
              <a:spAutoFit/>
            </a:bodyPr>
            <a:lstStyle/>
            <a:p>
              <a:pPr algn="ctr"/>
              <a:r>
                <a:rPr lang="zh-CN" altLang="en-US" sz="1400" b="1" dirty="0" smtClean="0">
                  <a:latin typeface="+mj-ea"/>
                  <a:ea typeface="+mj-ea"/>
                </a:rPr>
                <a:t>药品质量管理</a:t>
              </a:r>
              <a:endParaRPr lang="en-US" altLang="zh-CN" sz="1400" b="1" dirty="0" smtClean="0">
                <a:latin typeface="+mj-ea"/>
                <a:ea typeface="+mj-ea"/>
              </a:endParaRPr>
            </a:p>
            <a:p>
              <a:pPr algn="ctr"/>
              <a:r>
                <a:rPr lang="zh-CN" altLang="en-US" sz="1400" b="1" dirty="0" smtClean="0">
                  <a:latin typeface="+mj-ea"/>
                  <a:ea typeface="+mj-ea"/>
                </a:rPr>
                <a:t>体系</a:t>
              </a:r>
              <a:r>
                <a:rPr lang="en-US" altLang="zh-CN" sz="1400" b="1" dirty="0" smtClean="0">
                  <a:latin typeface="+mj-ea"/>
                  <a:ea typeface="+mj-ea"/>
                  <a:cs typeface="Times New Roman" pitchFamily="18" charset="0"/>
                </a:rPr>
                <a:t>(Q10)</a:t>
              </a:r>
              <a:endParaRPr lang="zh-CN" altLang="en-US" sz="1400" b="1" dirty="0">
                <a:latin typeface="+mj-ea"/>
                <a:ea typeface="+mj-ea"/>
                <a:cs typeface="Times New Roman" pitchFamily="18" charset="0"/>
              </a:endParaRPr>
            </a:p>
          </p:txBody>
        </p:sp>
        <p:cxnSp>
          <p:nvCxnSpPr>
            <p:cNvPr id="12" name="直接连接符 11"/>
            <p:cNvCxnSpPr/>
            <p:nvPr/>
          </p:nvCxnSpPr>
          <p:spPr>
            <a:xfrm rot="5400000">
              <a:off x="7139319" y="4121326"/>
              <a:ext cx="192882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121452" y="5328969"/>
              <a:ext cx="428628"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utoShape 5"/>
            <p:cNvSpPr>
              <a:spLocks noChangeArrowheads="1"/>
            </p:cNvSpPr>
            <p:nvPr/>
          </p:nvSpPr>
          <p:spPr bwMode="auto">
            <a:xfrm>
              <a:off x="7392555" y="5294303"/>
              <a:ext cx="2014537" cy="545209"/>
            </a:xfrm>
            <a:prstGeom prst="chevron">
              <a:avLst>
                <a:gd name="adj" fmla="val 26092"/>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rPr>
                <a:t>商业生产</a:t>
              </a:r>
              <a:endParaRPr kumimoji="0" lang="en-GB" altLang="zh-CN"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endParaRPr>
            </a:p>
          </p:txBody>
        </p:sp>
        <p:sp>
          <p:nvSpPr>
            <p:cNvPr id="15" name="AutoShape 6"/>
            <p:cNvSpPr>
              <a:spLocks noChangeArrowheads="1"/>
            </p:cNvSpPr>
            <p:nvPr/>
          </p:nvSpPr>
          <p:spPr bwMode="auto">
            <a:xfrm>
              <a:off x="9376930" y="5294303"/>
              <a:ext cx="2012950" cy="545209"/>
            </a:xfrm>
            <a:prstGeom prst="chevron">
              <a:avLst>
                <a:gd name="adj" fmla="val 26071"/>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rPr>
                <a:t>产品退市</a:t>
              </a:r>
              <a:endParaRPr kumimoji="0" lang="en-GB" altLang="zh-CN"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endParaRPr>
            </a:p>
          </p:txBody>
        </p:sp>
        <p:sp>
          <p:nvSpPr>
            <p:cNvPr id="16" name="AutoShape 7"/>
            <p:cNvSpPr>
              <a:spLocks noChangeArrowheads="1"/>
            </p:cNvSpPr>
            <p:nvPr/>
          </p:nvSpPr>
          <p:spPr bwMode="auto">
            <a:xfrm>
              <a:off x="3430155" y="5294303"/>
              <a:ext cx="2019300" cy="545209"/>
            </a:xfrm>
            <a:prstGeom prst="homePlate">
              <a:avLst>
                <a:gd name="adj" fmla="val 27453"/>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rPr>
                <a:t>制药开发</a:t>
              </a:r>
              <a:endParaRPr kumimoji="0" lang="en-GB" altLang="zh-CN"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endParaRPr>
            </a:p>
          </p:txBody>
        </p:sp>
        <p:sp>
          <p:nvSpPr>
            <p:cNvPr id="17" name="AutoShape 8"/>
            <p:cNvSpPr>
              <a:spLocks noChangeArrowheads="1"/>
            </p:cNvSpPr>
            <p:nvPr/>
          </p:nvSpPr>
          <p:spPr bwMode="auto">
            <a:xfrm>
              <a:off x="5416118" y="5294303"/>
              <a:ext cx="2014537" cy="545209"/>
            </a:xfrm>
            <a:prstGeom prst="chevron">
              <a:avLst>
                <a:gd name="adj" fmla="val 26092"/>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rPr>
                <a:t>技术转移</a:t>
              </a:r>
              <a:endParaRPr kumimoji="0" lang="en-GB" altLang="zh-CN" sz="1800" b="0" i="0" u="none" strike="noStrike" kern="0" cap="none" spc="0" normalizeH="0" baseline="0" noProof="0" dirty="0">
                <a:ln>
                  <a:noFill/>
                </a:ln>
                <a:solidFill>
                  <a:prstClr val="white"/>
                </a:solidFill>
                <a:effectLst/>
                <a:uLnTx/>
                <a:uFillTx/>
                <a:latin typeface="Calibri" panose="020F0502020204030204" pitchFamily="34" charset="0"/>
                <a:ea typeface="微软雅黑" pitchFamily="34" charset="-122"/>
                <a:cs typeface="+mn-cs"/>
              </a:endParaRPr>
            </a:p>
          </p:txBody>
        </p:sp>
        <p:sp>
          <p:nvSpPr>
            <p:cNvPr id="18" name="文本框 17"/>
            <p:cNvSpPr txBox="1"/>
            <p:nvPr/>
          </p:nvSpPr>
          <p:spPr>
            <a:xfrm>
              <a:off x="6460658" y="5987019"/>
              <a:ext cx="1571636" cy="369332"/>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药品生命周期</a:t>
              </a:r>
              <a:endParaRPr lang="zh-CN" altLang="en-US" dirty="0">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1174400" y="1536726"/>
            <a:ext cx="3600800" cy="1569660"/>
          </a:xfrm>
          <a:prstGeom prst="rect">
            <a:avLst/>
          </a:prstGeom>
          <a:noFill/>
        </p:spPr>
        <p:txBody>
          <a:bodyPr wrap="square" rtlCol="0">
            <a:spAutoFit/>
          </a:bodyPr>
          <a:lstStyle/>
          <a:p>
            <a:pPr>
              <a:lnSpc>
                <a:spcPct val="200000"/>
              </a:lnSpc>
            </a:pPr>
            <a:r>
              <a:rPr lang="zh-CN" altLang="en-US" sz="1600" b="1" dirty="0">
                <a:latin typeface="+mj-ea"/>
                <a:ea typeface="+mj-ea"/>
              </a:rPr>
              <a:t>国际人用药品注册技术协调</a:t>
            </a:r>
            <a:r>
              <a:rPr lang="zh-CN" altLang="en-US" sz="1600" b="1" dirty="0" smtClean="0">
                <a:latin typeface="+mj-ea"/>
                <a:ea typeface="+mj-ea"/>
              </a:rPr>
              <a:t>会</a:t>
            </a:r>
            <a:r>
              <a:rPr lang="en-US" altLang="zh-CN" sz="1600" b="1" dirty="0" smtClean="0">
                <a:latin typeface="+mj-ea"/>
                <a:ea typeface="+mj-ea"/>
              </a:rPr>
              <a:t>(ICH)</a:t>
            </a:r>
            <a:r>
              <a:rPr lang="zh-CN" altLang="en-US" sz="1600" b="1" dirty="0" smtClean="0">
                <a:latin typeface="+mj-ea"/>
                <a:ea typeface="+mj-ea"/>
              </a:rPr>
              <a:t> </a:t>
            </a:r>
            <a:r>
              <a:rPr lang="zh-CN" altLang="en-US" sz="1600" dirty="0" smtClean="0">
                <a:latin typeface="+mj-ea"/>
                <a:ea typeface="+mj-ea"/>
              </a:rPr>
              <a:t>期望于通过</a:t>
            </a:r>
            <a:r>
              <a:rPr lang="en-US" altLang="zh-CN" sz="1600" dirty="0" smtClean="0">
                <a:latin typeface="+mj-ea"/>
                <a:ea typeface="+mj-ea"/>
              </a:rPr>
              <a:t>Q8/Q9/Q10</a:t>
            </a:r>
            <a:r>
              <a:rPr lang="zh-CN" altLang="en-US" sz="1600" dirty="0" smtClean="0">
                <a:latin typeface="+mj-ea"/>
                <a:ea typeface="+mj-ea"/>
              </a:rPr>
              <a:t>的协作，实现制药企业质量管理的</a:t>
            </a:r>
            <a:r>
              <a:rPr lang="zh-CN" altLang="en-US" sz="1600" dirty="0">
                <a:latin typeface="+mj-ea"/>
                <a:ea typeface="+mj-ea"/>
              </a:rPr>
              <a:t>理想</a:t>
            </a:r>
            <a:r>
              <a:rPr lang="zh-CN" altLang="en-US" sz="1600" dirty="0" smtClean="0">
                <a:latin typeface="+mj-ea"/>
                <a:ea typeface="+mj-ea"/>
              </a:rPr>
              <a:t>状态：</a:t>
            </a:r>
            <a:endParaRPr lang="zh-CN" altLang="en-US" sz="1600" dirty="0">
              <a:latin typeface="+mj-ea"/>
              <a:ea typeface="+mj-ea"/>
            </a:endParaRPr>
          </a:p>
        </p:txBody>
      </p:sp>
      <p:sp>
        <p:nvSpPr>
          <p:cNvPr id="20" name="文本框 19"/>
          <p:cNvSpPr txBox="1"/>
          <p:nvPr/>
        </p:nvSpPr>
        <p:spPr>
          <a:xfrm>
            <a:off x="7759455" y="1536726"/>
            <a:ext cx="3924545" cy="1569660"/>
          </a:xfrm>
          <a:prstGeom prst="rect">
            <a:avLst/>
          </a:prstGeom>
          <a:noFill/>
        </p:spPr>
        <p:txBody>
          <a:bodyPr wrap="square" rtlCol="0">
            <a:spAutoFit/>
          </a:bodyPr>
          <a:lstStyle/>
          <a:p>
            <a:pPr>
              <a:lnSpc>
                <a:spcPct val="200000"/>
              </a:lnSpc>
            </a:pPr>
            <a:r>
              <a:rPr lang="zh-CN" altLang="en-US" sz="1600" dirty="0" smtClean="0">
                <a:latin typeface="+mj-ea"/>
                <a:ea typeface="+mj-ea"/>
              </a:rPr>
              <a:t>建立一个最高效</a:t>
            </a:r>
            <a:r>
              <a:rPr lang="zh-CN" altLang="en-US" sz="1600" dirty="0">
                <a:latin typeface="+mj-ea"/>
                <a:ea typeface="+mj-ea"/>
              </a:rPr>
              <a:t>、快捷、灵活的制药</a:t>
            </a:r>
            <a:r>
              <a:rPr lang="zh-CN" altLang="en-US" sz="1600" dirty="0" smtClean="0">
                <a:latin typeface="+mj-ea"/>
                <a:ea typeface="+mj-ea"/>
              </a:rPr>
              <a:t>生产企业，在</a:t>
            </a:r>
            <a:r>
              <a:rPr lang="zh-CN" altLang="en-US" sz="1600" dirty="0">
                <a:latin typeface="+mj-ea"/>
                <a:ea typeface="+mj-ea"/>
              </a:rPr>
              <a:t>没有广泛监管的情况</a:t>
            </a:r>
            <a:r>
              <a:rPr lang="zh-CN" altLang="en-US" sz="1600" dirty="0" smtClean="0">
                <a:latin typeface="+mj-ea"/>
                <a:ea typeface="+mj-ea"/>
              </a:rPr>
              <a:t>下，仍能可靠</a:t>
            </a:r>
            <a:r>
              <a:rPr lang="zh-CN" altLang="en-US" sz="1600" dirty="0">
                <a:latin typeface="+mj-ea"/>
                <a:ea typeface="+mj-ea"/>
              </a:rPr>
              <a:t>地生产高质量的药品</a:t>
            </a:r>
            <a:r>
              <a:rPr lang="zh-CN" altLang="en-US" sz="1600" dirty="0" smtClean="0">
                <a:latin typeface="+mj-ea"/>
                <a:ea typeface="+mj-ea"/>
              </a:rPr>
              <a:t>。</a:t>
            </a:r>
            <a:endParaRPr lang="zh-CN" altLang="en-US" sz="1600" dirty="0">
              <a:latin typeface="+mj-ea"/>
              <a:ea typeface="+mj-ea"/>
            </a:endParaRPr>
          </a:p>
        </p:txBody>
      </p:sp>
      <p:sp>
        <p:nvSpPr>
          <p:cNvPr id="10" name="灯片编号占位符 9"/>
          <p:cNvSpPr>
            <a:spLocks noGrp="1"/>
          </p:cNvSpPr>
          <p:nvPr>
            <p:ph type="sldNum" sz="quarter" idx="10"/>
          </p:nvPr>
        </p:nvSpPr>
        <p:spPr/>
        <p:txBody>
          <a:bodyPr/>
          <a:lstStyle/>
          <a:p>
            <a:pPr>
              <a:defRPr/>
            </a:pPr>
            <a:fld id="{E9C26CF1-AECC-44F5-8FED-F08477BFFB23}" type="slidenum">
              <a:rPr lang="zh-CN" altLang="en-US" smtClean="0"/>
              <a:pPr>
                <a:defRPr/>
              </a:pPr>
              <a:t>5</a:t>
            </a:fld>
            <a:r>
              <a:rPr lang="en-US" altLang="zh-CN" dirty="0" smtClean="0"/>
              <a:t>/119</a:t>
            </a:r>
            <a:endParaRPr lang="zh-CN" altLang="en-US" dirty="0"/>
          </a:p>
        </p:txBody>
      </p:sp>
    </p:spTree>
    <p:extLst>
      <p:ext uri="{BB962C8B-B14F-4D97-AF65-F5344CB8AC3E}">
        <p14:creationId xmlns:p14="http://schemas.microsoft.com/office/powerpoint/2010/main" val="4922773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431104" y="3150911"/>
            <a:ext cx="7238810" cy="277744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2431108" y="1474555"/>
            <a:ext cx="1308614" cy="990574"/>
          </a:xfrm>
          <a:prstGeom prst="rect">
            <a:avLst/>
          </a:prstGeom>
          <a:solidFill>
            <a:srgbClr val="00B0F0"/>
          </a:solidFill>
          <a:ln>
            <a:solidFill>
              <a:srgbClr val="00B0F0"/>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C-</a:t>
            </a:r>
            <a:r>
              <a:rPr lang="zh-CN" altLang="en-US" dirty="0"/>
              <a:t>测试和性能测试</a:t>
            </a:r>
          </a:p>
        </p:txBody>
      </p:sp>
      <p:sp>
        <p:nvSpPr>
          <p:cNvPr id="5" name="矩形 4"/>
          <p:cNvSpPr/>
          <p:nvPr/>
        </p:nvSpPr>
        <p:spPr>
          <a:xfrm>
            <a:off x="3739722" y="1474555"/>
            <a:ext cx="5930196" cy="990574"/>
          </a:xfrm>
          <a:prstGeom prst="rect">
            <a:avLst/>
          </a:prstGeom>
          <a:solidFill>
            <a:schemeClr val="bg1"/>
          </a:solidFill>
          <a:ln>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732583" y="1732967"/>
            <a:ext cx="697627" cy="400110"/>
          </a:xfrm>
          <a:prstGeom prst="rect">
            <a:avLst/>
          </a:prstGeom>
        </p:spPr>
        <p:txBody>
          <a:bodyPr wrap="none">
            <a:spAutoFit/>
          </a:bodyPr>
          <a:lstStyle/>
          <a:p>
            <a:r>
              <a:rPr lang="zh-CN" altLang="zh-CN" sz="2000" b="1" dirty="0">
                <a:solidFill>
                  <a:schemeClr val="bg1"/>
                </a:solidFill>
                <a:latin typeface="微软雅黑" panose="020B0503020204020204" pitchFamily="34" charset="-122"/>
                <a:ea typeface="微软雅黑" panose="020B0503020204020204" pitchFamily="34" charset="-122"/>
              </a:rPr>
              <a:t>目标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852362" y="1514311"/>
            <a:ext cx="5791048" cy="1000274"/>
          </a:xfrm>
          <a:prstGeom prst="rect">
            <a:avLst/>
          </a:prstGeom>
        </p:spPr>
        <p:txBody>
          <a:bodyPr wrap="square">
            <a:spAutoFit/>
          </a:bodyPr>
          <a:lstStyle/>
          <a:p>
            <a:pPr>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测试必须证明系统的部件在规定的操作范围内运行的安全性并且满足性能标准</a:t>
            </a:r>
          </a:p>
          <a:p>
            <a:pPr>
              <a:spcAft>
                <a:spcPts val="6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测试应当证明系统的要素满足设计标准</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4611028" y="2769921"/>
            <a:ext cx="2895524" cy="738782"/>
          </a:xfrm>
          <a:prstGeom prst="rect">
            <a:avLst/>
          </a:prstGeom>
          <a:solidFill>
            <a:srgbClr val="FFC000"/>
          </a:solidFill>
          <a:ln w="19050">
            <a:noFill/>
            <a:round/>
          </a:ln>
          <a:effectLst>
            <a:outerShdw blurRad="50800" dist="38100" dir="2700000" algn="tl" rotWithShape="0">
              <a:prstClr val="black">
                <a:alpha val="40000"/>
              </a:prstClr>
            </a:outerShdw>
          </a:effectLst>
        </p:spPr>
        <p:txBody>
          <a:bodyPr anchor="ctr"/>
          <a:lstStyle/>
          <a:p>
            <a:pPr indent="-342900" algn="ctr"/>
            <a:endParaRPr lang="zh-CN" altLang="en-US" noProof="1">
              <a:solidFill>
                <a:schemeClr val="tx1"/>
              </a:solidFill>
              <a:latin typeface="Calibri" panose="020F0502020204030204" pitchFamily="34" charset="0"/>
              <a:ea typeface="微软雅黑" panose="020B0503020204020204" pitchFamily="34" charset="-122"/>
            </a:endParaRPr>
          </a:p>
        </p:txBody>
      </p:sp>
      <p:sp>
        <p:nvSpPr>
          <p:cNvPr id="9" name="矩形 8"/>
          <p:cNvSpPr/>
          <p:nvPr/>
        </p:nvSpPr>
        <p:spPr>
          <a:xfrm>
            <a:off x="5237179" y="2948821"/>
            <a:ext cx="1980029"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设计标准应考虑</a:t>
            </a:r>
            <a:endParaRPr lang="zh-CN" altLang="en-US" sz="2000" dirty="0">
              <a:latin typeface="微软雅黑" panose="020B0503020204020204" pitchFamily="34" charset="-122"/>
              <a:ea typeface="微软雅黑" panose="020B0503020204020204" pitchFamily="34" charset="-122"/>
            </a:endParaRPr>
          </a:p>
        </p:txBody>
      </p:sp>
      <p:sp>
        <p:nvSpPr>
          <p:cNvPr id="11" name="矩形 10"/>
          <p:cNvSpPr/>
          <p:nvPr/>
        </p:nvSpPr>
        <p:spPr>
          <a:xfrm>
            <a:off x="2576876" y="3545151"/>
            <a:ext cx="7066534" cy="2223686"/>
          </a:xfrm>
          <a:prstGeom prst="rect">
            <a:avLst/>
          </a:prstGeom>
        </p:spPr>
        <p:txBody>
          <a:bodyPr wrap="square">
            <a:spAutoFit/>
          </a:bodyPr>
          <a:lstStyle/>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使用的设计安全因子</a:t>
            </a:r>
          </a:p>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设计标准是否是可行的</a:t>
            </a:r>
          </a:p>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满足设计标准的所有经济价值</a:t>
            </a:r>
          </a:p>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系统的未来用途是否可以满足设计标准</a:t>
            </a:r>
          </a:p>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测试能否证明系统满足所有的必须规范和法规</a:t>
            </a:r>
          </a:p>
          <a:p>
            <a:pPr>
              <a:spcAft>
                <a:spcPts val="300"/>
              </a:spcAft>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验证团队在批准和执行测试计划中参与的程度，如果测试将被用于支持以后的工艺验证文件</a:t>
            </a:r>
            <a:endParaRPr lang="zh-CN" altLang="en-US"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50</a:t>
            </a:fld>
            <a:r>
              <a:rPr lang="en-US" altLang="zh-CN" dirty="0" smtClean="0"/>
              <a:t>/119</a:t>
            </a:r>
            <a:endParaRPr lang="zh-CN" altLang="en-US" dirty="0"/>
          </a:p>
        </p:txBody>
      </p:sp>
    </p:spTree>
    <p:extLst>
      <p:ext uri="{BB962C8B-B14F-4D97-AF65-F5344CB8AC3E}">
        <p14:creationId xmlns:p14="http://schemas.microsoft.com/office/powerpoint/2010/main" val="12342390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15778" y="1559721"/>
            <a:ext cx="3766834" cy="423396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C-</a:t>
            </a:r>
            <a:r>
              <a:rPr lang="zh-CN" altLang="en-US" dirty="0"/>
              <a:t>测试和性能测试</a:t>
            </a:r>
          </a:p>
        </p:txBody>
      </p:sp>
      <p:sp>
        <p:nvSpPr>
          <p:cNvPr id="3" name="矩形 2"/>
          <p:cNvSpPr/>
          <p:nvPr/>
        </p:nvSpPr>
        <p:spPr>
          <a:xfrm>
            <a:off x="2238140" y="1572973"/>
            <a:ext cx="3766834" cy="423396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流程图: 手动操作 3"/>
          <p:cNvSpPr/>
          <p:nvPr/>
        </p:nvSpPr>
        <p:spPr>
          <a:xfrm flipV="1">
            <a:off x="4600278" y="1168789"/>
            <a:ext cx="3200316" cy="685782"/>
          </a:xfrm>
          <a:prstGeom prst="flowChartManualOperation">
            <a:avLst/>
          </a:pr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690240" y="1294681"/>
            <a:ext cx="1210588" cy="400110"/>
          </a:xfrm>
          <a:prstGeom prst="rect">
            <a:avLst/>
          </a:prstGeom>
        </p:spPr>
        <p:txBody>
          <a:bodyPr wrap="none">
            <a:spAutoFit/>
          </a:bodyPr>
          <a:lstStyle/>
          <a:p>
            <a:r>
              <a:rPr lang="zh-CN" altLang="zh-CN" sz="2000" b="1" dirty="0">
                <a:solidFill>
                  <a:schemeClr val="bg1"/>
                </a:solidFill>
                <a:latin typeface="微软雅黑" panose="020B0503020204020204" pitchFamily="34" charset="-122"/>
                <a:ea typeface="微软雅黑" panose="020B0503020204020204" pitchFamily="34" charset="-122"/>
              </a:rPr>
              <a:t>测试</a:t>
            </a:r>
            <a:r>
              <a:rPr lang="zh-CN" altLang="en-US" sz="2000" b="1" dirty="0">
                <a:solidFill>
                  <a:schemeClr val="bg1"/>
                </a:solidFill>
                <a:latin typeface="微软雅黑" panose="020B0503020204020204" pitchFamily="34" charset="-122"/>
                <a:ea typeface="微软雅黑" panose="020B0503020204020204" pitchFamily="34" charset="-122"/>
              </a:rPr>
              <a:t>指导</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2301082" y="2036790"/>
            <a:ext cx="3657504" cy="3767185"/>
          </a:xfrm>
          <a:prstGeom prst="rect">
            <a:avLst/>
          </a:prstGeom>
        </p:spPr>
        <p:txBody>
          <a:bodyPr wrap="square">
            <a:spAutoFit/>
          </a:bodyPr>
          <a:lstStyle/>
          <a:p>
            <a:pPr>
              <a:lnSpc>
                <a:spcPct val="130000"/>
              </a:lnSpc>
              <a:spcAft>
                <a:spcPts val="600"/>
              </a:spcAft>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一个系统矩阵用于确定项目系统，</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测试类型，测试的级别，测试的批</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准</a:t>
            </a:r>
            <a:r>
              <a:rPr lang="zh-CN" altLang="en-US" sz="1600" dirty="0">
                <a:latin typeface="微软雅黑" panose="020B0503020204020204" pitchFamily="34" charset="-122"/>
                <a:ea typeface="微软雅黑" panose="020B0503020204020204" pitchFamily="34" charset="-122"/>
              </a:rPr>
              <a:t>授权</a:t>
            </a:r>
            <a:r>
              <a:rPr lang="zh-CN" altLang="zh-CN" sz="1600" dirty="0">
                <a:latin typeface="微软雅黑" panose="020B0503020204020204" pitchFamily="34" charset="-122"/>
                <a:ea typeface="微软雅黑" panose="020B0503020204020204" pitchFamily="34" charset="-122"/>
              </a:rPr>
              <a:t>以及测试状态。该系统矩阵</a:t>
            </a:r>
            <a:r>
              <a:rPr lang="en-US" altLang="zh-CN" sz="1600" dirty="0">
                <a:latin typeface="微软雅黑" panose="020B0503020204020204" pitchFamily="34" charset="-122"/>
                <a:ea typeface="微软雅黑" panose="020B0503020204020204" pitchFamily="34" charset="-122"/>
              </a:rPr>
              <a:t>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应当在项目设计的整个过程保持更</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新，但是应当在装配或建造前最终</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确定。</a:t>
            </a:r>
          </a:p>
          <a:p>
            <a:pPr>
              <a:lnSpc>
                <a:spcPct val="130000"/>
              </a:lnSpc>
              <a:spcAft>
                <a:spcPts val="600"/>
              </a:spcAft>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组织和打包文件的方式。组织方式</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应当包括一个用于组织信息的标准</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化的明细表；打包可以采用任何期</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望的方式</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r>
            <a:br>
              <a:rPr lang="en-US" altLang="zh-CN" sz="1600" dirty="0">
                <a:latin typeface="微软雅黑" panose="020B0503020204020204" pitchFamily="34" charset="-122"/>
                <a:ea typeface="微软雅黑" panose="020B0503020204020204" pitchFamily="34" charset="-122"/>
              </a:rPr>
            </a:b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例如：厚度</a:t>
            </a:r>
            <a:r>
              <a:rPr lang="en-GB" altLang="zh-CN" sz="1600" dirty="0">
                <a:latin typeface="微软雅黑" panose="020B0503020204020204" pitchFamily="34" charset="-122"/>
                <a:ea typeface="微软雅黑" panose="020B0503020204020204" pitchFamily="34" charset="-122"/>
              </a:rPr>
              <a:t>10</a:t>
            </a:r>
            <a:r>
              <a:rPr lang="zh-CN" altLang="zh-CN" sz="1600" dirty="0">
                <a:latin typeface="微软雅黑" panose="020B0503020204020204" pitchFamily="34" charset="-122"/>
                <a:ea typeface="微软雅黑" panose="020B0503020204020204" pitchFamily="34" charset="-122"/>
              </a:rPr>
              <a:t>厘米的</a:t>
            </a:r>
            <a:r>
              <a:rPr lang="en-GB" altLang="zh-CN" sz="1600" dirty="0">
                <a:latin typeface="微软雅黑" panose="020B0503020204020204" pitchFamily="34" charset="-122"/>
                <a:ea typeface="微软雅黑" panose="020B0503020204020204" pitchFamily="34" charset="-122"/>
              </a:rPr>
              <a:t>3</a:t>
            </a:r>
            <a:r>
              <a:rPr lang="zh-CN" altLang="zh-CN" sz="1600" dirty="0">
                <a:latin typeface="微软雅黑" panose="020B0503020204020204" pitchFamily="34" charset="-122"/>
                <a:ea typeface="微软雅黑" panose="020B0503020204020204" pitchFamily="34" charset="-122"/>
              </a:rPr>
              <a:t>环活页夹</a:t>
            </a:r>
            <a:r>
              <a:rPr lang="en-US" altLang="zh-CN" sz="1600" dirty="0">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p:txBody>
      </p:sp>
      <p:sp>
        <p:nvSpPr>
          <p:cNvPr id="9" name="矩形 8"/>
          <p:cNvSpPr/>
          <p:nvPr/>
        </p:nvSpPr>
        <p:spPr>
          <a:xfrm>
            <a:off x="6462154" y="2033475"/>
            <a:ext cx="3740330" cy="3570208"/>
          </a:xfrm>
          <a:prstGeom prst="rect">
            <a:avLst/>
          </a:prstGeom>
        </p:spPr>
        <p:txBody>
          <a:bodyPr wrap="square">
            <a:spAutoFit/>
          </a:bodyPr>
          <a:lstStyle/>
          <a:p>
            <a:pPr>
              <a:lnSpc>
                <a:spcPct val="130000"/>
              </a:lnSpc>
              <a:spcAft>
                <a:spcPts val="600"/>
              </a:spcAft>
              <a:buFont typeface="Wingdings" panose="05000000000000000000" pitchFamily="2" charset="2"/>
              <a:buChar char="u"/>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规定的文件管理规范</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蓝色或黑色的墨水圆珠笔（不能采用记号</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笔，红墨水，铅笔或白色</a:t>
            </a:r>
            <a:r>
              <a:rPr lang="zh-CN" altLang="en-US" sz="1400" dirty="0">
                <a:latin typeface="微软雅黑" panose="020B0503020204020204" pitchFamily="34" charset="-122"/>
                <a:ea typeface="微软雅黑" panose="020B0503020204020204" pitchFamily="34" charset="-122"/>
              </a:rPr>
              <a:t>涂改液</a:t>
            </a:r>
            <a:r>
              <a:rPr lang="zh-CN" altLang="zh-CN" sz="1400" dirty="0">
                <a:latin typeface="微软雅黑" panose="020B0503020204020204" pitchFamily="34" charset="-122"/>
                <a:ea typeface="微软雅黑" panose="020B0503020204020204" pitchFamily="34" charset="-122"/>
              </a:rPr>
              <a:t>涂改）</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在测试时对于测试结果的签名和日期（不</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能超前或拖后）</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单线标示删除（不能掩盖原始输入）</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对于所有修改处的签名和日期</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公司统一的标准缩略语的列表</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公司统一的格式，样式和编号方式的标准</a:t>
            </a: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管理测试差错的准则。应当包括记录，报</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告和复测的要求或指导方针。</a:t>
            </a:r>
          </a:p>
          <a:p>
            <a:pPr marL="186055">
              <a:lnSpc>
                <a:spcPct val="130000"/>
              </a:lnSpc>
              <a:buFontTx/>
              <a:buChar char="•"/>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规定一个具体测试每一阶段的状态</a:t>
            </a:r>
            <a:r>
              <a:rPr lang="zh-CN" altLang="en-US" sz="1400" dirty="0">
                <a:latin typeface="微软雅黑" panose="020B0503020204020204" pitchFamily="34" charset="-122"/>
                <a:ea typeface="微软雅黑" panose="020B0503020204020204" pitchFamily="34" charset="-122"/>
              </a:rPr>
              <a:t>。</a:t>
            </a: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51</a:t>
            </a:fld>
            <a:r>
              <a:rPr lang="en-US" altLang="zh-CN" dirty="0" smtClean="0"/>
              <a:t>/119</a:t>
            </a:r>
            <a:endParaRPr lang="zh-CN" altLang="en-US" dirty="0"/>
          </a:p>
        </p:txBody>
      </p:sp>
    </p:spTree>
    <p:extLst>
      <p:ext uri="{BB962C8B-B14F-4D97-AF65-F5344CB8AC3E}">
        <p14:creationId xmlns:p14="http://schemas.microsoft.com/office/powerpoint/2010/main" val="37377813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62552" y="2209832"/>
            <a:ext cx="6400632" cy="36575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C-</a:t>
            </a:r>
            <a:r>
              <a:rPr lang="zh-CN" altLang="en-US" dirty="0"/>
              <a:t>测试和性能测试</a:t>
            </a:r>
          </a:p>
        </p:txBody>
      </p:sp>
      <p:sp>
        <p:nvSpPr>
          <p:cNvPr id="4" name="流程图: 手动操作 3"/>
          <p:cNvSpPr/>
          <p:nvPr/>
        </p:nvSpPr>
        <p:spPr>
          <a:xfrm flipV="1">
            <a:off x="4419644" y="1752644"/>
            <a:ext cx="3200316" cy="685782"/>
          </a:xfrm>
          <a:prstGeom prst="flowChartManualOperation">
            <a:avLst/>
          </a:prstGeom>
          <a:solidFill>
            <a:srgbClr val="00B0F0"/>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5509606" y="1878536"/>
            <a:ext cx="1210588" cy="400110"/>
          </a:xfrm>
          <a:prstGeom prst="rect">
            <a:avLst/>
          </a:prstGeom>
        </p:spPr>
        <p:txBody>
          <a:bodyPr wrap="none">
            <a:spAutoFit/>
          </a:bodyPr>
          <a:lstStyle/>
          <a:p>
            <a:r>
              <a:rPr lang="zh-CN" altLang="zh-CN" sz="2000" b="1" dirty="0">
                <a:solidFill>
                  <a:schemeClr val="bg1"/>
                </a:solidFill>
                <a:latin typeface="微软雅黑" panose="020B0503020204020204" pitchFamily="34" charset="-122"/>
                <a:ea typeface="微软雅黑" panose="020B0503020204020204" pitchFamily="34" charset="-122"/>
              </a:rPr>
              <a:t>测试规程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147468" y="3296484"/>
            <a:ext cx="6019642" cy="1338828"/>
          </a:xfrm>
          <a:prstGeom prst="rect">
            <a:avLst/>
          </a:prstGeom>
        </p:spPr>
        <p:txBody>
          <a:bodyPr wrap="square">
            <a:spAutoFit/>
          </a:bodyPr>
          <a:lstStyle/>
          <a:p>
            <a:pPr>
              <a:lnSpc>
                <a:spcPct val="150000"/>
              </a:lnSpc>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调试</a:t>
            </a:r>
            <a:r>
              <a:rPr lang="zh-CN" altLang="zh-CN" dirty="0">
                <a:latin typeface="微软雅黑" panose="020B0503020204020204" pitchFamily="34" charset="-122"/>
                <a:ea typeface="微软雅黑" panose="020B0503020204020204" pitchFamily="34" charset="-122"/>
              </a:rPr>
              <a:t>阶段进行的测试应当进行设计以确保已建造的系统达到其设计标准，并且其将来的运行也能达到其设计标准</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zh-CN" dirty="0">
                <a:latin typeface="微软雅黑" panose="020B0503020204020204" pitchFamily="34" charset="-122"/>
                <a:ea typeface="微软雅黑" panose="020B0503020204020204" pitchFamily="34" charset="-122"/>
              </a:rPr>
              <a:t>（例如：功能测试和性能测试）。</a:t>
            </a:r>
            <a:endParaRPr lang="en-US" altLang="zh-CN" b="1" i="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52</a:t>
            </a:fld>
            <a:r>
              <a:rPr lang="en-US" altLang="zh-CN" dirty="0" smtClean="0"/>
              <a:t>/119</a:t>
            </a:r>
            <a:endParaRPr lang="zh-CN" altLang="en-US" dirty="0"/>
          </a:p>
        </p:txBody>
      </p:sp>
    </p:spTree>
    <p:extLst>
      <p:ext uri="{BB962C8B-B14F-4D97-AF65-F5344CB8AC3E}">
        <p14:creationId xmlns:p14="http://schemas.microsoft.com/office/powerpoint/2010/main" val="1971398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培训</a:t>
            </a:r>
          </a:p>
        </p:txBody>
      </p:sp>
      <p:pic>
        <p:nvPicPr>
          <p:cNvPr id="13315" name="Picture 3" descr="C:\Documents and Settings\vickiezhou\Local Settings\Temporary Internet Files\Content.IE5\D00B3CUP\MP900285170[1].jpg"/>
          <p:cNvPicPr>
            <a:picLocks noChangeAspect="1" noChangeArrowheads="1"/>
          </p:cNvPicPr>
          <p:nvPr/>
        </p:nvPicPr>
        <p:blipFill>
          <a:blip r:embed="rId3" cstate="screen"/>
          <a:srcRect/>
          <a:stretch>
            <a:fillRect/>
          </a:stretch>
        </p:blipFill>
        <p:spPr bwMode="auto">
          <a:xfrm>
            <a:off x="1466364" y="1282693"/>
            <a:ext cx="3047920" cy="2438071"/>
          </a:xfrm>
          <a:prstGeom prst="roundRect">
            <a:avLst/>
          </a:prstGeom>
          <a:noFill/>
          <a:effectLst>
            <a:reflection blurRad="6350" stA="50000" endA="295" endPos="92000" dist="101600" dir="5400000" sy="-100000" algn="bl" rotWithShape="0"/>
          </a:effectLst>
        </p:spPr>
      </p:pic>
      <p:sp>
        <p:nvSpPr>
          <p:cNvPr id="6" name="矩形 5"/>
          <p:cNvSpPr/>
          <p:nvPr/>
        </p:nvSpPr>
        <p:spPr>
          <a:xfrm>
            <a:off x="4738838" y="1044000"/>
            <a:ext cx="6328522" cy="4650971"/>
          </a:xfrm>
          <a:prstGeom prst="rect">
            <a:avLst/>
          </a:prstGeom>
          <a:solidFill>
            <a:schemeClr val="bg1">
              <a:lumMod val="95000"/>
            </a:schemeClr>
          </a:solidFill>
          <a:ln w="190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4791777" y="1282693"/>
            <a:ext cx="6222644" cy="406265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调试</a:t>
            </a:r>
            <a:r>
              <a:rPr lang="zh-CN" altLang="zh-CN" dirty="0">
                <a:latin typeface="微软雅黑" panose="020B0503020204020204" pitchFamily="34" charset="-122"/>
                <a:ea typeface="微软雅黑" panose="020B0503020204020204" pitchFamily="34" charset="-122"/>
              </a:rPr>
              <a:t>培训</a:t>
            </a:r>
            <a:r>
              <a:rPr lang="zh-CN" altLang="en-US" dirty="0">
                <a:latin typeface="微软雅黑" panose="020B0503020204020204" pitchFamily="34" charset="-122"/>
                <a:ea typeface="微软雅黑" panose="020B0503020204020204" pitchFamily="34" charset="-122"/>
              </a:rPr>
              <a:t>确保</a:t>
            </a:r>
            <a:r>
              <a:rPr lang="zh-CN" altLang="zh-CN" dirty="0">
                <a:latin typeface="微软雅黑" panose="020B0503020204020204" pitchFamily="34" charset="-122"/>
                <a:ea typeface="微软雅黑" panose="020B0503020204020204" pitchFamily="34" charset="-122"/>
              </a:rPr>
              <a:t>所有的员工，合同商，顾问和其他参与</a:t>
            </a:r>
            <a:r>
              <a:rPr lang="zh-CN" altLang="en-US" dirty="0">
                <a:latin typeface="微软雅黑" panose="020B0503020204020204" pitchFamily="34" charset="-122"/>
                <a:ea typeface="微软雅黑" panose="020B0503020204020204" pitchFamily="34" charset="-122"/>
              </a:rPr>
              <a:t>调试</a:t>
            </a:r>
            <a:r>
              <a:rPr lang="zh-CN" altLang="zh-CN" dirty="0">
                <a:latin typeface="微软雅黑" panose="020B0503020204020204" pitchFamily="34" charset="-122"/>
                <a:ea typeface="微软雅黑" panose="020B0503020204020204" pitchFamily="34" charset="-122"/>
              </a:rPr>
              <a:t>活动的人员</a:t>
            </a:r>
            <a:r>
              <a:rPr lang="zh-CN" altLang="en-US" dirty="0">
                <a:latin typeface="微软雅黑" panose="020B0503020204020204" pitchFamily="34" charset="-122"/>
                <a:ea typeface="微软雅黑" panose="020B0503020204020204" pitchFamily="34" charset="-122"/>
              </a:rPr>
              <a:t>在项目程序和指导下能安全的执行他们的工作；</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有经验的和可胜任的人员应当提供培训资料</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在系统或设备可进行测试之前或</a:t>
            </a:r>
            <a:r>
              <a:rPr lang="zh-CN" altLang="en-US" dirty="0">
                <a:latin typeface="微软雅黑" panose="020B0503020204020204" pitchFamily="34" charset="-122"/>
                <a:ea typeface="微软雅黑" panose="020B0503020204020204" pitchFamily="34" charset="-122"/>
              </a:rPr>
              <a:t>同期开始；</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项目团队应当确定培训材料内容以及培训</a:t>
            </a:r>
            <a:r>
              <a:rPr lang="zh-CN" altLang="en-US" dirty="0">
                <a:latin typeface="微软雅黑" panose="020B0503020204020204" pitchFamily="34" charset="-122"/>
                <a:ea typeface="微软雅黑" panose="020B0503020204020204" pitchFamily="34" charset="-122"/>
              </a:rPr>
              <a:t>要求质量；</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培训材料和书面的参训记录应当保留</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最终用户确定培训材料是否成为调试移交资料的一部分；</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spcAft>
                <a:spcPts val="600"/>
              </a:spcAft>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相关的法规要求，尤其是</a:t>
            </a:r>
            <a:r>
              <a:rPr lang="en-US" altLang="zh-CN" dirty="0">
                <a:latin typeface="微软雅黑" panose="020B0503020204020204" pitchFamily="34" charset="-122"/>
                <a:ea typeface="微软雅黑" panose="020B0503020204020204" pitchFamily="34" charset="-122"/>
              </a:rPr>
              <a:t>GMP</a:t>
            </a:r>
            <a:r>
              <a:rPr lang="zh-CN" altLang="zh-CN" dirty="0">
                <a:latin typeface="微软雅黑" panose="020B0503020204020204" pitchFamily="34" charset="-122"/>
                <a:ea typeface="微软雅黑" panose="020B0503020204020204" pitchFamily="34" charset="-122"/>
              </a:rPr>
              <a:t>，环境保护和职业安全和健康保护的要求应当作为培训中的重要内容，进行沟通和交流</a:t>
            </a:r>
            <a:endParaRPr lang="en-US" altLang="zh-CN" b="1" i="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53</a:t>
            </a:fld>
            <a:r>
              <a:rPr lang="en-US" altLang="zh-CN" dirty="0" smtClean="0"/>
              <a:t>/119</a:t>
            </a:r>
            <a:endParaRPr lang="zh-CN" altLang="en-US" dirty="0"/>
          </a:p>
        </p:txBody>
      </p:sp>
    </p:spTree>
    <p:extLst>
      <p:ext uri="{BB962C8B-B14F-4D97-AF65-F5344CB8AC3E}">
        <p14:creationId xmlns:p14="http://schemas.microsoft.com/office/powerpoint/2010/main" val="9626410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t>
            </a:r>
            <a:r>
              <a:rPr lang="zh-CN" altLang="en-US" dirty="0"/>
              <a:t>调试资料移交</a:t>
            </a:r>
          </a:p>
        </p:txBody>
      </p:sp>
      <p:sp>
        <p:nvSpPr>
          <p:cNvPr id="6" name="内容占位符 5"/>
          <p:cNvSpPr>
            <a:spLocks noGrp="1"/>
          </p:cNvSpPr>
          <p:nvPr>
            <p:ph idx="4294967295"/>
          </p:nvPr>
        </p:nvSpPr>
        <p:spPr>
          <a:xfrm>
            <a:off x="9886950" y="627063"/>
            <a:ext cx="2305050" cy="477837"/>
          </a:xfrm>
        </p:spPr>
        <p:txBody>
          <a:bodyPr>
            <a:normAutofit fontScale="92500" lnSpcReduction="10000"/>
          </a:bodyPr>
          <a:lstStyle/>
          <a:p>
            <a:pPr marL="0" indent="0">
              <a:spcBef>
                <a:spcPts val="0"/>
              </a:spcBef>
              <a:buNone/>
            </a:pPr>
            <a:r>
              <a:rPr lang="en-US" altLang="zh-CN" sz="1600" b="1" kern="100" dirty="0">
                <a:latin typeface="微软雅黑" panose="020B0503020204020204" pitchFamily="34" charset="-122"/>
              </a:rPr>
              <a:t>living</a:t>
            </a:r>
            <a:r>
              <a:rPr lang="zh-CN" altLang="zh-CN" sz="1600" b="1" kern="100" dirty="0">
                <a:latin typeface="微软雅黑" panose="020B0503020204020204" pitchFamily="34" charset="-122"/>
              </a:rPr>
              <a:t>现行的</a:t>
            </a:r>
            <a:r>
              <a:rPr lang="zh-CN" altLang="en-US" sz="1600" b="1" kern="100" dirty="0">
                <a:latin typeface="微软雅黑" panose="020B0503020204020204" pitchFamily="34" charset="-122"/>
              </a:rPr>
              <a:t>：</a:t>
            </a:r>
            <a:endParaRPr lang="en-US" altLang="zh-CN" sz="1600" b="1" kern="100" dirty="0">
              <a:latin typeface="微软雅黑" panose="020B0503020204020204" pitchFamily="34" charset="-122"/>
            </a:endParaRPr>
          </a:p>
          <a:p>
            <a:pPr marL="0" indent="0">
              <a:spcBef>
                <a:spcPts val="0"/>
              </a:spcBef>
              <a:buNone/>
            </a:pPr>
            <a:r>
              <a:rPr lang="zh-CN" altLang="en-US" sz="1600" kern="100" dirty="0">
                <a:latin typeface="微软雅黑" panose="020B0503020204020204" pitchFamily="34" charset="-122"/>
              </a:rPr>
              <a:t>全过程保存，保持更新</a:t>
            </a:r>
            <a:endParaRPr lang="zh-CN" altLang="en-US" sz="1600" dirty="0"/>
          </a:p>
        </p:txBody>
      </p:sp>
      <p:graphicFrame>
        <p:nvGraphicFramePr>
          <p:cNvPr id="5" name="表格 4"/>
          <p:cNvGraphicFramePr>
            <a:graphicFrameLocks noGrp="1"/>
          </p:cNvGraphicFramePr>
          <p:nvPr/>
        </p:nvGraphicFramePr>
        <p:xfrm>
          <a:off x="1920381" y="1166192"/>
          <a:ext cx="8376561" cy="4801849"/>
        </p:xfrm>
        <a:graphic>
          <a:graphicData uri="http://schemas.openxmlformats.org/drawingml/2006/table">
            <a:tbl>
              <a:tblPr/>
              <a:tblGrid>
                <a:gridCol w="2912505">
                  <a:extLst>
                    <a:ext uri="{9D8B030D-6E8A-4147-A177-3AD203B41FA5}">
                      <a16:colId xmlns:a16="http://schemas.microsoft.com/office/drawing/2014/main" val="20000"/>
                    </a:ext>
                  </a:extLst>
                </a:gridCol>
                <a:gridCol w="2732028">
                  <a:extLst>
                    <a:ext uri="{9D8B030D-6E8A-4147-A177-3AD203B41FA5}">
                      <a16:colId xmlns:a16="http://schemas.microsoft.com/office/drawing/2014/main" val="20001"/>
                    </a:ext>
                  </a:extLst>
                </a:gridCol>
                <a:gridCol w="2732028">
                  <a:extLst>
                    <a:ext uri="{9D8B030D-6E8A-4147-A177-3AD203B41FA5}">
                      <a16:colId xmlns:a16="http://schemas.microsoft.com/office/drawing/2014/main" val="20002"/>
                    </a:ext>
                  </a:extLst>
                </a:gridCol>
              </a:tblGrid>
              <a:tr h="284553">
                <a:tc rowSpan="2">
                  <a:txBody>
                    <a:bodyPr/>
                    <a:lstStyle/>
                    <a:p>
                      <a:pPr algn="ctr">
                        <a:spcAft>
                          <a:spcPts val="0"/>
                        </a:spcAft>
                        <a:tabLst>
                          <a:tab pos="2190750" algn="l"/>
                        </a:tabLst>
                      </a:pPr>
                      <a:r>
                        <a:rPr lang="zh-CN" altLang="en-US" sz="1800" b="1" kern="100" dirty="0">
                          <a:solidFill>
                            <a:schemeClr val="bg1"/>
                          </a:solidFill>
                          <a:latin typeface="微软雅黑" panose="020B0503020204020204" pitchFamily="34" charset="-122"/>
                          <a:ea typeface="微软雅黑" panose="020B0503020204020204" pitchFamily="34" charset="-122"/>
                        </a:rPr>
                        <a:t>移交目录</a:t>
                      </a:r>
                      <a:endParaRPr lang="zh-CN" sz="1800" b="1" kern="100" dirty="0">
                        <a:solidFill>
                          <a:schemeClr val="bg1"/>
                        </a:solidFill>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F0"/>
                    </a:solidFill>
                  </a:tcPr>
                </a:tc>
                <a:tc gridSpan="2">
                  <a:txBody>
                    <a:bodyPr/>
                    <a:lstStyle/>
                    <a:p>
                      <a:pPr algn="ctr">
                        <a:spcAft>
                          <a:spcPts val="0"/>
                        </a:spcAft>
                        <a:tabLst>
                          <a:tab pos="2190750" algn="l"/>
                        </a:tabLst>
                      </a:pPr>
                      <a:r>
                        <a:rPr lang="zh-CN" sz="1800" b="1" kern="100" dirty="0">
                          <a:solidFill>
                            <a:schemeClr val="bg1"/>
                          </a:solidFill>
                          <a:latin typeface="微软雅黑" panose="020B0503020204020204" pitchFamily="34" charset="-122"/>
                          <a:ea typeface="微软雅黑" panose="020B0503020204020204" pitchFamily="34" charset="-122"/>
                        </a:rPr>
                        <a:t>保存状态</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F0"/>
                    </a:solidFill>
                  </a:tcPr>
                </a:tc>
                <a:tc hMerge="1">
                  <a:txBody>
                    <a:bodyPr/>
                    <a:lstStyle/>
                    <a:p>
                      <a:endParaRPr lang="zh-CN"/>
                    </a:p>
                  </a:txBody>
                  <a:tcPr/>
                </a:tc>
                <a:extLst>
                  <a:ext uri="{0D108BD9-81ED-4DB2-BD59-A6C34878D82A}">
                    <a16:rowId xmlns:a16="http://schemas.microsoft.com/office/drawing/2014/main" val="10000"/>
                  </a:ext>
                </a:extLst>
              </a:tr>
              <a:tr h="284553">
                <a:tc vMerge="1">
                  <a:txBody>
                    <a:bodyPr/>
                    <a:lstStyle/>
                    <a:p>
                      <a:endParaRPr lang="zh-CN"/>
                    </a:p>
                  </a:txBody>
                  <a:tcPr/>
                </a:tc>
                <a:tc>
                  <a:txBody>
                    <a:bodyPr/>
                    <a:lstStyle/>
                    <a:p>
                      <a:pPr algn="ctr">
                        <a:spcAft>
                          <a:spcPts val="0"/>
                        </a:spcAft>
                        <a:tabLst>
                          <a:tab pos="2190750" algn="l"/>
                        </a:tabLst>
                      </a:pPr>
                      <a:r>
                        <a:rPr lang="zh-CN" sz="1800" b="1" kern="100" dirty="0">
                          <a:solidFill>
                            <a:schemeClr val="bg1"/>
                          </a:solidFill>
                          <a:latin typeface="微软雅黑" panose="020B0503020204020204" pitchFamily="34" charset="-122"/>
                          <a:ea typeface="微软雅黑" panose="020B0503020204020204" pitchFamily="34" charset="-122"/>
                        </a:rPr>
                        <a:t>“</a:t>
                      </a:r>
                      <a:r>
                        <a:rPr lang="en-US" sz="1800" b="1" kern="100" dirty="0">
                          <a:solidFill>
                            <a:schemeClr val="bg1"/>
                          </a:solidFill>
                          <a:latin typeface="微软雅黑" panose="020B0503020204020204" pitchFamily="34" charset="-122"/>
                          <a:ea typeface="微软雅黑" panose="020B0503020204020204" pitchFamily="34" charset="-122"/>
                        </a:rPr>
                        <a:t>living </a:t>
                      </a:r>
                      <a:r>
                        <a:rPr lang="zh-CN" sz="1800" b="1" kern="100" dirty="0">
                          <a:solidFill>
                            <a:schemeClr val="bg1"/>
                          </a:solidFill>
                          <a:latin typeface="微软雅黑" panose="020B0503020204020204" pitchFamily="34" charset="-122"/>
                          <a:ea typeface="微软雅黑" panose="020B0503020204020204" pitchFamily="34" charset="-122"/>
                        </a:rPr>
                        <a:t>”（现行的）</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F0"/>
                    </a:solidFill>
                  </a:tcPr>
                </a:tc>
                <a:tc>
                  <a:txBody>
                    <a:bodyPr/>
                    <a:lstStyle/>
                    <a:p>
                      <a:pPr algn="ctr">
                        <a:spcAft>
                          <a:spcPts val="0"/>
                        </a:spcAft>
                        <a:tabLst>
                          <a:tab pos="2190750" algn="l"/>
                        </a:tabLst>
                      </a:pPr>
                      <a:r>
                        <a:rPr lang="en-US" sz="1800" b="1" kern="100" dirty="0">
                          <a:solidFill>
                            <a:schemeClr val="bg1"/>
                          </a:solidFill>
                          <a:latin typeface="微软雅黑" panose="020B0503020204020204" pitchFamily="34" charset="-122"/>
                          <a:ea typeface="微软雅黑" panose="020B0503020204020204" pitchFamily="34" charset="-122"/>
                        </a:rPr>
                        <a:t>“historical”</a:t>
                      </a:r>
                      <a:r>
                        <a:rPr lang="zh-CN" sz="1800" b="1" kern="100" dirty="0">
                          <a:solidFill>
                            <a:schemeClr val="bg1"/>
                          </a:solidFill>
                          <a:latin typeface="微软雅黑" panose="020B0503020204020204" pitchFamily="34" charset="-122"/>
                          <a:ea typeface="微软雅黑" panose="020B0503020204020204" pitchFamily="34" charset="-122"/>
                        </a:rPr>
                        <a:t>（以前的）</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调试</a:t>
                      </a:r>
                      <a:r>
                        <a:rPr lang="zh-CN" altLang="en-US" sz="1600" kern="100" dirty="0">
                          <a:latin typeface="微软雅黑" panose="020B0503020204020204" pitchFamily="34" charset="-122"/>
                          <a:ea typeface="微软雅黑" panose="020B0503020204020204" pitchFamily="34" charset="-122"/>
                        </a:rPr>
                        <a:t>计划</a:t>
                      </a: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调试日程表</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调试预算</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248985">
                <a:tc>
                  <a:txBody>
                    <a:bodyPr/>
                    <a:lstStyle/>
                    <a:p>
                      <a:pPr algn="just">
                        <a:spcAft>
                          <a:spcPts val="0"/>
                        </a:spcAft>
                        <a:tabLst>
                          <a:tab pos="2190750" algn="l"/>
                        </a:tabLst>
                      </a:pPr>
                      <a:r>
                        <a:rPr lang="zh-CN" altLang="en-US" sz="1600" dirty="0">
                          <a:latin typeface="微软雅黑" panose="020B0503020204020204" pitchFamily="34" charset="-122"/>
                          <a:ea typeface="微软雅黑" panose="020B0503020204020204" pitchFamily="34" charset="-122"/>
                        </a:rPr>
                        <a:t>预交付检查</a:t>
                      </a:r>
                      <a:r>
                        <a:rPr lang="zh-CN" sz="1600" kern="100" dirty="0">
                          <a:latin typeface="微软雅黑" panose="020B0503020204020204" pitchFamily="34" charset="-122"/>
                          <a:ea typeface="微软雅黑" panose="020B0503020204020204" pitchFamily="34" charset="-122"/>
                        </a:rPr>
                        <a:t>方案（</a:t>
                      </a:r>
                      <a:r>
                        <a:rPr lang="en-US" sz="1600" kern="100" dirty="0">
                          <a:latin typeface="微软雅黑" panose="020B0503020204020204" pitchFamily="34" charset="-122"/>
                          <a:ea typeface="微软雅黑" panose="020B0503020204020204" pitchFamily="34" charset="-122"/>
                        </a:rPr>
                        <a:t>PDI</a:t>
                      </a:r>
                      <a:r>
                        <a:rPr lang="zh-CN" sz="1600" kern="100" dirty="0">
                          <a:latin typeface="微软雅黑" panose="020B0503020204020204" pitchFamily="34" charset="-122"/>
                          <a:ea typeface="微软雅黑" panose="020B0503020204020204" pitchFamily="34" charset="-122"/>
                        </a:rPr>
                        <a:t>）</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248985">
                <a:tc>
                  <a:txBody>
                    <a:bodyPr/>
                    <a:lstStyle/>
                    <a:p>
                      <a:pPr algn="just">
                        <a:spcAft>
                          <a:spcPts val="0"/>
                        </a:spcAft>
                        <a:tabLst>
                          <a:tab pos="2190750" algn="l"/>
                        </a:tabLst>
                      </a:pPr>
                      <a:r>
                        <a:rPr lang="zh-CN" altLang="en-US" sz="1600" dirty="0">
                          <a:latin typeface="微软雅黑" panose="020B0503020204020204" pitchFamily="34" charset="-122"/>
                          <a:ea typeface="微软雅黑" panose="020B0503020204020204" pitchFamily="34" charset="-122"/>
                        </a:rPr>
                        <a:t>预交付检查</a:t>
                      </a:r>
                      <a:r>
                        <a:rPr lang="zh-CN" sz="1600" kern="100" dirty="0">
                          <a:latin typeface="微软雅黑" panose="020B0503020204020204" pitchFamily="34" charset="-122"/>
                          <a:ea typeface="微软雅黑" panose="020B0503020204020204" pitchFamily="34" charset="-122"/>
                        </a:rPr>
                        <a:t>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248985">
                <a:tc>
                  <a:txBody>
                    <a:bodyPr/>
                    <a:lstStyle/>
                    <a:p>
                      <a:pPr algn="just">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工厂</a:t>
                      </a:r>
                      <a:r>
                        <a:rPr lang="zh-CN" sz="1600" kern="100" dirty="0">
                          <a:latin typeface="微软雅黑" panose="020B0503020204020204" pitchFamily="34" charset="-122"/>
                          <a:ea typeface="微软雅黑" panose="020B0503020204020204" pitchFamily="34" charset="-122"/>
                        </a:rPr>
                        <a:t>验收方案（</a:t>
                      </a:r>
                      <a:r>
                        <a:rPr lang="en-US" sz="1600" kern="100" dirty="0">
                          <a:latin typeface="微软雅黑" panose="020B0503020204020204" pitchFamily="34" charset="-122"/>
                          <a:ea typeface="微软雅黑" panose="020B0503020204020204" pitchFamily="34" charset="-122"/>
                        </a:rPr>
                        <a:t>FAT</a:t>
                      </a:r>
                      <a:r>
                        <a:rPr lang="zh-CN" sz="1600" kern="100" dirty="0">
                          <a:latin typeface="微软雅黑" panose="020B0503020204020204" pitchFamily="34" charset="-122"/>
                          <a:ea typeface="微软雅黑" panose="020B0503020204020204" pitchFamily="34" charset="-122"/>
                        </a:rPr>
                        <a:t>）</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7"/>
                  </a:ext>
                </a:extLst>
              </a:tr>
              <a:tr h="248985">
                <a:tc>
                  <a:txBody>
                    <a:bodyPr/>
                    <a:lstStyle/>
                    <a:p>
                      <a:pPr algn="just">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工厂</a:t>
                      </a:r>
                      <a:r>
                        <a:rPr lang="zh-CN" sz="1600" kern="100" dirty="0">
                          <a:latin typeface="微软雅黑" panose="020B0503020204020204" pitchFamily="34" charset="-122"/>
                          <a:ea typeface="微软雅黑" panose="020B0503020204020204" pitchFamily="34" charset="-122"/>
                        </a:rPr>
                        <a:t>验收报告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248985">
                <a:tc>
                  <a:txBody>
                    <a:bodyPr/>
                    <a:lstStyle/>
                    <a:p>
                      <a:pPr algn="just">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检查计划</a:t>
                      </a: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248985">
                <a:tc>
                  <a:txBody>
                    <a:bodyPr/>
                    <a:lstStyle/>
                    <a:p>
                      <a:pPr algn="just">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检查</a:t>
                      </a:r>
                      <a:r>
                        <a:rPr lang="zh-CN" sz="1600" kern="100" dirty="0">
                          <a:latin typeface="微软雅黑" panose="020B0503020204020204" pitchFamily="34" charset="-122"/>
                          <a:ea typeface="微软雅黑" panose="020B0503020204020204" pitchFamily="34" charset="-122"/>
                        </a:rPr>
                        <a:t>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190750" algn="l"/>
                        </a:tabLst>
                        <a:defRPr/>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1244923">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功能测试</a:t>
                      </a:r>
                      <a:r>
                        <a:rPr lang="zh-CN" altLang="en-US" sz="1600" kern="100" dirty="0">
                          <a:latin typeface="微软雅黑" panose="020B0503020204020204" pitchFamily="34" charset="-122"/>
                          <a:ea typeface="微软雅黑" panose="020B0503020204020204" pitchFamily="34" charset="-122"/>
                        </a:rPr>
                        <a:t>计划</a:t>
                      </a:r>
                      <a:endParaRPr lang="zh-CN" sz="1600" kern="100" dirty="0">
                        <a:latin typeface="微软雅黑" panose="020B0503020204020204" pitchFamily="34" charset="-122"/>
                        <a:ea typeface="微软雅黑" panose="020B0503020204020204" pitchFamily="34" charset="-122"/>
                      </a:endParaRPr>
                    </a:p>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这里是指：</a:t>
                      </a:r>
                    </a:p>
                    <a:p>
                      <a:pPr marL="342900" lvl="0" indent="-342900" algn="just">
                        <a:spcAft>
                          <a:spcPts val="0"/>
                        </a:spcAft>
                        <a:buFont typeface="Wingdings" panose="05000000000000000000"/>
                        <a:buChar char=""/>
                        <a:tabLst>
                          <a:tab pos="266700" algn="l"/>
                          <a:tab pos="2190750" algn="l"/>
                        </a:tabLst>
                      </a:pPr>
                      <a:r>
                        <a:rPr lang="zh-CN" altLang="en-US" sz="1600" kern="100" dirty="0">
                          <a:latin typeface="微软雅黑" panose="020B0503020204020204" pitchFamily="34" charset="-122"/>
                          <a:ea typeface="微软雅黑" panose="020B0503020204020204" pitchFamily="34" charset="-122"/>
                        </a:rPr>
                        <a:t>启动运行</a:t>
                      </a:r>
                      <a:r>
                        <a:rPr lang="zh-CN" sz="1600" kern="100" dirty="0">
                          <a:latin typeface="微软雅黑" panose="020B0503020204020204" pitchFamily="34" charset="-122"/>
                          <a:ea typeface="微软雅黑" panose="020B0503020204020204" pitchFamily="34" charset="-122"/>
                        </a:rPr>
                        <a:t>（包括校准）</a:t>
                      </a:r>
                    </a:p>
                    <a:p>
                      <a:pPr marL="342900" lvl="0" indent="-342900" algn="just">
                        <a:spcAft>
                          <a:spcPts val="0"/>
                        </a:spcAft>
                        <a:buFont typeface="Wingdings" panose="05000000000000000000"/>
                        <a:buChar char=""/>
                        <a:tabLst>
                          <a:tab pos="266700" algn="l"/>
                          <a:tab pos="2190750" algn="l"/>
                        </a:tabLst>
                      </a:pPr>
                      <a:r>
                        <a:rPr lang="zh-CN" sz="1600" kern="100" dirty="0">
                          <a:latin typeface="微软雅黑" panose="020B0503020204020204" pitchFamily="34" charset="-122"/>
                          <a:ea typeface="微软雅黑" panose="020B0503020204020204" pitchFamily="34" charset="-122"/>
                        </a:rPr>
                        <a:t>调试</a:t>
                      </a:r>
                      <a:r>
                        <a:rPr lang="en-US" sz="1600" kern="100" dirty="0">
                          <a:latin typeface="微软雅黑" panose="020B0503020204020204" pitchFamily="34" charset="-122"/>
                          <a:ea typeface="微软雅黑" panose="020B0503020204020204" pitchFamily="34" charset="-122"/>
                        </a:rPr>
                        <a:t>&amp;</a:t>
                      </a:r>
                      <a:r>
                        <a:rPr lang="zh-CN" sz="1600" kern="100" dirty="0">
                          <a:latin typeface="微软雅黑" panose="020B0503020204020204" pitchFamily="34" charset="-122"/>
                          <a:ea typeface="微软雅黑" panose="020B0503020204020204" pitchFamily="34" charset="-122"/>
                        </a:rPr>
                        <a:t>调整</a:t>
                      </a:r>
                    </a:p>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测试</a:t>
                      </a:r>
                      <a:r>
                        <a:rPr lang="en-US" sz="1600" kern="100" dirty="0">
                          <a:latin typeface="微软雅黑" panose="020B0503020204020204" pitchFamily="34" charset="-122"/>
                          <a:ea typeface="微软雅黑" panose="020B0503020204020204" pitchFamily="34" charset="-122"/>
                        </a:rPr>
                        <a:t>&amp;</a:t>
                      </a:r>
                      <a:r>
                        <a:rPr lang="zh-CN" sz="1600" kern="100" dirty="0">
                          <a:latin typeface="微软雅黑" panose="020B0503020204020204" pitchFamily="34" charset="-122"/>
                          <a:ea typeface="微软雅黑" panose="020B0503020204020204" pitchFamily="34" charset="-122"/>
                        </a:rPr>
                        <a:t>性能测试</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1"/>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功能</a:t>
                      </a:r>
                      <a:r>
                        <a:rPr lang="zh-CN" altLang="en-US" sz="1600" kern="100" dirty="0">
                          <a:latin typeface="微软雅黑" panose="020B0503020204020204" pitchFamily="34" charset="-122"/>
                          <a:ea typeface="微软雅黑" panose="020B0503020204020204" pitchFamily="34" charset="-122"/>
                        </a:rPr>
                        <a:t>测试</a:t>
                      </a:r>
                      <a:r>
                        <a:rPr lang="zh-CN" sz="1600" kern="100" dirty="0">
                          <a:latin typeface="微软雅黑" panose="020B0503020204020204" pitchFamily="34" charset="-122"/>
                          <a:ea typeface="微软雅黑" panose="020B0503020204020204" pitchFamily="34" charset="-122"/>
                        </a:rPr>
                        <a:t>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2"/>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系统测试总结报告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3"/>
                  </a:ext>
                </a:extLst>
              </a:tr>
              <a:tr h="248985">
                <a:tc>
                  <a:txBody>
                    <a:bodyPr/>
                    <a:lstStyle/>
                    <a:p>
                      <a:pPr algn="just">
                        <a:spcAft>
                          <a:spcPts val="0"/>
                        </a:spcAft>
                        <a:tabLst>
                          <a:tab pos="2190750" algn="l"/>
                        </a:tabLst>
                      </a:pPr>
                      <a:r>
                        <a:rPr lang="zh-CN" sz="1600" kern="100" dirty="0">
                          <a:latin typeface="微软雅黑" panose="020B0503020204020204" pitchFamily="34" charset="-122"/>
                          <a:ea typeface="微软雅黑" panose="020B0503020204020204" pitchFamily="34" charset="-122"/>
                        </a:rPr>
                        <a:t>调试</a:t>
                      </a:r>
                      <a:r>
                        <a:rPr lang="zh-CN" altLang="en-US" sz="1600" kern="100" dirty="0">
                          <a:latin typeface="微软雅黑" panose="020B0503020204020204" pitchFamily="34" charset="-122"/>
                          <a:ea typeface="微软雅黑" panose="020B0503020204020204" pitchFamily="34" charset="-122"/>
                        </a:rPr>
                        <a:t>计划</a:t>
                      </a:r>
                      <a:r>
                        <a:rPr lang="zh-CN" sz="1600" kern="100" dirty="0">
                          <a:latin typeface="微软雅黑" panose="020B0503020204020204" pitchFamily="34" charset="-122"/>
                          <a:ea typeface="微软雅黑" panose="020B0503020204020204" pitchFamily="34" charset="-122"/>
                        </a:rPr>
                        <a:t>总结报告</a:t>
                      </a: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endParaRPr 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spcAft>
                          <a:spcPts val="0"/>
                        </a:spcAft>
                        <a:tabLst>
                          <a:tab pos="2190750" algn="l"/>
                        </a:tabLst>
                      </a:pP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7" name="内容占位符 5"/>
          <p:cNvSpPr txBox="1"/>
          <p:nvPr/>
        </p:nvSpPr>
        <p:spPr bwMode="auto">
          <a:xfrm>
            <a:off x="6029314" y="631060"/>
            <a:ext cx="2316765" cy="47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altLang="zh-CN" sz="1600" b="1" kern="100" dirty="0">
                <a:latin typeface="微软雅黑" panose="020B0503020204020204" pitchFamily="34" charset="-122"/>
              </a:rPr>
              <a:t>historical</a:t>
            </a:r>
            <a:r>
              <a:rPr lang="zh-CN" altLang="zh-CN" sz="1600" b="1" kern="100" dirty="0">
                <a:latin typeface="微软雅黑" panose="020B0503020204020204" pitchFamily="34" charset="-122"/>
              </a:rPr>
              <a:t>以前的</a:t>
            </a:r>
            <a:r>
              <a:rPr lang="zh-CN" altLang="en-US" sz="1600" b="1" kern="100" dirty="0">
                <a:latin typeface="微软雅黑" panose="020B0503020204020204" pitchFamily="34" charset="-122"/>
              </a:rPr>
              <a:t>：</a:t>
            </a:r>
            <a:endParaRPr lang="en-US" altLang="zh-CN" sz="1600" b="1" kern="100" dirty="0">
              <a:latin typeface="微软雅黑" panose="020B0503020204020204" pitchFamily="34" charset="-122"/>
            </a:endParaRPr>
          </a:p>
          <a:p>
            <a:pPr marL="0" indent="0">
              <a:spcBef>
                <a:spcPts val="0"/>
              </a:spcBef>
              <a:buNone/>
            </a:pPr>
            <a:r>
              <a:rPr lang="zh-CN" altLang="en-US" sz="1600" kern="100" dirty="0">
                <a:latin typeface="微软雅黑" panose="020B0503020204020204" pitchFamily="34" charset="-122"/>
              </a:rPr>
              <a:t>一旦形成，不再更新</a:t>
            </a:r>
            <a:endParaRPr lang="zh-CN" altLang="en-US" sz="1600" dirty="0">
              <a:latin typeface="微软雅黑" panose="020B0503020204020204" pitchFamily="34" charset="-122"/>
            </a:endParaRP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54</a:t>
            </a:fld>
            <a:r>
              <a:rPr lang="en-US" altLang="zh-CN" dirty="0" smtClean="0"/>
              <a:t>/119</a:t>
            </a:r>
            <a:endParaRPr lang="zh-CN" altLang="en-US" dirty="0"/>
          </a:p>
        </p:txBody>
      </p:sp>
    </p:spTree>
    <p:extLst>
      <p:ext uri="{BB962C8B-B14F-4D97-AF65-F5344CB8AC3E}">
        <p14:creationId xmlns:p14="http://schemas.microsoft.com/office/powerpoint/2010/main" val="40888257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线形标注 2 8"/>
          <p:cNvSpPr/>
          <p:nvPr/>
        </p:nvSpPr>
        <p:spPr>
          <a:xfrm>
            <a:off x="7086574" y="1625646"/>
            <a:ext cx="3047920" cy="1523960"/>
          </a:xfrm>
          <a:prstGeom prst="borderCallout2">
            <a:avLst>
              <a:gd name="adj1" fmla="val 18750"/>
              <a:gd name="adj2" fmla="val -8333"/>
              <a:gd name="adj3" fmla="val 18750"/>
              <a:gd name="adj4" fmla="val -16667"/>
              <a:gd name="adj5" fmla="val 81195"/>
              <a:gd name="adj6" fmla="val -30580"/>
            </a:avLst>
          </a:prstGeom>
          <a:solidFill>
            <a:schemeClr val="bg1"/>
          </a:solidFill>
          <a:ln>
            <a:solidFill>
              <a:srgbClr val="92D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线形标注 2 9"/>
          <p:cNvSpPr/>
          <p:nvPr/>
        </p:nvSpPr>
        <p:spPr>
          <a:xfrm>
            <a:off x="7099826" y="3606794"/>
            <a:ext cx="3047920" cy="1523960"/>
          </a:xfrm>
          <a:prstGeom prst="borderCallout2">
            <a:avLst>
              <a:gd name="adj1" fmla="val 18750"/>
              <a:gd name="adj2" fmla="val -8333"/>
              <a:gd name="adj3" fmla="val 18750"/>
              <a:gd name="adj4" fmla="val -16667"/>
              <a:gd name="adj5" fmla="val 65542"/>
              <a:gd name="adj6" fmla="val -25362"/>
            </a:avLst>
          </a:prstGeom>
          <a:solidFill>
            <a:schemeClr val="bg1"/>
          </a:solidFill>
          <a:ln>
            <a:solidFill>
              <a:srgbClr val="92D05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安装确认</a:t>
            </a:r>
            <a:r>
              <a:rPr lang="en-US" altLang="zh-CN" dirty="0"/>
              <a:t>(IQ)</a:t>
            </a:r>
            <a:endParaRPr lang="zh-CN" altLang="en-US" dirty="0"/>
          </a:p>
        </p:txBody>
      </p:sp>
      <p:sp>
        <p:nvSpPr>
          <p:cNvPr id="5" name="前凸弯带形 4"/>
          <p:cNvSpPr/>
          <p:nvPr/>
        </p:nvSpPr>
        <p:spPr>
          <a:xfrm>
            <a:off x="2209902" y="1473250"/>
            <a:ext cx="4038494" cy="1219168"/>
          </a:xfrm>
          <a:prstGeom prst="ellipseRibbon">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2885740" y="2003323"/>
            <a:ext cx="2805576"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IQ</a:t>
            </a:r>
            <a:r>
              <a:rPr lang="zh-CN" altLang="en-US" sz="2400" b="1" dirty="0">
                <a:latin typeface="微软雅黑" panose="020B0503020204020204" pitchFamily="34" charset="-122"/>
                <a:ea typeface="微软雅黑" panose="020B0503020204020204" pitchFamily="34" charset="-122"/>
              </a:rPr>
              <a:t>定义</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直接影响系统</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7" name="Pentagon 12"/>
          <p:cNvSpPr>
            <a:spLocks noChangeArrowheads="1"/>
          </p:cNvSpPr>
          <p:nvPr/>
        </p:nvSpPr>
        <p:spPr bwMode="auto">
          <a:xfrm>
            <a:off x="2309290" y="2980644"/>
            <a:ext cx="3962296" cy="2835892"/>
          </a:xfrm>
          <a:prstGeom prst="homePlate">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noProof="1">
              <a:solidFill>
                <a:schemeClr val="lt1"/>
              </a:solidFill>
              <a:latin typeface="微软雅黑" panose="020B0503020204020204" pitchFamily="34" charset="-122"/>
              <a:ea typeface="微软雅黑" panose="020B0503020204020204" pitchFamily="34" charset="-122"/>
            </a:endParaRPr>
          </a:p>
        </p:txBody>
      </p:sp>
      <p:sp>
        <p:nvSpPr>
          <p:cNvPr id="8" name="矩形 7"/>
          <p:cNvSpPr/>
          <p:nvPr/>
        </p:nvSpPr>
        <p:spPr>
          <a:xfrm>
            <a:off x="2451748" y="3553786"/>
            <a:ext cx="3733702" cy="1938992"/>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用</a:t>
            </a:r>
            <a:r>
              <a:rPr lang="zh-CN" altLang="en-US" sz="2000" b="1" dirty="0">
                <a:solidFill>
                  <a:srgbClr val="FF0000"/>
                </a:solidFill>
                <a:latin typeface="微软雅黑" panose="020B0503020204020204" pitchFamily="34" charset="-122"/>
                <a:ea typeface="微软雅黑" panose="020B0503020204020204" pitchFamily="34" charset="-122"/>
              </a:rPr>
              <a:t>文件</a:t>
            </a:r>
            <a:r>
              <a:rPr lang="zh-CN" altLang="en-US" sz="2000" b="1" dirty="0">
                <a:latin typeface="微软雅黑" panose="020B0503020204020204" pitchFamily="34" charset="-122"/>
                <a:ea typeface="微软雅黑" panose="020B0503020204020204" pitchFamily="34" charset="-122"/>
              </a:rPr>
              <a:t>证实安装的或改进的设备或系统符合已批准的</a:t>
            </a:r>
            <a:r>
              <a:rPr lang="zh-CN" altLang="en-US" sz="2000" b="1" dirty="0">
                <a:solidFill>
                  <a:srgbClr val="FF0000"/>
                </a:solidFill>
                <a:latin typeface="微软雅黑" panose="020B0503020204020204" pitchFamily="34" charset="-122"/>
                <a:ea typeface="微软雅黑" panose="020B0503020204020204" pitchFamily="34" charset="-122"/>
              </a:rPr>
              <a:t>设计、制造企业的建议</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FF0000"/>
                </a:solidFill>
                <a:latin typeface="微软雅黑" panose="020B0503020204020204" pitchFamily="34" charset="-122"/>
                <a:ea typeface="微软雅黑" panose="020B0503020204020204" pitchFamily="34" charset="-122"/>
              </a:rPr>
              <a:t>用户的要求</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11" name="矩形 10"/>
          <p:cNvSpPr/>
          <p:nvPr/>
        </p:nvSpPr>
        <p:spPr>
          <a:xfrm>
            <a:off x="7099822" y="1787981"/>
            <a:ext cx="3124118" cy="1200329"/>
          </a:xfrm>
          <a:prstGeom prst="rect">
            <a:avLst/>
          </a:prstGeom>
        </p:spPr>
        <p:txBody>
          <a:bodyPr wrap="square">
            <a:spAutoFit/>
          </a:bodyPr>
          <a:lstStyle/>
          <a:p>
            <a:pPr>
              <a:spcBef>
                <a:spcPts val="600"/>
              </a:spcBef>
              <a:spcAft>
                <a:spcPts val="600"/>
              </a:spcAft>
            </a:pPr>
            <a:r>
              <a:rPr lang="zh-CN" altLang="en-US" dirty="0">
                <a:solidFill>
                  <a:srgbClr val="1C1C1C"/>
                </a:solidFill>
                <a:latin typeface="微软雅黑" panose="020B0503020204020204" pitchFamily="34" charset="-122"/>
                <a:ea typeface="微软雅黑" panose="020B0503020204020204" pitchFamily="34" charset="-122"/>
              </a:rPr>
              <a:t>它用于检测和核实安装情况以确保关键的部件符合预先批准的标准，并被正确的安装过程。</a:t>
            </a:r>
            <a:endParaRPr lang="zh-CN" altLang="en-US" dirty="0">
              <a:latin typeface="微软雅黑" panose="020B0503020204020204" pitchFamily="34" charset="-122"/>
              <a:ea typeface="微软雅黑" panose="020B0503020204020204" pitchFamily="34" charset="-122"/>
            </a:endParaRPr>
          </a:p>
        </p:txBody>
      </p:sp>
      <p:sp>
        <p:nvSpPr>
          <p:cNvPr id="12" name="矩形 11"/>
          <p:cNvSpPr/>
          <p:nvPr/>
        </p:nvSpPr>
        <p:spPr>
          <a:xfrm>
            <a:off x="7182656" y="3739311"/>
            <a:ext cx="3124118" cy="1200329"/>
          </a:xfrm>
          <a:prstGeom prst="rect">
            <a:avLst/>
          </a:prstGeom>
        </p:spPr>
        <p:txBody>
          <a:bodyPr wrap="square">
            <a:spAutoFit/>
          </a:bodyPr>
          <a:lstStyle/>
          <a:p>
            <a:pPr eaLnBrk="0" hangingPunct="0"/>
            <a:r>
              <a:rPr lang="zh-CN" altLang="en-US" b="1" dirty="0">
                <a:solidFill>
                  <a:srgbClr val="1C1C1C"/>
                </a:solidFill>
                <a:latin typeface="微软雅黑" panose="020B0503020204020204" pitchFamily="34" charset="-122"/>
                <a:ea typeface="微软雅黑" panose="020B0503020204020204" pitchFamily="34" charset="-122"/>
              </a:rPr>
              <a:t>只有直接影响系统需要进行</a:t>
            </a:r>
            <a:r>
              <a:rPr lang="en-US" altLang="zh-CN" b="1" dirty="0">
                <a:solidFill>
                  <a:srgbClr val="1C1C1C"/>
                </a:solidFill>
                <a:latin typeface="微软雅黑" panose="020B0503020204020204" pitchFamily="34" charset="-122"/>
                <a:ea typeface="微软雅黑" panose="020B0503020204020204" pitchFamily="34" charset="-122"/>
              </a:rPr>
              <a:t>IQ</a:t>
            </a:r>
            <a:r>
              <a:rPr lang="zh-CN" altLang="en-US" b="1" dirty="0">
                <a:solidFill>
                  <a:srgbClr val="1C1C1C"/>
                </a:solidFill>
                <a:latin typeface="微软雅黑" panose="020B0503020204020204" pitchFamily="34" charset="-122"/>
                <a:ea typeface="微软雅黑" panose="020B0503020204020204" pitchFamily="34" charset="-122"/>
              </a:rPr>
              <a:t>。</a:t>
            </a:r>
            <a:endParaRPr lang="en-US" altLang="zh-CN" b="1" dirty="0">
              <a:solidFill>
                <a:srgbClr val="1C1C1C"/>
              </a:solidFill>
              <a:latin typeface="微软雅黑" panose="020B0503020204020204" pitchFamily="34" charset="-122"/>
              <a:ea typeface="微软雅黑" panose="020B0503020204020204" pitchFamily="34" charset="-122"/>
            </a:endParaRPr>
          </a:p>
          <a:p>
            <a:pPr eaLnBrk="0" hangingPunct="0"/>
            <a:r>
              <a:rPr lang="en-US" altLang="zh-CN" dirty="0">
                <a:solidFill>
                  <a:srgbClr val="1C1C1C"/>
                </a:solidFill>
                <a:latin typeface="微软雅黑" panose="020B0503020204020204" pitchFamily="34" charset="-122"/>
                <a:ea typeface="微软雅黑" panose="020B0503020204020204" pitchFamily="34" charset="-122"/>
              </a:rPr>
              <a:t>IQ</a:t>
            </a:r>
            <a:r>
              <a:rPr lang="zh-CN" altLang="en-US" dirty="0">
                <a:solidFill>
                  <a:srgbClr val="1C1C1C"/>
                </a:solidFill>
                <a:latin typeface="微软雅黑" panose="020B0503020204020204" pitchFamily="34" charset="-122"/>
                <a:ea typeface="微软雅黑" panose="020B0503020204020204" pitchFamily="34" charset="-122"/>
              </a:rPr>
              <a:t>应由</a:t>
            </a:r>
            <a:r>
              <a:rPr lang="en-US" altLang="zh-CN" b="1" dirty="0">
                <a:solidFill>
                  <a:srgbClr val="C00000"/>
                </a:solidFill>
                <a:latin typeface="微软雅黑" panose="020B0503020204020204" pitchFamily="34" charset="-122"/>
                <a:ea typeface="微软雅黑" panose="020B0503020204020204" pitchFamily="34" charset="-122"/>
              </a:rPr>
              <a:t>QA</a:t>
            </a:r>
            <a:r>
              <a:rPr lang="zh-CN" altLang="en-US" b="1" dirty="0">
                <a:solidFill>
                  <a:srgbClr val="C00000"/>
                </a:solidFill>
                <a:latin typeface="微软雅黑" panose="020B0503020204020204" pitchFamily="34" charset="-122"/>
                <a:ea typeface="微软雅黑" panose="020B0503020204020204" pitchFamily="34" charset="-122"/>
              </a:rPr>
              <a:t>批准</a:t>
            </a:r>
            <a:r>
              <a:rPr lang="zh-CN" altLang="en-US" dirty="0">
                <a:solidFill>
                  <a:srgbClr val="1C1C1C"/>
                </a:solidFill>
                <a:latin typeface="微软雅黑" panose="020B0503020204020204" pitchFamily="34" charset="-122"/>
                <a:ea typeface="微软雅黑" panose="020B0503020204020204" pitchFamily="34" charset="-122"/>
              </a:rPr>
              <a:t>，这个阶段的任何变更应由</a:t>
            </a:r>
            <a:r>
              <a:rPr lang="en-US" altLang="zh-CN" dirty="0">
                <a:solidFill>
                  <a:srgbClr val="1C1C1C"/>
                </a:solidFill>
                <a:latin typeface="微软雅黑" panose="020B0503020204020204" pitchFamily="34" charset="-122"/>
                <a:ea typeface="微软雅黑" panose="020B0503020204020204" pitchFamily="34" charset="-122"/>
              </a:rPr>
              <a:t>QA</a:t>
            </a:r>
            <a:r>
              <a:rPr lang="zh-CN" altLang="en-US" dirty="0">
                <a:solidFill>
                  <a:srgbClr val="1C1C1C"/>
                </a:solidFill>
                <a:latin typeface="微软雅黑" panose="020B0503020204020204" pitchFamily="34" charset="-122"/>
                <a:ea typeface="微软雅黑" panose="020B0503020204020204" pitchFamily="34" charset="-122"/>
              </a:rPr>
              <a:t>审核和批准</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55</a:t>
            </a:fld>
            <a:r>
              <a:rPr lang="en-US" altLang="zh-CN" dirty="0" smtClean="0"/>
              <a:t>/119</a:t>
            </a:r>
            <a:endParaRPr lang="zh-CN" altLang="en-US" dirty="0"/>
          </a:p>
        </p:txBody>
      </p:sp>
    </p:spTree>
    <p:extLst>
      <p:ext uri="{BB962C8B-B14F-4D97-AF65-F5344CB8AC3E}">
        <p14:creationId xmlns:p14="http://schemas.microsoft.com/office/powerpoint/2010/main" val="31381010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线形标注 2 3"/>
          <p:cNvSpPr/>
          <p:nvPr/>
        </p:nvSpPr>
        <p:spPr>
          <a:xfrm>
            <a:off x="7086574" y="1257111"/>
            <a:ext cx="3047920" cy="1219168"/>
          </a:xfrm>
          <a:prstGeom prst="borderCallout2">
            <a:avLst>
              <a:gd name="adj1" fmla="val 18750"/>
              <a:gd name="adj2" fmla="val -8333"/>
              <a:gd name="adj3" fmla="val 18750"/>
              <a:gd name="adj4" fmla="val -16667"/>
              <a:gd name="adj5" fmla="val 152936"/>
              <a:gd name="adj6" fmla="val -26667"/>
            </a:avLst>
          </a:prstGeom>
          <a:solidFill>
            <a:schemeClr val="bg1"/>
          </a:solidFill>
          <a:ln>
            <a:solidFill>
              <a:srgbClr val="FF7C8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线形标注 2 4"/>
          <p:cNvSpPr/>
          <p:nvPr/>
        </p:nvSpPr>
        <p:spPr>
          <a:xfrm>
            <a:off x="7099826" y="2774439"/>
            <a:ext cx="3047920" cy="1219168"/>
          </a:xfrm>
          <a:prstGeom prst="borderCallout2">
            <a:avLst>
              <a:gd name="adj1" fmla="val 18750"/>
              <a:gd name="adj2" fmla="val -8333"/>
              <a:gd name="adj3" fmla="val 18750"/>
              <a:gd name="adj4" fmla="val -16667"/>
              <a:gd name="adj5" fmla="val 78586"/>
              <a:gd name="adj6" fmla="val -26666"/>
            </a:avLst>
          </a:prstGeom>
          <a:solidFill>
            <a:schemeClr val="bg1"/>
          </a:solidFill>
          <a:ln>
            <a:solidFill>
              <a:srgbClr val="FF7C8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线形标注 2 15"/>
          <p:cNvSpPr/>
          <p:nvPr/>
        </p:nvSpPr>
        <p:spPr>
          <a:xfrm>
            <a:off x="7086574" y="4275217"/>
            <a:ext cx="3047920" cy="1219168"/>
          </a:xfrm>
          <a:prstGeom prst="borderCallout2">
            <a:avLst>
              <a:gd name="adj1" fmla="val 18750"/>
              <a:gd name="adj2" fmla="val -8333"/>
              <a:gd name="adj3" fmla="val 18750"/>
              <a:gd name="adj4" fmla="val -16667"/>
              <a:gd name="adj5" fmla="val -21417"/>
              <a:gd name="adj6" fmla="val -27536"/>
            </a:avLst>
          </a:prstGeom>
          <a:solidFill>
            <a:schemeClr val="bg1"/>
          </a:solidFill>
          <a:ln>
            <a:solidFill>
              <a:srgbClr val="FF7C8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运行确认</a:t>
            </a:r>
            <a:r>
              <a:rPr lang="en-US" altLang="zh-CN" dirty="0"/>
              <a:t>(OQ)</a:t>
            </a:r>
            <a:endParaRPr lang="zh-CN" altLang="en-US" dirty="0"/>
          </a:p>
        </p:txBody>
      </p:sp>
      <p:sp>
        <p:nvSpPr>
          <p:cNvPr id="6" name="前凸弯带形 5"/>
          <p:cNvSpPr/>
          <p:nvPr/>
        </p:nvSpPr>
        <p:spPr>
          <a:xfrm>
            <a:off x="2209902" y="1197479"/>
            <a:ext cx="4038494" cy="1219168"/>
          </a:xfrm>
          <a:prstGeom prst="ellipseRibbon">
            <a:avLst/>
          </a:prstGeom>
          <a:solidFill>
            <a:srgbClr val="FF7C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2841272" y="1635863"/>
            <a:ext cx="2954655"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OQ</a:t>
            </a:r>
            <a:r>
              <a:rPr lang="zh-CN" altLang="en-US" sz="2400" b="1" dirty="0">
                <a:latin typeface="微软雅黑" panose="020B0503020204020204" pitchFamily="34" charset="-122"/>
                <a:ea typeface="微软雅黑" panose="020B0503020204020204" pitchFamily="34" charset="-122"/>
              </a:rPr>
              <a:t>定义</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直接影响系统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Pentagon 12"/>
          <p:cNvSpPr>
            <a:spLocks noChangeArrowheads="1"/>
          </p:cNvSpPr>
          <p:nvPr/>
        </p:nvSpPr>
        <p:spPr bwMode="auto">
          <a:xfrm>
            <a:off x="2309290" y="2704873"/>
            <a:ext cx="3962296" cy="2835892"/>
          </a:xfrm>
          <a:prstGeom prst="homePlate">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noProof="1">
              <a:solidFill>
                <a:schemeClr val="lt1"/>
              </a:solidFill>
              <a:latin typeface="微软雅黑" panose="020B0503020204020204" pitchFamily="34" charset="-122"/>
              <a:ea typeface="微软雅黑" panose="020B0503020204020204" pitchFamily="34" charset="-122"/>
            </a:endParaRPr>
          </a:p>
        </p:txBody>
      </p:sp>
      <p:sp>
        <p:nvSpPr>
          <p:cNvPr id="9" name="矩形 8"/>
          <p:cNvSpPr/>
          <p:nvPr/>
        </p:nvSpPr>
        <p:spPr>
          <a:xfrm>
            <a:off x="2451748" y="3278015"/>
            <a:ext cx="3733702" cy="1477328"/>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用</a:t>
            </a:r>
            <a:r>
              <a:rPr lang="zh-CN" altLang="en-US" sz="2000" b="1" dirty="0">
                <a:solidFill>
                  <a:srgbClr val="FF0000"/>
                </a:solidFill>
                <a:latin typeface="微软雅黑" panose="020B0503020204020204" pitchFamily="34" charset="-122"/>
                <a:ea typeface="微软雅黑" panose="020B0503020204020204" pitchFamily="34" charset="-122"/>
              </a:rPr>
              <a:t>文件</a:t>
            </a:r>
            <a:r>
              <a:rPr lang="zh-CN" altLang="en-US" sz="2000" b="1" dirty="0">
                <a:latin typeface="微软雅黑" panose="020B0503020204020204" pitchFamily="34" charset="-122"/>
                <a:ea typeface="微软雅黑" panose="020B0503020204020204" pitchFamily="34" charset="-122"/>
              </a:rPr>
              <a:t>证实安装的或改进的设备或系统能够在预期的</a:t>
            </a:r>
            <a:r>
              <a:rPr lang="zh-CN" altLang="en-US" sz="2000" b="1" dirty="0">
                <a:solidFill>
                  <a:srgbClr val="FF0000"/>
                </a:solidFill>
                <a:latin typeface="微软雅黑" panose="020B0503020204020204" pitchFamily="34" charset="-122"/>
                <a:ea typeface="微软雅黑" panose="020B0503020204020204" pitchFamily="34" charset="-122"/>
              </a:rPr>
              <a:t>全部操作范围内运行</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7113074" y="1380353"/>
            <a:ext cx="3124118" cy="923330"/>
          </a:xfrm>
          <a:prstGeom prst="rect">
            <a:avLst/>
          </a:prstGeom>
        </p:spPr>
        <p:txBody>
          <a:bodyPr wrap="square">
            <a:spAutoFit/>
          </a:bodyPr>
          <a:lstStyle/>
          <a:p>
            <a:pPr eaLnBrk="0" hangingPunct="0"/>
            <a:r>
              <a:rPr lang="zh-CN" altLang="en-US" dirty="0">
                <a:solidFill>
                  <a:srgbClr val="1C1C1C"/>
                </a:solidFill>
                <a:latin typeface="微软雅黑" panose="020B0503020204020204" pitchFamily="34" charset="-122"/>
                <a:ea typeface="微软雅黑" panose="020B0503020204020204" pitchFamily="34" charset="-122"/>
              </a:rPr>
              <a:t>它用于确认独立的部件和系统能够按照规定运行，并且记录如何运行的信息。</a:t>
            </a:r>
          </a:p>
        </p:txBody>
      </p:sp>
      <p:sp>
        <p:nvSpPr>
          <p:cNvPr id="11" name="矩形 10"/>
          <p:cNvSpPr/>
          <p:nvPr/>
        </p:nvSpPr>
        <p:spPr>
          <a:xfrm>
            <a:off x="7139582" y="2835404"/>
            <a:ext cx="3124118" cy="1200329"/>
          </a:xfrm>
          <a:prstGeom prst="rect">
            <a:avLst/>
          </a:prstGeom>
        </p:spPr>
        <p:txBody>
          <a:bodyPr wrap="square">
            <a:spAutoFit/>
          </a:bodyPr>
          <a:lstStyle/>
          <a:p>
            <a:pPr eaLnBrk="0" hangingPunct="0"/>
            <a:r>
              <a:rPr lang="zh-CN" altLang="en-US" dirty="0">
                <a:solidFill>
                  <a:srgbClr val="1C1C1C"/>
                </a:solidFill>
                <a:latin typeface="微软雅黑" panose="020B0503020204020204" pitchFamily="34" charset="-122"/>
                <a:ea typeface="微软雅黑" panose="020B0503020204020204" pitchFamily="34" charset="-122"/>
              </a:rPr>
              <a:t>只有直接影响系统需要进行</a:t>
            </a:r>
            <a:r>
              <a:rPr lang="en-US" altLang="zh-CN" dirty="0">
                <a:solidFill>
                  <a:srgbClr val="1C1C1C"/>
                </a:solidFill>
                <a:latin typeface="微软雅黑" panose="020B0503020204020204" pitchFamily="34" charset="-122"/>
                <a:ea typeface="微软雅黑" panose="020B0503020204020204" pitchFamily="34" charset="-122"/>
              </a:rPr>
              <a:t>OQ</a:t>
            </a:r>
            <a:r>
              <a:rPr lang="zh-CN" altLang="en-US" dirty="0">
                <a:solidFill>
                  <a:srgbClr val="1C1C1C"/>
                </a:solidFill>
                <a:latin typeface="微软雅黑" panose="020B0503020204020204" pitchFamily="34" charset="-122"/>
                <a:ea typeface="微软雅黑" panose="020B0503020204020204" pitchFamily="34" charset="-122"/>
              </a:rPr>
              <a:t>。</a:t>
            </a:r>
            <a:r>
              <a:rPr lang="en-US" altLang="zh-CN" dirty="0">
                <a:solidFill>
                  <a:srgbClr val="1C1C1C"/>
                </a:solidFill>
                <a:latin typeface="微软雅黑" panose="020B0503020204020204" pitchFamily="34" charset="-122"/>
                <a:ea typeface="微软雅黑" panose="020B0503020204020204" pitchFamily="34" charset="-122"/>
              </a:rPr>
              <a:t>OQ</a:t>
            </a:r>
            <a:r>
              <a:rPr lang="zh-CN" altLang="en-US" dirty="0">
                <a:solidFill>
                  <a:srgbClr val="1C1C1C"/>
                </a:solidFill>
                <a:latin typeface="微软雅黑" panose="020B0503020204020204" pitchFamily="34" charset="-122"/>
                <a:ea typeface="微软雅黑" panose="020B0503020204020204" pitchFamily="34" charset="-122"/>
              </a:rPr>
              <a:t>应由</a:t>
            </a:r>
            <a:r>
              <a:rPr lang="en-US" altLang="zh-CN" dirty="0">
                <a:solidFill>
                  <a:srgbClr val="1C1C1C"/>
                </a:solidFill>
                <a:latin typeface="微软雅黑" panose="020B0503020204020204" pitchFamily="34" charset="-122"/>
                <a:ea typeface="微软雅黑" panose="020B0503020204020204" pitchFamily="34" charset="-122"/>
              </a:rPr>
              <a:t>QA</a:t>
            </a:r>
            <a:r>
              <a:rPr lang="zh-CN" altLang="en-US" dirty="0">
                <a:solidFill>
                  <a:srgbClr val="1C1C1C"/>
                </a:solidFill>
                <a:latin typeface="微软雅黑" panose="020B0503020204020204" pitchFamily="34" charset="-122"/>
                <a:ea typeface="微软雅黑" panose="020B0503020204020204" pitchFamily="34" charset="-122"/>
              </a:rPr>
              <a:t>批准，这个阶段的任何变更应由</a:t>
            </a:r>
            <a:r>
              <a:rPr lang="en-US" altLang="zh-CN" dirty="0">
                <a:solidFill>
                  <a:srgbClr val="1C1C1C"/>
                </a:solidFill>
                <a:latin typeface="微软雅黑" panose="020B0503020204020204" pitchFamily="34" charset="-122"/>
                <a:ea typeface="微软雅黑" panose="020B0503020204020204" pitchFamily="34" charset="-122"/>
              </a:rPr>
              <a:t>QA</a:t>
            </a:r>
            <a:r>
              <a:rPr lang="zh-CN" altLang="en-US" dirty="0">
                <a:solidFill>
                  <a:srgbClr val="1C1C1C"/>
                </a:solidFill>
                <a:latin typeface="微软雅黑" panose="020B0503020204020204" pitchFamily="34" charset="-122"/>
                <a:ea typeface="微软雅黑" panose="020B0503020204020204" pitchFamily="34" charset="-122"/>
              </a:rPr>
              <a:t>审核和批准。</a:t>
            </a:r>
          </a:p>
        </p:txBody>
      </p:sp>
      <p:sp>
        <p:nvSpPr>
          <p:cNvPr id="17" name="矩形 16"/>
          <p:cNvSpPr/>
          <p:nvPr/>
        </p:nvSpPr>
        <p:spPr>
          <a:xfrm>
            <a:off x="7097176" y="4411708"/>
            <a:ext cx="3107552" cy="923330"/>
          </a:xfrm>
          <a:prstGeom prst="rect">
            <a:avLst/>
          </a:prstGeom>
        </p:spPr>
        <p:txBody>
          <a:bodyPr wrap="square">
            <a:spAutoFit/>
          </a:bodyPr>
          <a:lstStyle/>
          <a:p>
            <a:pPr eaLnBrk="0" hangingPunct="0">
              <a:lnSpc>
                <a:spcPct val="150000"/>
              </a:lnSpc>
            </a:pPr>
            <a:r>
              <a:rPr lang="en-US" altLang="zh-CN" dirty="0">
                <a:solidFill>
                  <a:srgbClr val="1C1C1C"/>
                </a:solidFill>
                <a:latin typeface="微软雅黑" panose="020B0503020204020204" pitchFamily="34" charset="-122"/>
                <a:ea typeface="微软雅黑" panose="020B0503020204020204" pitchFamily="34" charset="-122"/>
              </a:rPr>
              <a:t>OQ</a:t>
            </a:r>
            <a:r>
              <a:rPr lang="zh-CN" altLang="en-US" dirty="0">
                <a:solidFill>
                  <a:srgbClr val="1C1C1C"/>
                </a:solidFill>
                <a:latin typeface="微软雅黑" panose="020B0503020204020204" pitchFamily="34" charset="-122"/>
                <a:ea typeface="微软雅黑" panose="020B0503020204020204" pitchFamily="34" charset="-122"/>
              </a:rPr>
              <a:t>过程响应</a:t>
            </a:r>
            <a:r>
              <a:rPr lang="en-US" altLang="zh-CN" dirty="0">
                <a:solidFill>
                  <a:srgbClr val="1C1C1C"/>
                </a:solidFill>
                <a:latin typeface="微软雅黑" panose="020B0503020204020204" pitchFamily="34" charset="-122"/>
                <a:ea typeface="微软雅黑" panose="020B0503020204020204" pitchFamily="34" charset="-122"/>
              </a:rPr>
              <a:t>GEP</a:t>
            </a:r>
            <a:r>
              <a:rPr lang="zh-CN" altLang="en-US" dirty="0">
                <a:solidFill>
                  <a:srgbClr val="1C1C1C"/>
                </a:solidFill>
                <a:latin typeface="微软雅黑" panose="020B0503020204020204" pitchFamily="34" charset="-122"/>
                <a:ea typeface="微软雅黑" panose="020B0503020204020204" pitchFamily="34" charset="-122"/>
              </a:rPr>
              <a:t>所要求的启动运行，调整和测试要求。</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56</a:t>
            </a:fld>
            <a:r>
              <a:rPr lang="en-US" altLang="zh-CN" dirty="0" smtClean="0"/>
              <a:t>/119</a:t>
            </a:r>
            <a:endParaRPr lang="zh-CN" altLang="en-US" dirty="0"/>
          </a:p>
        </p:txBody>
      </p:sp>
    </p:spTree>
    <p:extLst>
      <p:ext uri="{BB962C8B-B14F-4D97-AF65-F5344CB8AC3E}">
        <p14:creationId xmlns:p14="http://schemas.microsoft.com/office/powerpoint/2010/main" val="3923561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线形标注 2 3"/>
          <p:cNvSpPr/>
          <p:nvPr/>
        </p:nvSpPr>
        <p:spPr>
          <a:xfrm>
            <a:off x="7086574" y="1861018"/>
            <a:ext cx="3047920" cy="854744"/>
          </a:xfrm>
          <a:prstGeom prst="borderCallout2">
            <a:avLst>
              <a:gd name="adj1" fmla="val 18750"/>
              <a:gd name="adj2" fmla="val -8333"/>
              <a:gd name="adj3" fmla="val 18750"/>
              <a:gd name="adj4" fmla="val -16667"/>
              <a:gd name="adj5" fmla="val 152936"/>
              <a:gd name="adj6" fmla="val -26667"/>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 name="线形标注 2 4"/>
          <p:cNvSpPr/>
          <p:nvPr/>
        </p:nvSpPr>
        <p:spPr>
          <a:xfrm>
            <a:off x="7099826" y="3020554"/>
            <a:ext cx="3047920" cy="1576960"/>
          </a:xfrm>
          <a:prstGeom prst="borderCallout2">
            <a:avLst>
              <a:gd name="adj1" fmla="val 18750"/>
              <a:gd name="adj2" fmla="val -8333"/>
              <a:gd name="adj3" fmla="val 18750"/>
              <a:gd name="adj4" fmla="val -16667"/>
              <a:gd name="adj5" fmla="val 78586"/>
              <a:gd name="adj6" fmla="val -26666"/>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线形标注 2 15"/>
          <p:cNvSpPr/>
          <p:nvPr/>
        </p:nvSpPr>
        <p:spPr>
          <a:xfrm>
            <a:off x="7086574" y="4879124"/>
            <a:ext cx="3047920" cy="808360"/>
          </a:xfrm>
          <a:prstGeom prst="borderCallout2">
            <a:avLst>
              <a:gd name="adj1" fmla="val 18750"/>
              <a:gd name="adj2" fmla="val -8333"/>
              <a:gd name="adj3" fmla="val 18750"/>
              <a:gd name="adj4" fmla="val -16667"/>
              <a:gd name="adj5" fmla="val -21417"/>
              <a:gd name="adj6" fmla="val -27536"/>
            </a:avLst>
          </a:prstGeom>
          <a:solidFill>
            <a:schemeClr val="bg1"/>
          </a:solidFill>
          <a:ln>
            <a:solidFill>
              <a:srgbClr val="00B0F0"/>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性能确认</a:t>
            </a:r>
            <a:r>
              <a:rPr lang="en-US" altLang="zh-CN" dirty="0"/>
              <a:t>(PQ)</a:t>
            </a:r>
            <a:endParaRPr lang="zh-CN" altLang="en-US" dirty="0"/>
          </a:p>
        </p:txBody>
      </p:sp>
      <p:sp>
        <p:nvSpPr>
          <p:cNvPr id="6" name="前凸弯带形 5"/>
          <p:cNvSpPr/>
          <p:nvPr/>
        </p:nvSpPr>
        <p:spPr>
          <a:xfrm>
            <a:off x="2209902" y="1284558"/>
            <a:ext cx="4038494" cy="1219168"/>
          </a:xfrm>
          <a:prstGeom prst="ellipseRibbon">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2992420" y="1765027"/>
            <a:ext cx="2904962" cy="461665"/>
          </a:xfrm>
          <a:prstGeom prst="rect">
            <a:avLst/>
          </a:prstGeom>
        </p:spPr>
        <p:txBody>
          <a:bodyPr wrap="none">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PQ</a:t>
            </a:r>
            <a:r>
              <a:rPr lang="zh-CN" altLang="en-US" sz="2400" b="1" dirty="0">
                <a:solidFill>
                  <a:schemeClr val="bg1"/>
                </a:solidFill>
                <a:latin typeface="微软雅黑" panose="020B0503020204020204" pitchFamily="34" charset="-122"/>
                <a:ea typeface="微软雅黑" panose="020B0503020204020204" pitchFamily="34" charset="-122"/>
              </a:rPr>
              <a:t>定义</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直接影响系统</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 name="Pentagon 12"/>
          <p:cNvSpPr>
            <a:spLocks noChangeArrowheads="1"/>
          </p:cNvSpPr>
          <p:nvPr/>
        </p:nvSpPr>
        <p:spPr bwMode="auto">
          <a:xfrm>
            <a:off x="2309290" y="2791952"/>
            <a:ext cx="3962296" cy="2835892"/>
          </a:xfrm>
          <a:prstGeom prst="homePlate">
            <a:avLst>
              <a:gd name="adj"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noProof="1">
              <a:latin typeface="微软雅黑" panose="020B0503020204020204" pitchFamily="34" charset="-122"/>
              <a:ea typeface="微软雅黑" panose="020B0503020204020204" pitchFamily="34" charset="-122"/>
            </a:endParaRPr>
          </a:p>
        </p:txBody>
      </p:sp>
      <p:sp>
        <p:nvSpPr>
          <p:cNvPr id="9" name="矩形 8"/>
          <p:cNvSpPr/>
          <p:nvPr/>
        </p:nvSpPr>
        <p:spPr>
          <a:xfrm>
            <a:off x="2451748" y="3365094"/>
            <a:ext cx="3733702" cy="1938992"/>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用</a:t>
            </a:r>
            <a:r>
              <a:rPr lang="zh-CN" altLang="en-US" sz="2000" b="1" dirty="0">
                <a:solidFill>
                  <a:srgbClr val="FF0000"/>
                </a:solidFill>
                <a:latin typeface="微软雅黑" panose="020B0503020204020204" pitchFamily="34" charset="-122"/>
                <a:ea typeface="微软雅黑" panose="020B0503020204020204" pitchFamily="34" charset="-122"/>
              </a:rPr>
              <a:t>文件</a:t>
            </a:r>
            <a:r>
              <a:rPr lang="zh-CN" altLang="en-US" sz="2000" b="1" dirty="0">
                <a:latin typeface="微软雅黑" panose="020B0503020204020204" pitchFamily="34" charset="-122"/>
                <a:ea typeface="微软雅黑" panose="020B0503020204020204" pitchFamily="34" charset="-122"/>
              </a:rPr>
              <a:t>证实相互连接的设备或系统能够按照已经批准的</a:t>
            </a:r>
            <a:r>
              <a:rPr lang="zh-CN" altLang="en-US" sz="2000" b="1" dirty="0">
                <a:solidFill>
                  <a:srgbClr val="FF0000"/>
                </a:solidFill>
                <a:latin typeface="微软雅黑" panose="020B0503020204020204" pitchFamily="34" charset="-122"/>
                <a:ea typeface="微软雅黑" panose="020B0503020204020204" pitchFamily="34" charset="-122"/>
              </a:rPr>
              <a:t>工艺方法和规格标准有效</a:t>
            </a:r>
            <a:r>
              <a:rPr lang="zh-CN" altLang="en-US" sz="2000" b="1" dirty="0">
                <a:latin typeface="微软雅黑" panose="020B0503020204020204" pitchFamily="34" charset="-122"/>
                <a:ea typeface="微软雅黑" panose="020B0503020204020204" pitchFamily="34" charset="-122"/>
              </a:rPr>
              <a:t>的并</a:t>
            </a:r>
            <a:r>
              <a:rPr lang="zh-CN" altLang="en-US" sz="2000" b="1" dirty="0">
                <a:solidFill>
                  <a:srgbClr val="FF0000"/>
                </a:solidFill>
                <a:latin typeface="微软雅黑" panose="020B0503020204020204" pitchFamily="34" charset="-122"/>
                <a:ea typeface="微软雅黑" panose="020B0503020204020204" pitchFamily="34" charset="-122"/>
              </a:rPr>
              <a:t>重现</a:t>
            </a:r>
            <a:r>
              <a:rPr lang="zh-CN" altLang="en-US" sz="2000" b="1" dirty="0">
                <a:latin typeface="微软雅黑" panose="020B0503020204020204" pitchFamily="34" charset="-122"/>
                <a:ea typeface="微软雅黑" panose="020B0503020204020204" pitchFamily="34" charset="-122"/>
              </a:rPr>
              <a:t>的运行。</a:t>
            </a:r>
            <a:endParaRPr lang="en-US" altLang="zh-CN" sz="2000" b="1" dirty="0">
              <a:latin typeface="微软雅黑" panose="020B0503020204020204" pitchFamily="34" charset="-122"/>
              <a:ea typeface="微软雅黑" panose="020B0503020204020204" pitchFamily="34" charset="-122"/>
            </a:endParaRPr>
          </a:p>
        </p:txBody>
      </p:sp>
      <p:sp>
        <p:nvSpPr>
          <p:cNvPr id="10" name="矩形 9"/>
          <p:cNvSpPr/>
          <p:nvPr/>
        </p:nvSpPr>
        <p:spPr>
          <a:xfrm>
            <a:off x="7113074" y="1877580"/>
            <a:ext cx="3124118" cy="923330"/>
          </a:xfrm>
          <a:prstGeom prst="rect">
            <a:avLst/>
          </a:prstGeom>
        </p:spPr>
        <p:txBody>
          <a:bodyPr wrap="square">
            <a:spAutoFit/>
          </a:bodyPr>
          <a:lstStyle/>
          <a:p>
            <a:pPr eaLnBrk="0" hangingPunct="0"/>
            <a:r>
              <a:rPr lang="zh-CN" altLang="zh-CN" dirty="0">
                <a:solidFill>
                  <a:srgbClr val="1C1C1C"/>
                </a:solidFill>
                <a:latin typeface="微软雅黑" panose="020B0503020204020204" pitchFamily="34" charset="-122"/>
                <a:ea typeface="微软雅黑" panose="020B0503020204020204" pitchFamily="34" charset="-122"/>
              </a:rPr>
              <a:t>对于</a:t>
            </a:r>
            <a:r>
              <a:rPr lang="zh-CN" altLang="en-US" dirty="0">
                <a:solidFill>
                  <a:srgbClr val="1C1C1C"/>
                </a:solidFill>
                <a:latin typeface="微软雅黑" panose="020B0503020204020204" pitchFamily="34" charset="-122"/>
                <a:ea typeface="微软雅黑" panose="020B0503020204020204" pitchFamily="34" charset="-122"/>
              </a:rPr>
              <a:t>制药级</a:t>
            </a:r>
            <a:r>
              <a:rPr lang="zh-CN" altLang="zh-CN" dirty="0">
                <a:solidFill>
                  <a:srgbClr val="1C1C1C"/>
                </a:solidFill>
                <a:latin typeface="微软雅黑" panose="020B0503020204020204" pitchFamily="34" charset="-122"/>
                <a:ea typeface="微软雅黑" panose="020B0503020204020204" pitchFamily="34" charset="-122"/>
              </a:rPr>
              <a:t>设施和一定的支持系统，性能确认是最后的确认步骤</a:t>
            </a:r>
            <a:endParaRPr lang="zh-CN" altLang="en-US" dirty="0">
              <a:solidFill>
                <a:srgbClr val="1C1C1C"/>
              </a:solidFill>
              <a:latin typeface="微软雅黑" panose="020B0503020204020204" pitchFamily="34" charset="-122"/>
              <a:ea typeface="微软雅黑" panose="020B0503020204020204" pitchFamily="34" charset="-122"/>
            </a:endParaRPr>
          </a:p>
        </p:txBody>
      </p:sp>
      <p:sp>
        <p:nvSpPr>
          <p:cNvPr id="11" name="矩形 10"/>
          <p:cNvSpPr/>
          <p:nvPr/>
        </p:nvSpPr>
        <p:spPr>
          <a:xfrm>
            <a:off x="7139582" y="3130541"/>
            <a:ext cx="3124118" cy="1200329"/>
          </a:xfrm>
          <a:prstGeom prst="rect">
            <a:avLst/>
          </a:prstGeom>
        </p:spPr>
        <p:txBody>
          <a:bodyPr wrap="square">
            <a:spAutoFit/>
          </a:bodyPr>
          <a:lstStyle/>
          <a:p>
            <a:pPr eaLnBrk="0" hangingPunct="0"/>
            <a:r>
              <a:rPr lang="zh-CN" altLang="en-US" dirty="0">
                <a:solidFill>
                  <a:srgbClr val="1C1C1C"/>
                </a:solidFill>
                <a:latin typeface="微软雅黑" panose="020B0503020204020204" pitchFamily="34" charset="-122"/>
                <a:ea typeface="微软雅黑" panose="020B0503020204020204" pitchFamily="34" charset="-122"/>
              </a:rPr>
              <a:t>只有直接影响系统或它们的组合需要进行</a:t>
            </a:r>
            <a:r>
              <a:rPr lang="en-US" altLang="zh-CN" dirty="0">
                <a:solidFill>
                  <a:srgbClr val="1C1C1C"/>
                </a:solidFill>
                <a:latin typeface="微软雅黑" panose="020B0503020204020204" pitchFamily="34" charset="-122"/>
                <a:ea typeface="微软雅黑" panose="020B0503020204020204" pitchFamily="34" charset="-122"/>
              </a:rPr>
              <a:t>PQ</a:t>
            </a:r>
            <a:r>
              <a:rPr lang="zh-CN" altLang="en-US" dirty="0">
                <a:solidFill>
                  <a:srgbClr val="1C1C1C"/>
                </a:solidFill>
                <a:latin typeface="微软雅黑" panose="020B0503020204020204" pitchFamily="34" charset="-122"/>
                <a:ea typeface="微软雅黑" panose="020B0503020204020204" pitchFamily="34" charset="-122"/>
              </a:rPr>
              <a:t>。</a:t>
            </a:r>
            <a:r>
              <a:rPr lang="en-US" altLang="zh-CN" dirty="0">
                <a:solidFill>
                  <a:srgbClr val="1C1C1C"/>
                </a:solidFill>
                <a:latin typeface="微软雅黑" panose="020B0503020204020204" pitchFamily="34" charset="-122"/>
                <a:ea typeface="微软雅黑" panose="020B0503020204020204" pitchFamily="34" charset="-122"/>
              </a:rPr>
              <a:t>PQ</a:t>
            </a:r>
            <a:r>
              <a:rPr lang="zh-CN" altLang="en-US" dirty="0">
                <a:solidFill>
                  <a:srgbClr val="1C1C1C"/>
                </a:solidFill>
                <a:latin typeface="微软雅黑" panose="020B0503020204020204" pitchFamily="34" charset="-122"/>
                <a:ea typeface="微软雅黑" panose="020B0503020204020204" pitchFamily="34" charset="-122"/>
              </a:rPr>
              <a:t>应由</a:t>
            </a:r>
            <a:r>
              <a:rPr lang="en-US" altLang="zh-CN" dirty="0">
                <a:solidFill>
                  <a:srgbClr val="1C1C1C"/>
                </a:solidFill>
                <a:latin typeface="微软雅黑" panose="020B0503020204020204" pitchFamily="34" charset="-122"/>
                <a:ea typeface="微软雅黑" panose="020B0503020204020204" pitchFamily="34" charset="-122"/>
              </a:rPr>
              <a:t>QA</a:t>
            </a:r>
            <a:r>
              <a:rPr lang="zh-CN" altLang="en-US" dirty="0">
                <a:solidFill>
                  <a:srgbClr val="1C1C1C"/>
                </a:solidFill>
                <a:latin typeface="微软雅黑" panose="020B0503020204020204" pitchFamily="34" charset="-122"/>
                <a:ea typeface="微软雅黑" panose="020B0503020204020204" pitchFamily="34" charset="-122"/>
              </a:rPr>
              <a:t>批准，这个阶段的任何变更应由</a:t>
            </a:r>
            <a:r>
              <a:rPr lang="en-US" altLang="zh-CN" dirty="0">
                <a:solidFill>
                  <a:srgbClr val="1C1C1C"/>
                </a:solidFill>
                <a:latin typeface="微软雅黑" panose="020B0503020204020204" pitchFamily="34" charset="-122"/>
                <a:ea typeface="微软雅黑" panose="020B0503020204020204" pitchFamily="34" charset="-122"/>
              </a:rPr>
              <a:t>QA</a:t>
            </a:r>
            <a:r>
              <a:rPr lang="zh-CN" altLang="en-US" dirty="0">
                <a:solidFill>
                  <a:srgbClr val="1C1C1C"/>
                </a:solidFill>
                <a:latin typeface="微软雅黑" panose="020B0503020204020204" pitchFamily="34" charset="-122"/>
                <a:ea typeface="微软雅黑" panose="020B0503020204020204" pitchFamily="34" charset="-122"/>
              </a:rPr>
              <a:t>审核和批准。</a:t>
            </a:r>
          </a:p>
        </p:txBody>
      </p:sp>
      <p:sp>
        <p:nvSpPr>
          <p:cNvPr id="17" name="矩形 16"/>
          <p:cNvSpPr/>
          <p:nvPr/>
        </p:nvSpPr>
        <p:spPr>
          <a:xfrm>
            <a:off x="7142896" y="5004351"/>
            <a:ext cx="2991598" cy="646331"/>
          </a:xfrm>
          <a:prstGeom prst="rect">
            <a:avLst/>
          </a:prstGeom>
        </p:spPr>
        <p:txBody>
          <a:bodyPr wrap="square">
            <a:spAutoFit/>
          </a:bodyPr>
          <a:lstStyle/>
          <a:p>
            <a:pPr eaLnBrk="0" hangingPunct="0"/>
            <a:r>
              <a:rPr lang="en-US" altLang="zh-CN" dirty="0">
                <a:solidFill>
                  <a:srgbClr val="1C1C1C"/>
                </a:solidFill>
                <a:latin typeface="微软雅黑" panose="020B0503020204020204" pitchFamily="34" charset="-122"/>
                <a:ea typeface="微软雅黑" panose="020B0503020204020204" pitchFamily="34" charset="-122"/>
              </a:rPr>
              <a:t>PQ</a:t>
            </a:r>
            <a:r>
              <a:rPr lang="zh-CN" altLang="en-US" dirty="0">
                <a:solidFill>
                  <a:srgbClr val="1C1C1C"/>
                </a:solidFill>
                <a:latin typeface="微软雅黑" panose="020B0503020204020204" pitchFamily="34" charset="-122"/>
                <a:ea typeface="微软雅黑" panose="020B0503020204020204" pitchFamily="34" charset="-122"/>
              </a:rPr>
              <a:t>与直接影响系统的</a:t>
            </a:r>
            <a:r>
              <a:rPr lang="en-US" altLang="zh-CN" dirty="0">
                <a:solidFill>
                  <a:srgbClr val="1C1C1C"/>
                </a:solidFill>
                <a:latin typeface="微软雅黑" panose="020B0503020204020204" pitchFamily="34" charset="-122"/>
                <a:ea typeface="微软雅黑" panose="020B0503020204020204" pitchFamily="34" charset="-122"/>
              </a:rPr>
              <a:t>URS</a:t>
            </a:r>
            <a:r>
              <a:rPr lang="zh-CN" altLang="en-US" dirty="0">
                <a:solidFill>
                  <a:srgbClr val="1C1C1C"/>
                </a:solidFill>
                <a:latin typeface="微软雅黑" panose="020B0503020204020204" pitchFamily="34" charset="-122"/>
                <a:ea typeface="微软雅黑" panose="020B0503020204020204" pitchFamily="34" charset="-122"/>
              </a:rPr>
              <a:t>相关</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57</a:t>
            </a:fld>
            <a:r>
              <a:rPr lang="en-US" altLang="zh-CN" dirty="0" smtClean="0"/>
              <a:t>/119</a:t>
            </a:r>
            <a:endParaRPr lang="zh-CN" altLang="en-US" dirty="0"/>
          </a:p>
        </p:txBody>
      </p:sp>
    </p:spTree>
    <p:extLst>
      <p:ext uri="{BB962C8B-B14F-4D97-AF65-F5344CB8AC3E}">
        <p14:creationId xmlns:p14="http://schemas.microsoft.com/office/powerpoint/2010/main" val="9590705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 </a:t>
            </a:r>
            <a:r>
              <a:rPr lang="zh-CN" altLang="en-US" dirty="0"/>
              <a:t>和</a:t>
            </a:r>
            <a:r>
              <a:rPr lang="en-US" altLang="zh-CN" dirty="0"/>
              <a:t>NMPA</a:t>
            </a:r>
            <a:r>
              <a:rPr lang="zh-CN" altLang="en-US" dirty="0"/>
              <a:t>关于</a:t>
            </a:r>
            <a:r>
              <a:rPr lang="en-US" altLang="zh-CN" dirty="0"/>
              <a:t>PQ</a:t>
            </a:r>
            <a:r>
              <a:rPr lang="zh-CN" altLang="en-US" dirty="0"/>
              <a:t>的描述</a:t>
            </a:r>
          </a:p>
        </p:txBody>
      </p:sp>
      <p:sp>
        <p:nvSpPr>
          <p:cNvPr id="4" name="矩形 3"/>
          <p:cNvSpPr/>
          <p:nvPr/>
        </p:nvSpPr>
        <p:spPr>
          <a:xfrm>
            <a:off x="563659" y="1261047"/>
            <a:ext cx="5360504" cy="4093428"/>
          </a:xfrm>
          <a:prstGeom prst="rect">
            <a:avLst/>
          </a:prstGeom>
        </p:spPr>
        <p:txBody>
          <a:bodyPr wrap="square">
            <a:spAutoFit/>
          </a:bodyPr>
          <a:lstStyle/>
          <a:p>
            <a:pPr>
              <a:spcAft>
                <a:spcPts val="0"/>
              </a:spcAft>
            </a:pPr>
            <a:r>
              <a:rPr lang="en-US" altLang="zh-CN" sz="2000" kern="100" dirty="0">
                <a:latin typeface="Arial" panose="020B0604020202020204" pitchFamily="34" charset="0"/>
                <a:ea typeface="方正小标宋简体"/>
                <a:cs typeface="Arial" panose="020B0604020202020204" pitchFamily="34" charset="0"/>
              </a:rPr>
              <a:t>NMPA GMP</a:t>
            </a:r>
            <a:r>
              <a:rPr lang="zh-CN" altLang="en-US" sz="2000" kern="100" dirty="0">
                <a:latin typeface="Arial" panose="020B0604020202020204" pitchFamily="34" charset="0"/>
                <a:ea typeface="方正小标宋简体"/>
                <a:cs typeface="Arial" panose="020B0604020202020204" pitchFamily="34" charset="0"/>
              </a:rPr>
              <a:t>正文</a:t>
            </a:r>
            <a:endParaRPr lang="en-US" altLang="zh-CN" sz="2000" kern="100" dirty="0">
              <a:latin typeface="Arial" panose="020B0604020202020204" pitchFamily="34" charset="0"/>
              <a:ea typeface="方正小标宋简体"/>
              <a:cs typeface="Arial" panose="020B0604020202020204" pitchFamily="34" charset="0"/>
            </a:endParaRPr>
          </a:p>
          <a:p>
            <a:pPr>
              <a:spcAft>
                <a:spcPts val="0"/>
              </a:spcAft>
            </a:pPr>
            <a:r>
              <a:rPr lang="zh-CN" altLang="en-US" sz="2000" dirty="0">
                <a:latin typeface="Arial" panose="020B0604020202020204" pitchFamily="34" charset="0"/>
                <a:cs typeface="Arial" panose="020B0604020202020204" pitchFamily="34" charset="0"/>
              </a:rPr>
              <a:t>第</a:t>
            </a:r>
            <a:r>
              <a:rPr lang="en-US" altLang="zh-CN" sz="2000" dirty="0">
                <a:latin typeface="Arial" panose="020B0604020202020204" pitchFamily="34" charset="0"/>
                <a:cs typeface="Arial" panose="020B0604020202020204" pitchFamily="34" charset="0"/>
              </a:rPr>
              <a:t>140</a:t>
            </a:r>
            <a:r>
              <a:rPr lang="zh-CN" altLang="en-US" sz="2000" dirty="0">
                <a:latin typeface="Arial" panose="020B0604020202020204" pitchFamily="34" charset="0"/>
                <a:cs typeface="Arial" panose="020B0604020202020204" pitchFamily="34" charset="0"/>
              </a:rPr>
              <a:t>条</a:t>
            </a:r>
            <a:r>
              <a:rPr lang="zh-CN" altLang="zh-CN" sz="2000" dirty="0">
                <a:latin typeface="Arial" panose="020B0604020202020204" pitchFamily="34" charset="0"/>
                <a:cs typeface="Arial" panose="020B0604020202020204" pitchFamily="34" charset="0"/>
              </a:rPr>
              <a:t> （四）性能确认应当证明厂房、设施、设备在正常操作方法和工艺条件下能够持续符合标准；</a:t>
            </a:r>
          </a:p>
          <a:p>
            <a:pPr>
              <a:spcAft>
                <a:spcPts val="0"/>
              </a:spcAft>
            </a:pPr>
            <a:r>
              <a:rPr lang="en-US" altLang="zh-CN" sz="2000" kern="100" dirty="0">
                <a:latin typeface="Arial" panose="020B0604020202020204" pitchFamily="34" charset="0"/>
                <a:ea typeface="+mj-ea"/>
                <a:cs typeface="Arial" panose="020B0604020202020204" pitchFamily="34" charset="0"/>
              </a:rPr>
              <a:t>《</a:t>
            </a:r>
            <a:r>
              <a:rPr lang="zh-CN" altLang="en-US" sz="2000" kern="100" dirty="0">
                <a:latin typeface="Arial" panose="020B0604020202020204" pitchFamily="34" charset="0"/>
                <a:ea typeface="+mj-ea"/>
                <a:cs typeface="Arial" panose="020B0604020202020204" pitchFamily="34" charset="0"/>
              </a:rPr>
              <a:t>确认与验证</a:t>
            </a:r>
            <a:r>
              <a:rPr lang="en-US" altLang="zh-CN" sz="2000" kern="100" dirty="0">
                <a:latin typeface="Arial" panose="020B0604020202020204" pitchFamily="34" charset="0"/>
                <a:ea typeface="+mj-ea"/>
                <a:cs typeface="Arial" panose="020B0604020202020204" pitchFamily="34" charset="0"/>
              </a:rPr>
              <a:t>》</a:t>
            </a:r>
            <a:r>
              <a:rPr lang="zh-CN" altLang="en-US" sz="2000" kern="100" dirty="0">
                <a:latin typeface="Arial" panose="020B0604020202020204" pitchFamily="34" charset="0"/>
                <a:ea typeface="+mj-ea"/>
                <a:cs typeface="Arial" panose="020B0604020202020204" pitchFamily="34" charset="0"/>
              </a:rPr>
              <a:t>附录</a:t>
            </a:r>
            <a:endParaRPr lang="en-US" altLang="zh-CN" sz="2000" kern="100" dirty="0">
              <a:latin typeface="Arial" panose="020B0604020202020204" pitchFamily="34" charset="0"/>
              <a:ea typeface="+mj-ea"/>
              <a:cs typeface="Arial" panose="020B0604020202020204" pitchFamily="34" charset="0"/>
            </a:endParaRPr>
          </a:p>
          <a:p>
            <a:pPr>
              <a:spcAft>
                <a:spcPts val="0"/>
              </a:spcAft>
            </a:pPr>
            <a:r>
              <a:rPr lang="zh-CN" altLang="zh-CN" sz="2000" kern="100" dirty="0">
                <a:latin typeface="Arial" panose="020B0604020202020204" pitchFamily="34" charset="0"/>
                <a:ea typeface="方正小标宋简体"/>
                <a:cs typeface="Arial" panose="020B0604020202020204" pitchFamily="34" charset="0"/>
              </a:rPr>
              <a:t>第四节</a:t>
            </a:r>
            <a:r>
              <a:rPr lang="en-US" altLang="zh-CN" sz="2000" kern="100" dirty="0">
                <a:latin typeface="Arial" panose="020B0604020202020204" pitchFamily="34" charset="0"/>
                <a:ea typeface="方正小标宋简体"/>
                <a:cs typeface="Arial" panose="020B0604020202020204" pitchFamily="34" charset="0"/>
              </a:rPr>
              <a:t>  </a:t>
            </a:r>
            <a:r>
              <a:rPr lang="zh-CN" altLang="zh-CN" sz="2000" kern="100" dirty="0">
                <a:latin typeface="Arial" panose="020B0604020202020204" pitchFamily="34" charset="0"/>
                <a:ea typeface="方正小标宋简体"/>
                <a:cs typeface="Arial" panose="020B0604020202020204" pitchFamily="34" charset="0"/>
              </a:rPr>
              <a:t>性能确认</a:t>
            </a:r>
            <a:endParaRPr lang="en-US" altLang="zh-CN" sz="2000" kern="100" dirty="0">
              <a:latin typeface="Arial" panose="020B0604020202020204" pitchFamily="34" charset="0"/>
              <a:cs typeface="Arial" panose="020B0604020202020204" pitchFamily="34" charset="0"/>
            </a:endParaRPr>
          </a:p>
          <a:p>
            <a:pPr>
              <a:spcAft>
                <a:spcPts val="0"/>
              </a:spcAft>
            </a:pPr>
            <a:r>
              <a:rPr lang="zh-CN" altLang="zh-CN" sz="2000" kern="100" dirty="0">
                <a:latin typeface="Arial" panose="020B0604020202020204" pitchFamily="34" charset="0"/>
                <a:ea typeface="黑体" panose="02010609060101010101" pitchFamily="49" charset="-122"/>
                <a:cs typeface="Arial" panose="020B0604020202020204" pitchFamily="34" charset="0"/>
              </a:rPr>
              <a:t>第十七条</a:t>
            </a:r>
            <a:r>
              <a:rPr lang="en-US" altLang="zh-CN" sz="2000" kern="100" dirty="0">
                <a:latin typeface="Arial" panose="020B0604020202020204" pitchFamily="34" charset="0"/>
                <a:cs typeface="Arial" panose="020B0604020202020204" pitchFamily="34" charset="0"/>
              </a:rPr>
              <a:t>  </a:t>
            </a:r>
            <a:r>
              <a:rPr lang="zh-CN" altLang="zh-CN" sz="2000" kern="100" spc="-50" dirty="0">
                <a:latin typeface="Arial" panose="020B0604020202020204" pitchFamily="34" charset="0"/>
                <a:ea typeface="仿宋_GB2312"/>
                <a:cs typeface="Arial" panose="020B0604020202020204" pitchFamily="34" charset="0"/>
              </a:rPr>
              <a:t>安装和运行确认完成并符合要求后，方可进行性能确认。在某些情况下，性能确认可与运行确认或工艺验证结合进行。</a:t>
            </a:r>
            <a:endParaRPr lang="zh-CN" altLang="zh-CN" sz="2000" kern="100" dirty="0">
              <a:latin typeface="Arial" panose="020B0604020202020204" pitchFamily="34" charset="0"/>
              <a:cs typeface="Arial" panose="020B0604020202020204" pitchFamily="34" charset="0"/>
            </a:endParaRPr>
          </a:p>
          <a:p>
            <a:r>
              <a:rPr lang="zh-CN" altLang="zh-CN" sz="2000" kern="100" dirty="0">
                <a:latin typeface="Arial" panose="020B0604020202020204" pitchFamily="34" charset="0"/>
                <a:ea typeface="黑体" panose="02010609060101010101" pitchFamily="49" charset="-122"/>
                <a:cs typeface="Arial" panose="020B0604020202020204" pitchFamily="34" charset="0"/>
              </a:rPr>
              <a:t>第十八条</a:t>
            </a:r>
            <a:r>
              <a:rPr lang="en-US" altLang="zh-CN" sz="2000" kern="100" dirty="0">
                <a:latin typeface="Arial" panose="020B0604020202020204" pitchFamily="34" charset="0"/>
                <a:cs typeface="Arial" panose="020B0604020202020204" pitchFamily="34" charset="0"/>
              </a:rPr>
              <a:t>  </a:t>
            </a:r>
            <a:r>
              <a:rPr lang="zh-CN" altLang="zh-CN" sz="2000" kern="100" dirty="0">
                <a:latin typeface="Arial" panose="020B0604020202020204" pitchFamily="34" charset="0"/>
                <a:ea typeface="仿宋_GB2312"/>
                <a:cs typeface="Arial" panose="020B0604020202020204" pitchFamily="34" charset="0"/>
              </a:rPr>
              <a:t>应当根据已有的生产工艺、设施和设备的相关知识制定性能确认方案，使用生产物料、适当的替代品或者模拟产品来进行试验</a:t>
            </a:r>
            <a:r>
              <a:rPr lang="en-US" altLang="zh-CN" sz="2000" kern="100" dirty="0">
                <a:latin typeface="Arial" panose="020B0604020202020204" pitchFamily="34" charset="0"/>
                <a:ea typeface="仿宋_GB2312"/>
                <a:cs typeface="Arial" panose="020B0604020202020204" pitchFamily="34" charset="0"/>
              </a:rPr>
              <a:t>/</a:t>
            </a:r>
            <a:r>
              <a:rPr lang="zh-CN" altLang="zh-CN" sz="2000" kern="100" dirty="0">
                <a:latin typeface="Arial" panose="020B0604020202020204" pitchFamily="34" charset="0"/>
                <a:ea typeface="仿宋_GB2312"/>
                <a:cs typeface="Arial" panose="020B0604020202020204" pitchFamily="34" charset="0"/>
              </a:rPr>
              <a:t>测试；应当评估测试过程中所需的取样频率。</a:t>
            </a:r>
            <a:endParaRPr lang="zh-CN" altLang="en-US" sz="2000" dirty="0">
              <a:latin typeface="Arial" panose="020B0604020202020204" pitchFamily="34" charset="0"/>
              <a:cs typeface="Arial" panose="020B0604020202020204" pitchFamily="34" charset="0"/>
            </a:endParaRPr>
          </a:p>
        </p:txBody>
      </p:sp>
      <p:sp>
        <p:nvSpPr>
          <p:cNvPr id="5" name="矩形 4"/>
          <p:cNvSpPr/>
          <p:nvPr/>
        </p:nvSpPr>
        <p:spPr>
          <a:xfrm>
            <a:off x="6196937" y="1261047"/>
            <a:ext cx="5561496" cy="4131900"/>
          </a:xfrm>
          <a:prstGeom prst="rect">
            <a:avLst/>
          </a:prstGeom>
        </p:spPr>
        <p:txBody>
          <a:bodyPr wrap="square">
            <a:spAutoFit/>
          </a:bodyPr>
          <a:lstStyle/>
          <a:p>
            <a:pPr marL="67945" marR="1075690">
              <a:spcAft>
                <a:spcPts val="0"/>
              </a:spcAft>
            </a:pPr>
            <a:r>
              <a:rPr lang="en-US" altLang="zh-CN" sz="2000" b="1" i="1" dirty="0">
                <a:latin typeface="Arial" panose="020B0604020202020204" pitchFamily="34" charset="0"/>
                <a:ea typeface="仿宋" panose="02010609060101010101" pitchFamily="49" charset="-122"/>
                <a:cs typeface="Arial" panose="020B0604020202020204" pitchFamily="34" charset="0"/>
              </a:rPr>
              <a:t>EU GMP</a:t>
            </a:r>
            <a:r>
              <a:rPr lang="zh-CN" altLang="en-US" sz="2000" b="1" i="1" dirty="0">
                <a:latin typeface="Arial" panose="020B0604020202020204" pitchFamily="34" charset="0"/>
                <a:ea typeface="仿宋" panose="02010609060101010101" pitchFamily="49" charset="-122"/>
                <a:cs typeface="Arial" panose="020B0604020202020204" pitchFamily="34" charset="0"/>
              </a:rPr>
              <a:t>附录</a:t>
            </a:r>
            <a:r>
              <a:rPr lang="en-US" altLang="zh-CN" sz="2000" b="1" i="1" dirty="0">
                <a:latin typeface="Arial" panose="020B0604020202020204" pitchFamily="34" charset="0"/>
                <a:ea typeface="仿宋" panose="02010609060101010101" pitchFamily="49" charset="-122"/>
                <a:cs typeface="Arial" panose="020B0604020202020204" pitchFamily="34" charset="0"/>
              </a:rPr>
              <a:t>15 </a:t>
            </a:r>
            <a:r>
              <a:rPr lang="zh-CN" altLang="en-US" sz="2000" b="1" i="1" dirty="0">
                <a:latin typeface="Arial" panose="020B0604020202020204" pitchFamily="34" charset="0"/>
                <a:ea typeface="仿宋" panose="02010609060101010101" pitchFamily="49" charset="-122"/>
                <a:cs typeface="Arial" panose="020B0604020202020204" pitchFamily="34" charset="0"/>
              </a:rPr>
              <a:t>确认与验证</a:t>
            </a:r>
            <a:endParaRPr lang="en-US" altLang="zh-CN" sz="2000" b="1" i="1" dirty="0">
              <a:latin typeface="Arial" panose="020B0604020202020204" pitchFamily="34" charset="0"/>
              <a:ea typeface="仿宋" panose="02010609060101010101" pitchFamily="49" charset="-122"/>
              <a:cs typeface="Arial" panose="020B0604020202020204" pitchFamily="34" charset="0"/>
            </a:endParaRPr>
          </a:p>
          <a:p>
            <a:pPr marL="67945" marR="1075690">
              <a:spcAft>
                <a:spcPts val="0"/>
              </a:spcAft>
            </a:pPr>
            <a:r>
              <a:rPr lang="zh-CN" altLang="zh-CN" sz="2000" b="1" i="1" dirty="0">
                <a:latin typeface="Arial" panose="020B0604020202020204" pitchFamily="34" charset="0"/>
                <a:ea typeface="仿宋" panose="02010609060101010101" pitchFamily="49" charset="-122"/>
                <a:cs typeface="Arial" panose="020B0604020202020204" pitchFamily="34" charset="0"/>
              </a:rPr>
              <a:t>性能确认（</a:t>
            </a:r>
            <a:r>
              <a:rPr lang="en-US" altLang="zh-CN" sz="2000" b="1" i="1" dirty="0">
                <a:latin typeface="Arial" panose="020B0604020202020204" pitchFamily="34" charset="0"/>
                <a:ea typeface="仿宋" panose="02010609060101010101" pitchFamily="49" charset="-122"/>
                <a:cs typeface="Arial" panose="020B0604020202020204" pitchFamily="34" charset="0"/>
              </a:rPr>
              <a:t>PQ</a:t>
            </a:r>
            <a:r>
              <a:rPr lang="zh-CN" altLang="zh-CN" sz="2000" b="1" i="1" dirty="0">
                <a:latin typeface="Arial" panose="020B0604020202020204" pitchFamily="34" charset="0"/>
                <a:ea typeface="仿宋" panose="02010609060101010101" pitchFamily="49" charset="-122"/>
                <a:cs typeface="Arial" panose="020B0604020202020204" pitchFamily="34" charset="0"/>
              </a:rPr>
              <a:t>）</a:t>
            </a:r>
            <a:endParaRPr lang="en-US" altLang="zh-CN" sz="2000" b="1" i="1" dirty="0">
              <a:latin typeface="Arial" panose="020B0604020202020204" pitchFamily="34" charset="0"/>
              <a:ea typeface="仿宋" panose="02010609060101010101" pitchFamily="49" charset="-122"/>
              <a:cs typeface="Arial" panose="020B0604020202020204" pitchFamily="34" charset="0"/>
            </a:endParaRPr>
          </a:p>
          <a:p>
            <a:pPr marL="67945" marR="1075690">
              <a:spcAft>
                <a:spcPts val="0"/>
              </a:spcAft>
            </a:pPr>
            <a:r>
              <a:rPr lang="en-US" altLang="zh-CN" sz="2000" b="1" i="1" spc="-50" dirty="0">
                <a:solidFill>
                  <a:srgbClr val="000000"/>
                </a:solidFill>
                <a:latin typeface="Arial" panose="020B0604020202020204" pitchFamily="34" charset="0"/>
                <a:ea typeface="仿宋" panose="02010609060101010101" pitchFamily="49" charset="-122"/>
                <a:cs typeface="Arial" panose="020B0604020202020204" pitchFamily="34" charset="0"/>
              </a:rPr>
              <a:t>3.13</a:t>
            </a:r>
            <a:r>
              <a:rPr lang="zh-CN" altLang="zh-CN" sz="2000" spc="-50" dirty="0">
                <a:solidFill>
                  <a:srgbClr val="000000"/>
                </a:solidFill>
                <a:latin typeface="Arial" panose="020B0604020202020204" pitchFamily="34" charset="0"/>
                <a:ea typeface="仿宋" panose="02010609060101010101" pitchFamily="49" charset="-122"/>
                <a:cs typeface="Arial" panose="020B0604020202020204" pitchFamily="34" charset="0"/>
              </a:rPr>
              <a:t>性能确认</a:t>
            </a:r>
            <a:r>
              <a:rPr lang="zh-CN" altLang="zh-CN" sz="2000" spc="-50" dirty="0">
                <a:solidFill>
                  <a:srgbClr val="000000"/>
                </a:solidFill>
                <a:highlight>
                  <a:srgbClr val="D3D3D3"/>
                </a:highlight>
                <a:latin typeface="Arial" panose="020B0604020202020204" pitchFamily="34" charset="0"/>
                <a:ea typeface="仿宋" panose="02010609060101010101" pitchFamily="49" charset="-122"/>
                <a:cs typeface="Arial" panose="020B0604020202020204" pitchFamily="34" charset="0"/>
              </a:rPr>
              <a:t>一般</a:t>
            </a:r>
            <a:r>
              <a:rPr lang="zh-CN" altLang="zh-CN" sz="2000" spc="-50" dirty="0">
                <a:solidFill>
                  <a:srgbClr val="000000"/>
                </a:solidFill>
                <a:latin typeface="Arial" panose="020B0604020202020204" pitchFamily="34" charset="0"/>
                <a:ea typeface="仿宋" panose="02010609060101010101" pitchFamily="49" charset="-122"/>
                <a:cs typeface="Arial" panose="020B0604020202020204" pitchFamily="34" charset="0"/>
              </a:rPr>
              <a:t>应在安装确认与运行确认完成后进行。可是，在某些情况下性能确认也可能和运行确认或工艺验证一起执行。</a:t>
            </a:r>
            <a:endParaRPr lang="zh-CN" altLang="zh-CN" sz="2000" spc="-50" dirty="0">
              <a:latin typeface="Arial" panose="020B0604020202020204" pitchFamily="34" charset="0"/>
              <a:ea typeface="Times New Roman" panose="02020603050405020304" pitchFamily="18" charset="0"/>
              <a:cs typeface="Arial" panose="020B0604020202020204" pitchFamily="34" charset="0"/>
            </a:endParaRPr>
          </a:p>
          <a:p>
            <a:pPr>
              <a:spcBef>
                <a:spcPts val="50"/>
              </a:spcBef>
              <a:spcAft>
                <a:spcPts val="0"/>
              </a:spcAft>
            </a:pPr>
            <a:r>
              <a:rPr lang="en-US" altLang="zh-CN" sz="2000" spc="-50" dirty="0">
                <a:latin typeface="Arial" panose="020B0604020202020204" pitchFamily="34" charset="0"/>
                <a:ea typeface="仿宋" panose="02010609060101010101" pitchFamily="49" charset="-122"/>
                <a:cs typeface="Arial" panose="020B0604020202020204" pitchFamily="34" charset="0"/>
              </a:rPr>
              <a:t>3.14PQ</a:t>
            </a:r>
            <a:r>
              <a:rPr lang="zh-CN" altLang="zh-CN" sz="2000" spc="-50" dirty="0">
                <a:latin typeface="Arial" panose="020B0604020202020204" pitchFamily="34" charset="0"/>
                <a:ea typeface="仿宋" panose="02010609060101010101" pitchFamily="49" charset="-122"/>
                <a:cs typeface="Arial" panose="020B0604020202020204" pitchFamily="34" charset="0"/>
              </a:rPr>
              <a:t>应该包括但不限于以下内容：</a:t>
            </a:r>
            <a:endParaRPr lang="zh-CN" altLang="zh-CN" sz="2000" spc="-50" dirty="0">
              <a:latin typeface="Arial" panose="020B0604020202020204" pitchFamily="34" charset="0"/>
              <a:ea typeface="Times New Roman" panose="02020603050405020304" pitchFamily="18" charset="0"/>
              <a:cs typeface="Arial" panose="020B0604020202020204" pitchFamily="34" charset="0"/>
            </a:endParaRPr>
          </a:p>
          <a:p>
            <a:pPr>
              <a:spcBef>
                <a:spcPts val="50"/>
              </a:spcBef>
              <a:spcAft>
                <a:spcPts val="0"/>
              </a:spcAft>
            </a:pPr>
            <a:r>
              <a:rPr lang="en-US" altLang="zh-CN" sz="2000" spc="-145" dirty="0" err="1">
                <a:solidFill>
                  <a:srgbClr val="000000"/>
                </a:solidFill>
                <a:latin typeface="Arial" panose="020B0604020202020204" pitchFamily="34" charset="0"/>
                <a:ea typeface="仿宋" panose="02010609060101010101" pitchFamily="49" charset="-122"/>
                <a:cs typeface="Arial" panose="020B0604020202020204" pitchFamily="34" charset="0"/>
              </a:rPr>
              <a:t>i</a:t>
            </a:r>
            <a:r>
              <a:rPr lang="en-US" altLang="zh-CN" sz="2000" spc="-145" dirty="0">
                <a:solidFill>
                  <a:srgbClr val="000000"/>
                </a:solidFill>
                <a:latin typeface="Arial" panose="020B0604020202020204" pitchFamily="34" charset="0"/>
                <a:ea typeface="仿宋" panose="02010609060101010101" pitchFamily="49" charset="-122"/>
                <a:cs typeface="Arial" panose="020B0604020202020204" pitchFamily="34" charset="0"/>
              </a:rPr>
              <a:t>.</a:t>
            </a:r>
            <a:r>
              <a:rPr lang="zh-CN" altLang="zh-CN" sz="2000" spc="-145" dirty="0">
                <a:solidFill>
                  <a:srgbClr val="000000"/>
                </a:solidFill>
                <a:latin typeface="Arial" panose="020B0604020202020204" pitchFamily="34" charset="0"/>
                <a:ea typeface="仿宋" panose="02010609060101010101" pitchFamily="49" charset="-122"/>
                <a:cs typeface="Arial" panose="020B0604020202020204" pitchFamily="34" charset="0"/>
              </a:rPr>
              <a:t>用生产物料、经确认合格代替品或者模拟产品进行测试，证明在正常运行条件和最坏条件批量下有等同的行为。</a:t>
            </a:r>
            <a:endParaRPr lang="en-US" altLang="zh-CN" sz="2000" spc="-145" dirty="0">
              <a:solidFill>
                <a:srgbClr val="000000"/>
              </a:solidFill>
              <a:latin typeface="Arial" panose="020B0604020202020204" pitchFamily="34" charset="0"/>
              <a:ea typeface="仿宋" panose="02010609060101010101" pitchFamily="49" charset="-122"/>
              <a:cs typeface="Arial" panose="020B0604020202020204" pitchFamily="34" charset="0"/>
            </a:endParaRPr>
          </a:p>
          <a:p>
            <a:pPr>
              <a:spcBef>
                <a:spcPts val="50"/>
              </a:spcBef>
              <a:spcAft>
                <a:spcPts val="0"/>
              </a:spcAft>
            </a:pPr>
            <a:r>
              <a:rPr lang="en-US" altLang="zh-CN" sz="2000" spc="-145" dirty="0">
                <a:solidFill>
                  <a:srgbClr val="000000"/>
                </a:solidFill>
                <a:latin typeface="Arial" panose="020B0604020202020204" pitchFamily="34" charset="0"/>
                <a:ea typeface="仿宋" panose="02010609060101010101" pitchFamily="49" charset="-122"/>
                <a:cs typeface="Arial" panose="020B0604020202020204" pitchFamily="34" charset="0"/>
              </a:rPr>
              <a:t>ii.</a:t>
            </a:r>
            <a:r>
              <a:rPr lang="zh-CN" altLang="zh-CN" sz="2000" spc="-145" dirty="0">
                <a:solidFill>
                  <a:srgbClr val="000000"/>
                </a:solidFill>
                <a:latin typeface="Arial" panose="020B0604020202020204" pitchFamily="34" charset="0"/>
                <a:ea typeface="仿宋" panose="02010609060101010101" pitchFamily="49" charset="-122"/>
                <a:cs typeface="Arial" panose="020B0604020202020204" pitchFamily="34" charset="0"/>
              </a:rPr>
              <a:t>应论证用来确认工艺控制的取样频率。</a:t>
            </a:r>
            <a:r>
              <a:rPr lang="zh-CN" altLang="zh-CN" sz="2000" dirty="0">
                <a:solidFill>
                  <a:srgbClr val="000000"/>
                </a:solidFill>
                <a:latin typeface="Arial" panose="020B0604020202020204" pitchFamily="34" charset="0"/>
                <a:ea typeface="仿宋" panose="02010609060101010101" pitchFamily="49" charset="-122"/>
                <a:cs typeface="Arial" panose="020B0604020202020204" pitchFamily="34" charset="0"/>
              </a:rPr>
              <a:t>除非有来自开发阶段能够证明该运行范围是可用的文件，测试应该涵盖预期工艺运行范围。</a:t>
            </a:r>
            <a:endParaRPr lang="zh-CN" altLang="zh-CN" sz="2000" dirty="0">
              <a:latin typeface="Arial" panose="020B0604020202020204" pitchFamily="34" charset="0"/>
              <a:cs typeface="Arial" panose="020B0604020202020204" pitchFamily="34" charset="0"/>
            </a:endParaRP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58</a:t>
            </a:fld>
            <a:r>
              <a:rPr lang="en-US" altLang="zh-CN" dirty="0" smtClean="0"/>
              <a:t>/119</a:t>
            </a:r>
            <a:endParaRPr lang="zh-CN" altLang="en-US" dirty="0"/>
          </a:p>
        </p:txBody>
      </p:sp>
    </p:spTree>
    <p:extLst>
      <p:ext uri="{BB962C8B-B14F-4D97-AF65-F5344CB8AC3E}">
        <p14:creationId xmlns:p14="http://schemas.microsoft.com/office/powerpoint/2010/main" val="3255777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内容占位符 3"/>
          <p:cNvSpPr txBox="1"/>
          <p:nvPr/>
        </p:nvSpPr>
        <p:spPr bwMode="auto">
          <a:xfrm>
            <a:off x="768000" y="1044000"/>
            <a:ext cx="9703051" cy="552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dirty="0">
                <a:latin typeface="微软雅黑" panose="020B0503020204020204" pitchFamily="34" charset="-122"/>
              </a:rPr>
              <a:t>为减少部分重复操作和高成本的操作，调试和确认活动的整合尤为重要：</a:t>
            </a:r>
            <a:endParaRPr lang="en-US" altLang="zh-CN" sz="180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en-US" altLang="zh-CN" sz="1800" kern="0" dirty="0">
              <a:latin typeface="微软雅黑" panose="020B0503020204020204" pitchFamily="34" charset="-122"/>
            </a:endParaRPr>
          </a:p>
          <a:p>
            <a:pPr>
              <a:lnSpc>
                <a:spcPct val="100000"/>
              </a:lnSpc>
            </a:pPr>
            <a:endParaRPr lang="zh-CN" altLang="en-US" sz="1800" dirty="0">
              <a:latin typeface="微软雅黑" panose="020B0503020204020204" pitchFamily="34" charset="-122"/>
            </a:endParaRPr>
          </a:p>
        </p:txBody>
      </p:sp>
      <p:grpSp>
        <p:nvGrpSpPr>
          <p:cNvPr id="39" name="组合 38"/>
          <p:cNvGrpSpPr/>
          <p:nvPr/>
        </p:nvGrpSpPr>
        <p:grpSpPr>
          <a:xfrm>
            <a:off x="4298074" y="3684800"/>
            <a:ext cx="1837556" cy="1832160"/>
            <a:chOff x="4923532" y="2276872"/>
            <a:chExt cx="2060748" cy="2054696"/>
          </a:xfrm>
        </p:grpSpPr>
        <p:sp>
          <p:nvSpPr>
            <p:cNvPr id="40" name="泪滴形 1"/>
            <p:cNvSpPr/>
            <p:nvPr/>
          </p:nvSpPr>
          <p:spPr>
            <a:xfrm>
              <a:off x="4923532" y="2382416"/>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27000">
                  <a:srgbClr val="FF7711"/>
                </a:gs>
                <a:gs pos="59000">
                  <a:srgbClr val="FFAA01"/>
                </a:gs>
                <a:gs pos="100000">
                  <a:srgbClr val="FECE02"/>
                </a:gs>
                <a:gs pos="0">
                  <a:srgbClr val="C73E01"/>
                </a:gs>
                <a:gs pos="80000">
                  <a:srgbClr val="FFC000"/>
                </a:gs>
              </a:gsLst>
              <a:lin ang="0" scaled="1"/>
              <a:tileRect/>
            </a:gradFill>
            <a:ln w="635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sp>
          <p:nvSpPr>
            <p:cNvPr id="41" name="泪滴形 1"/>
            <p:cNvSpPr/>
            <p:nvPr/>
          </p:nvSpPr>
          <p:spPr>
            <a:xfrm>
              <a:off x="5035128" y="2276872"/>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27000">
                  <a:srgbClr val="FF7711"/>
                </a:gs>
                <a:gs pos="59000">
                  <a:srgbClr val="FFAA01"/>
                </a:gs>
                <a:gs pos="100000">
                  <a:srgbClr val="FECE02"/>
                </a:gs>
                <a:gs pos="0">
                  <a:srgbClr val="C73E01"/>
                </a:gs>
                <a:gs pos="80000">
                  <a:srgbClr val="FFC000"/>
                </a:gs>
              </a:gsLst>
              <a:lin ang="10800000" scaled="1"/>
              <a:tileRect/>
            </a:gradFill>
            <a:ln w="6350"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sp>
          <p:nvSpPr>
            <p:cNvPr id="42" name="泪滴形 1"/>
            <p:cNvSpPr/>
            <p:nvPr/>
          </p:nvSpPr>
          <p:spPr>
            <a:xfrm>
              <a:off x="5212281" y="2276872"/>
              <a:ext cx="1771999" cy="1007429"/>
            </a:xfrm>
            <a:custGeom>
              <a:avLst/>
              <a:gdLst/>
              <a:ahLst/>
              <a:cxnLst/>
              <a:rect l="l" t="t" r="r" b="b"/>
              <a:pathLst>
                <a:path w="1771999" h="1007429">
                  <a:moveTo>
                    <a:pt x="797423" y="0"/>
                  </a:moveTo>
                  <a:lnTo>
                    <a:pt x="1771999" y="0"/>
                  </a:lnTo>
                  <a:lnTo>
                    <a:pt x="1771999" y="974576"/>
                  </a:lnTo>
                  <a:lnTo>
                    <a:pt x="1770340" y="1007429"/>
                  </a:lnTo>
                  <a:cubicBezTo>
                    <a:pt x="1680293" y="944072"/>
                    <a:pt x="1584156" y="885326"/>
                    <a:pt x="1481700" y="833308"/>
                  </a:cubicBezTo>
                  <a:lnTo>
                    <a:pt x="1481700" y="290299"/>
                  </a:lnTo>
                  <a:lnTo>
                    <a:pt x="797423" y="290299"/>
                  </a:lnTo>
                  <a:cubicBezTo>
                    <a:pt x="626144" y="290299"/>
                    <a:pt x="469563" y="353229"/>
                    <a:pt x="351465" y="459450"/>
                  </a:cubicBezTo>
                  <a:cubicBezTo>
                    <a:pt x="236922" y="439028"/>
                    <a:pt x="119532" y="425171"/>
                    <a:pt x="0" y="416700"/>
                  </a:cubicBezTo>
                  <a:cubicBezTo>
                    <a:pt x="175048" y="164401"/>
                    <a:pt x="467037" y="0"/>
                    <a:pt x="797423" y="0"/>
                  </a:cubicBezTo>
                  <a:close/>
                </a:path>
              </a:pathLst>
            </a:custGeom>
            <a:gradFill flip="none" rotWithShape="1">
              <a:gsLst>
                <a:gs pos="23000">
                  <a:sysClr val="window" lastClr="FFFFFF">
                    <a:alpha val="50000"/>
                  </a:sysClr>
                </a:gs>
                <a:gs pos="69000">
                  <a:sysClr val="window" lastClr="FFFFFF">
                    <a:alpha val="0"/>
                  </a:sysClr>
                </a:gs>
              </a:gsLst>
              <a:lin ang="16200000" scaled="1"/>
              <a:tileRect/>
            </a:gradFill>
            <a:ln w="3175" cap="flat" cmpd="sng" algn="ctr">
              <a:gradFill flip="none" rotWithShape="1">
                <a:gsLst>
                  <a:gs pos="0">
                    <a:sysClr val="window" lastClr="FFFFFF"/>
                  </a:gs>
                  <a:gs pos="76000">
                    <a:sysClr val="window" lastClr="FFFFFF">
                      <a:alpha val="0"/>
                    </a:sysClr>
                  </a:gs>
                </a:gsLst>
                <a:lin ang="16200000" scaled="1"/>
                <a:tileRect/>
              </a:gra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grpSp>
      <p:grpSp>
        <p:nvGrpSpPr>
          <p:cNvPr id="43" name="组合 42"/>
          <p:cNvGrpSpPr/>
          <p:nvPr/>
        </p:nvGrpSpPr>
        <p:grpSpPr>
          <a:xfrm rot="5400000">
            <a:off x="4300961" y="1837242"/>
            <a:ext cx="1837556" cy="1832160"/>
            <a:chOff x="4923532" y="2276872"/>
            <a:chExt cx="2060748" cy="2054696"/>
          </a:xfrm>
        </p:grpSpPr>
        <p:sp>
          <p:nvSpPr>
            <p:cNvPr id="44" name="泪滴形 1"/>
            <p:cNvSpPr/>
            <p:nvPr/>
          </p:nvSpPr>
          <p:spPr>
            <a:xfrm>
              <a:off x="4923532" y="2382416"/>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18000">
                  <a:srgbClr val="119707"/>
                </a:gs>
                <a:gs pos="67000">
                  <a:srgbClr val="8AD53F"/>
                </a:gs>
                <a:gs pos="100000">
                  <a:srgbClr val="BCEB6F"/>
                </a:gs>
              </a:gsLst>
              <a:lin ang="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45" name="泪滴形 1"/>
            <p:cNvSpPr/>
            <p:nvPr/>
          </p:nvSpPr>
          <p:spPr>
            <a:xfrm>
              <a:off x="5035128" y="2276872"/>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18000">
                  <a:srgbClr val="119707"/>
                </a:gs>
                <a:gs pos="67000">
                  <a:srgbClr val="8AD53F"/>
                </a:gs>
                <a:gs pos="100000">
                  <a:srgbClr val="BCEB6F"/>
                </a:gs>
              </a:gsLst>
              <a:lin ang="1080000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46" name="泪滴形 1"/>
            <p:cNvSpPr/>
            <p:nvPr/>
          </p:nvSpPr>
          <p:spPr>
            <a:xfrm>
              <a:off x="5212281" y="2276872"/>
              <a:ext cx="1771999" cy="1007429"/>
            </a:xfrm>
            <a:custGeom>
              <a:avLst/>
              <a:gdLst/>
              <a:ahLst/>
              <a:cxnLst/>
              <a:rect l="l" t="t" r="r" b="b"/>
              <a:pathLst>
                <a:path w="1771999" h="1007429">
                  <a:moveTo>
                    <a:pt x="797423" y="0"/>
                  </a:moveTo>
                  <a:lnTo>
                    <a:pt x="1771999" y="0"/>
                  </a:lnTo>
                  <a:lnTo>
                    <a:pt x="1771999" y="974576"/>
                  </a:lnTo>
                  <a:lnTo>
                    <a:pt x="1770340" y="1007429"/>
                  </a:lnTo>
                  <a:cubicBezTo>
                    <a:pt x="1680293" y="944072"/>
                    <a:pt x="1584156" y="885326"/>
                    <a:pt x="1481700" y="833308"/>
                  </a:cubicBezTo>
                  <a:lnTo>
                    <a:pt x="1481700" y="290299"/>
                  </a:lnTo>
                  <a:lnTo>
                    <a:pt x="797423" y="290299"/>
                  </a:lnTo>
                  <a:cubicBezTo>
                    <a:pt x="626144" y="290299"/>
                    <a:pt x="469563" y="353229"/>
                    <a:pt x="351465" y="459450"/>
                  </a:cubicBezTo>
                  <a:cubicBezTo>
                    <a:pt x="236922" y="439028"/>
                    <a:pt x="119532" y="425171"/>
                    <a:pt x="0" y="416700"/>
                  </a:cubicBezTo>
                  <a:cubicBezTo>
                    <a:pt x="175048" y="164401"/>
                    <a:pt x="467037" y="0"/>
                    <a:pt x="797423" y="0"/>
                  </a:cubicBezTo>
                  <a:close/>
                </a:path>
              </a:pathLst>
            </a:custGeom>
            <a:gradFill flip="none" rotWithShape="1">
              <a:gsLst>
                <a:gs pos="23000">
                  <a:sysClr val="window" lastClr="FFFFFF">
                    <a:alpha val="50000"/>
                  </a:sysClr>
                </a:gs>
                <a:gs pos="69000">
                  <a:sysClr val="window" lastClr="FFFFFF">
                    <a:alpha val="0"/>
                  </a:sysClr>
                </a:gs>
              </a:gsLst>
              <a:lin ang="16200000" scaled="1"/>
              <a:tileRect/>
            </a:gradFill>
            <a:ln w="3175" cap="flat" cmpd="sng" algn="ctr">
              <a:gradFill flip="none" rotWithShape="1">
                <a:gsLst>
                  <a:gs pos="0">
                    <a:sysClr val="window" lastClr="FFFFFF"/>
                  </a:gs>
                  <a:gs pos="76000">
                    <a:sysClr val="window" lastClr="FFFFFF">
                      <a:alpha val="0"/>
                    </a:sysClr>
                  </a:gs>
                </a:gsLst>
                <a:lin ang="16200000" scaled="1"/>
                <a:tileRect/>
              </a:gra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grpSp>
      <p:grpSp>
        <p:nvGrpSpPr>
          <p:cNvPr id="47" name="组合 46"/>
          <p:cNvGrpSpPr/>
          <p:nvPr/>
        </p:nvGrpSpPr>
        <p:grpSpPr>
          <a:xfrm rot="16200000">
            <a:off x="6153850" y="3687499"/>
            <a:ext cx="1837556" cy="1832160"/>
            <a:chOff x="4923532" y="2276872"/>
            <a:chExt cx="2060748" cy="2054696"/>
          </a:xfrm>
        </p:grpSpPr>
        <p:sp>
          <p:nvSpPr>
            <p:cNvPr id="48" name="泪滴形 1"/>
            <p:cNvSpPr/>
            <p:nvPr/>
          </p:nvSpPr>
          <p:spPr>
            <a:xfrm>
              <a:off x="4923532" y="2382416"/>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49" name="泪滴形 1"/>
            <p:cNvSpPr/>
            <p:nvPr/>
          </p:nvSpPr>
          <p:spPr>
            <a:xfrm>
              <a:off x="5035128" y="2276872"/>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0">
                  <a:srgbClr val="BE1247"/>
                </a:gs>
                <a:gs pos="27000">
                  <a:srgbClr val="D2144F"/>
                </a:gs>
                <a:gs pos="66000">
                  <a:srgbClr val="F87477"/>
                </a:gs>
                <a:gs pos="100000">
                  <a:srgbClr val="FA9496"/>
                </a:gs>
              </a:gsLst>
              <a:lin ang="1080000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50" name="泪滴形 1"/>
            <p:cNvSpPr/>
            <p:nvPr/>
          </p:nvSpPr>
          <p:spPr>
            <a:xfrm>
              <a:off x="5212281" y="2276872"/>
              <a:ext cx="1771999" cy="1007429"/>
            </a:xfrm>
            <a:custGeom>
              <a:avLst/>
              <a:gdLst/>
              <a:ahLst/>
              <a:cxnLst/>
              <a:rect l="l" t="t" r="r" b="b"/>
              <a:pathLst>
                <a:path w="1771999" h="1007429">
                  <a:moveTo>
                    <a:pt x="797423" y="0"/>
                  </a:moveTo>
                  <a:lnTo>
                    <a:pt x="1771999" y="0"/>
                  </a:lnTo>
                  <a:lnTo>
                    <a:pt x="1771999" y="974576"/>
                  </a:lnTo>
                  <a:lnTo>
                    <a:pt x="1770340" y="1007429"/>
                  </a:lnTo>
                  <a:cubicBezTo>
                    <a:pt x="1680293" y="944072"/>
                    <a:pt x="1584156" y="885326"/>
                    <a:pt x="1481700" y="833308"/>
                  </a:cubicBezTo>
                  <a:lnTo>
                    <a:pt x="1481700" y="290299"/>
                  </a:lnTo>
                  <a:lnTo>
                    <a:pt x="797423" y="290299"/>
                  </a:lnTo>
                  <a:cubicBezTo>
                    <a:pt x="626144" y="290299"/>
                    <a:pt x="469563" y="353229"/>
                    <a:pt x="351465" y="459450"/>
                  </a:cubicBezTo>
                  <a:cubicBezTo>
                    <a:pt x="236922" y="439028"/>
                    <a:pt x="119532" y="425171"/>
                    <a:pt x="0" y="416700"/>
                  </a:cubicBezTo>
                  <a:cubicBezTo>
                    <a:pt x="175048" y="164401"/>
                    <a:pt x="467037" y="0"/>
                    <a:pt x="797423" y="0"/>
                  </a:cubicBezTo>
                  <a:close/>
                </a:path>
              </a:pathLst>
            </a:custGeom>
            <a:gradFill flip="none" rotWithShape="1">
              <a:gsLst>
                <a:gs pos="23000">
                  <a:sysClr val="window" lastClr="FFFFFF">
                    <a:alpha val="50000"/>
                  </a:sysClr>
                </a:gs>
                <a:gs pos="69000">
                  <a:sysClr val="window" lastClr="FFFFFF">
                    <a:alpha val="0"/>
                  </a:sysClr>
                </a:gs>
              </a:gsLst>
              <a:lin ang="16200000" scaled="1"/>
              <a:tileRect/>
            </a:gradFill>
            <a:ln w="3175" cap="flat" cmpd="sng" algn="ctr">
              <a:gradFill flip="none" rotWithShape="1">
                <a:gsLst>
                  <a:gs pos="0">
                    <a:sysClr val="window" lastClr="FFFFFF"/>
                  </a:gs>
                  <a:gs pos="76000">
                    <a:sysClr val="window" lastClr="FFFFFF">
                      <a:alpha val="0"/>
                    </a:sysClr>
                  </a:gs>
                </a:gsLst>
                <a:lin ang="16200000" scaled="1"/>
                <a:tileRect/>
              </a:gra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grpSp>
      <p:grpSp>
        <p:nvGrpSpPr>
          <p:cNvPr id="51" name="组合 50"/>
          <p:cNvGrpSpPr/>
          <p:nvPr/>
        </p:nvGrpSpPr>
        <p:grpSpPr>
          <a:xfrm rot="10800000">
            <a:off x="6156548" y="1840269"/>
            <a:ext cx="1837556" cy="1832160"/>
            <a:chOff x="4923532" y="2276872"/>
            <a:chExt cx="2060748" cy="2054696"/>
          </a:xfrm>
        </p:grpSpPr>
        <p:sp>
          <p:nvSpPr>
            <p:cNvPr id="52" name="泪滴形 1"/>
            <p:cNvSpPr/>
            <p:nvPr/>
          </p:nvSpPr>
          <p:spPr>
            <a:xfrm>
              <a:off x="4923532" y="2382416"/>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53" name="泪滴形 1"/>
            <p:cNvSpPr/>
            <p:nvPr/>
          </p:nvSpPr>
          <p:spPr>
            <a:xfrm>
              <a:off x="5035128" y="2276872"/>
              <a:ext cx="1949152" cy="1949152"/>
            </a:xfrm>
            <a:custGeom>
              <a:avLst/>
              <a:gdLst/>
              <a:ahLst/>
              <a:cxnLst/>
              <a:rect l="l" t="t" r="r" b="b"/>
              <a:pathLst>
                <a:path w="3384376" h="3384376">
                  <a:moveTo>
                    <a:pt x="1692188" y="504056"/>
                  </a:moveTo>
                  <a:cubicBezTo>
                    <a:pt x="1036001" y="504056"/>
                    <a:pt x="504056" y="1036001"/>
                    <a:pt x="504056" y="1692188"/>
                  </a:cubicBezTo>
                  <a:cubicBezTo>
                    <a:pt x="504056" y="2348375"/>
                    <a:pt x="1036001" y="2880320"/>
                    <a:pt x="1692188" y="2880320"/>
                  </a:cubicBezTo>
                  <a:cubicBezTo>
                    <a:pt x="2348375" y="2880320"/>
                    <a:pt x="2880320" y="2348375"/>
                    <a:pt x="2880320" y="1692188"/>
                  </a:cubicBezTo>
                  <a:lnTo>
                    <a:pt x="2880320" y="504056"/>
                  </a:lnTo>
                  <a:close/>
                  <a:moveTo>
                    <a:pt x="1692188" y="0"/>
                  </a:moveTo>
                  <a:lnTo>
                    <a:pt x="3384376" y="0"/>
                  </a:lnTo>
                  <a:lnTo>
                    <a:pt x="3384376" y="1692188"/>
                  </a:lnTo>
                  <a:cubicBezTo>
                    <a:pt x="3384376" y="2626758"/>
                    <a:pt x="2626758" y="3384376"/>
                    <a:pt x="1692188" y="3384376"/>
                  </a:cubicBezTo>
                  <a:cubicBezTo>
                    <a:pt x="757618" y="3384376"/>
                    <a:pt x="0" y="2626758"/>
                    <a:pt x="0" y="1692188"/>
                  </a:cubicBezTo>
                  <a:cubicBezTo>
                    <a:pt x="0" y="757618"/>
                    <a:pt x="757618" y="0"/>
                    <a:pt x="1692188" y="0"/>
                  </a:cubicBezTo>
                  <a:close/>
                </a:path>
              </a:pathLst>
            </a:cu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10800000" scaled="1"/>
              <a:tileRect/>
            </a:gradFill>
            <a:ln w="31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sz="1400" kern="0" dirty="0">
                <a:solidFill>
                  <a:prstClr val="white"/>
                </a:solidFill>
                <a:latin typeface="Calibri" panose="020F0502020204030204"/>
                <a:ea typeface="微软雅黑" panose="020B0503020204020204" pitchFamily="34" charset="-122"/>
              </a:endParaRPr>
            </a:p>
          </p:txBody>
        </p:sp>
        <p:sp>
          <p:nvSpPr>
            <p:cNvPr id="54" name="泪滴形 1"/>
            <p:cNvSpPr/>
            <p:nvPr/>
          </p:nvSpPr>
          <p:spPr>
            <a:xfrm>
              <a:off x="5212281" y="2276872"/>
              <a:ext cx="1771999" cy="1007429"/>
            </a:xfrm>
            <a:custGeom>
              <a:avLst/>
              <a:gdLst/>
              <a:ahLst/>
              <a:cxnLst/>
              <a:rect l="l" t="t" r="r" b="b"/>
              <a:pathLst>
                <a:path w="1771999" h="1007429">
                  <a:moveTo>
                    <a:pt x="797423" y="0"/>
                  </a:moveTo>
                  <a:lnTo>
                    <a:pt x="1771999" y="0"/>
                  </a:lnTo>
                  <a:lnTo>
                    <a:pt x="1771999" y="974576"/>
                  </a:lnTo>
                  <a:lnTo>
                    <a:pt x="1770340" y="1007429"/>
                  </a:lnTo>
                  <a:cubicBezTo>
                    <a:pt x="1680293" y="944072"/>
                    <a:pt x="1584156" y="885326"/>
                    <a:pt x="1481700" y="833308"/>
                  </a:cubicBezTo>
                  <a:lnTo>
                    <a:pt x="1481700" y="290299"/>
                  </a:lnTo>
                  <a:lnTo>
                    <a:pt x="797423" y="290299"/>
                  </a:lnTo>
                  <a:cubicBezTo>
                    <a:pt x="626144" y="290299"/>
                    <a:pt x="469563" y="353229"/>
                    <a:pt x="351465" y="459450"/>
                  </a:cubicBezTo>
                  <a:cubicBezTo>
                    <a:pt x="236922" y="439028"/>
                    <a:pt x="119532" y="425171"/>
                    <a:pt x="0" y="416700"/>
                  </a:cubicBezTo>
                  <a:cubicBezTo>
                    <a:pt x="175048" y="164401"/>
                    <a:pt x="467037" y="0"/>
                    <a:pt x="797423" y="0"/>
                  </a:cubicBezTo>
                  <a:close/>
                </a:path>
              </a:pathLst>
            </a:custGeom>
            <a:gradFill flip="none" rotWithShape="1">
              <a:gsLst>
                <a:gs pos="23000">
                  <a:sysClr val="window" lastClr="FFFFFF">
                    <a:alpha val="50000"/>
                  </a:sysClr>
                </a:gs>
                <a:gs pos="69000">
                  <a:sysClr val="window" lastClr="FFFFFF">
                    <a:alpha val="0"/>
                  </a:sysClr>
                </a:gs>
              </a:gsLst>
              <a:lin ang="16200000" scaled="1"/>
              <a:tileRect/>
            </a:gradFill>
            <a:ln w="3175" cap="flat" cmpd="sng" algn="ctr">
              <a:gradFill flip="none" rotWithShape="1">
                <a:gsLst>
                  <a:gs pos="0">
                    <a:sysClr val="window" lastClr="FFFFFF"/>
                  </a:gs>
                  <a:gs pos="76000">
                    <a:sysClr val="window" lastClr="FFFFFF">
                      <a:alpha val="0"/>
                    </a:sysClr>
                  </a:gs>
                </a:gsLst>
                <a:lin ang="16200000" scaled="1"/>
                <a:tileRect/>
              </a:gradFill>
              <a:prstDash val="solid"/>
            </a:ln>
            <a:effectLst/>
          </p:spPr>
          <p:txBody>
            <a:bodyPr anchor="ctr"/>
            <a:lstStyle/>
            <a:p>
              <a:pPr algn="ctr" eaLnBrk="1" fontAlgn="auto" hangingPunct="1">
                <a:spcBef>
                  <a:spcPts val="0"/>
                </a:spcBef>
                <a:spcAft>
                  <a:spcPts val="0"/>
                </a:spcAft>
                <a:defRPr/>
              </a:pPr>
              <a:endParaRPr lang="zh-CN" altLang="en-US" kern="0" dirty="0">
                <a:solidFill>
                  <a:prstClr val="white"/>
                </a:solidFill>
                <a:latin typeface="Calibri" panose="020F0502020204030204"/>
                <a:ea typeface="微软雅黑" panose="020B0503020204020204" pitchFamily="34" charset="-122"/>
              </a:endParaRPr>
            </a:p>
          </p:txBody>
        </p:sp>
      </p:grpSp>
      <p:sp>
        <p:nvSpPr>
          <p:cNvPr id="56" name="TextBox 55"/>
          <p:cNvSpPr txBox="1"/>
          <p:nvPr/>
        </p:nvSpPr>
        <p:spPr>
          <a:xfrm>
            <a:off x="4999603" y="2341741"/>
            <a:ext cx="554960" cy="923330"/>
          </a:xfrm>
          <a:prstGeom prst="rect">
            <a:avLst/>
          </a:prstGeom>
          <a:noFill/>
        </p:spPr>
        <p:txBody>
          <a:bodyPr wrap="none" rtlCol="0">
            <a:spAutoFit/>
          </a:bodyPr>
          <a:lstStyle/>
          <a:p>
            <a:pPr eaLnBrk="1" fontAlgn="auto" hangingPunct="1">
              <a:spcBef>
                <a:spcPts val="0"/>
              </a:spcBef>
              <a:spcAft>
                <a:spcPts val="0"/>
              </a:spcAft>
              <a:defRPr/>
            </a:pPr>
            <a:r>
              <a:rPr lang="en-US" altLang="zh-CN" sz="5400" b="1" dirty="0">
                <a:ln w="18000">
                  <a:solidFill>
                    <a:srgbClr val="119707"/>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rPr>
              <a:t>S</a:t>
            </a:r>
            <a:endParaRPr lang="zh-CN" altLang="en-US" sz="5400" b="1" dirty="0">
              <a:ln w="18000">
                <a:solidFill>
                  <a:srgbClr val="119707"/>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endParaRPr>
          </a:p>
        </p:txBody>
      </p:sp>
      <p:sp>
        <p:nvSpPr>
          <p:cNvPr id="57" name="TextBox 56"/>
          <p:cNvSpPr txBox="1"/>
          <p:nvPr/>
        </p:nvSpPr>
        <p:spPr>
          <a:xfrm>
            <a:off x="6766920" y="2341741"/>
            <a:ext cx="663964" cy="923330"/>
          </a:xfrm>
          <a:prstGeom prst="rect">
            <a:avLst/>
          </a:prstGeom>
          <a:noFill/>
        </p:spPr>
        <p:txBody>
          <a:bodyPr wrap="none" rtlCol="0">
            <a:spAutoFit/>
          </a:bodyPr>
          <a:lstStyle/>
          <a:p>
            <a:pPr eaLnBrk="1" fontAlgn="auto" hangingPunct="1">
              <a:spcBef>
                <a:spcPts val="0"/>
              </a:spcBef>
              <a:spcAft>
                <a:spcPts val="0"/>
              </a:spcAft>
              <a:defRPr/>
            </a:pPr>
            <a:r>
              <a:rPr lang="en-US" altLang="zh-CN" sz="5400" b="1" dirty="0">
                <a:ln w="18000">
                  <a:solidFill>
                    <a:srgbClr val="006A96"/>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rPr>
              <a:t>P</a:t>
            </a:r>
            <a:endParaRPr lang="zh-CN" altLang="en-US" sz="5400" b="1" dirty="0">
              <a:ln w="18000">
                <a:solidFill>
                  <a:srgbClr val="006A96"/>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endParaRPr>
          </a:p>
        </p:txBody>
      </p:sp>
      <p:sp>
        <p:nvSpPr>
          <p:cNvPr id="58" name="TextBox 57"/>
          <p:cNvSpPr txBox="1"/>
          <p:nvPr/>
        </p:nvSpPr>
        <p:spPr>
          <a:xfrm>
            <a:off x="4940958" y="4092158"/>
            <a:ext cx="686406" cy="923330"/>
          </a:xfrm>
          <a:prstGeom prst="rect">
            <a:avLst/>
          </a:prstGeom>
          <a:noFill/>
        </p:spPr>
        <p:txBody>
          <a:bodyPr wrap="none" rtlCol="0">
            <a:spAutoFit/>
          </a:bodyPr>
          <a:lstStyle/>
          <a:p>
            <a:pPr eaLnBrk="1" fontAlgn="auto" hangingPunct="1">
              <a:spcBef>
                <a:spcPts val="0"/>
              </a:spcBef>
              <a:spcAft>
                <a:spcPts val="0"/>
              </a:spcAft>
              <a:defRPr/>
            </a:pPr>
            <a:r>
              <a:rPr lang="en-US" altLang="zh-CN" sz="5400" b="1" dirty="0">
                <a:ln w="18000">
                  <a:solidFill>
                    <a:srgbClr val="C73E01"/>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rPr>
              <a:t>D</a:t>
            </a:r>
            <a:endParaRPr lang="zh-CN" altLang="en-US" sz="5400" b="1" dirty="0">
              <a:ln w="18000">
                <a:solidFill>
                  <a:srgbClr val="C73E01"/>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endParaRPr>
          </a:p>
        </p:txBody>
      </p:sp>
      <p:sp>
        <p:nvSpPr>
          <p:cNvPr id="59" name="TextBox 58"/>
          <p:cNvSpPr txBox="1"/>
          <p:nvPr/>
        </p:nvSpPr>
        <p:spPr>
          <a:xfrm>
            <a:off x="6701891" y="4110446"/>
            <a:ext cx="622286" cy="923330"/>
          </a:xfrm>
          <a:prstGeom prst="rect">
            <a:avLst/>
          </a:prstGeom>
          <a:noFill/>
        </p:spPr>
        <p:txBody>
          <a:bodyPr wrap="none" rtlCol="0">
            <a:spAutoFit/>
          </a:bodyPr>
          <a:lstStyle/>
          <a:p>
            <a:pPr eaLnBrk="1" fontAlgn="auto" hangingPunct="1">
              <a:spcBef>
                <a:spcPts val="0"/>
              </a:spcBef>
              <a:spcAft>
                <a:spcPts val="0"/>
              </a:spcAft>
              <a:defRPr/>
            </a:pPr>
            <a:r>
              <a:rPr lang="en-US" altLang="zh-CN" sz="5400" b="1" dirty="0">
                <a:ln w="18000">
                  <a:solidFill>
                    <a:srgbClr val="BE1247"/>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rPr>
              <a:t>T</a:t>
            </a:r>
            <a:endParaRPr lang="zh-CN" altLang="en-US" sz="5400" b="1" dirty="0">
              <a:ln w="18000">
                <a:solidFill>
                  <a:srgbClr val="BE1247"/>
                </a:solidFill>
                <a:prstDash val="solid"/>
                <a:miter lim="800000"/>
              </a:ln>
              <a:noFill/>
              <a:effectLst>
                <a:outerShdw blurRad="25500" dist="23000" dir="7020000" algn="tl">
                  <a:srgbClr val="000000">
                    <a:alpha val="50000"/>
                  </a:srgbClr>
                </a:outerShdw>
              </a:effectLst>
              <a:latin typeface="Kozuka Mincho Pro H" pitchFamily="18" charset="-128"/>
              <a:ea typeface="Kozuka Mincho Pro H" pitchFamily="18" charset="-128"/>
            </a:endParaRPr>
          </a:p>
        </p:txBody>
      </p:sp>
      <p:sp>
        <p:nvSpPr>
          <p:cNvPr id="60" name="TextBox 11"/>
          <p:cNvSpPr txBox="1">
            <a:spLocks noChangeArrowheads="1"/>
          </p:cNvSpPr>
          <p:nvPr/>
        </p:nvSpPr>
        <p:spPr bwMode="auto">
          <a:xfrm flipH="1">
            <a:off x="2286755" y="2059984"/>
            <a:ext cx="1522950"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600" b="1" kern="0" dirty="0">
                <a:solidFill>
                  <a:prstClr val="black">
                    <a:lumMod val="75000"/>
                    <a:lumOff val="25000"/>
                  </a:prstClr>
                </a:solidFill>
                <a:latin typeface="微软雅黑" panose="020B0503020204020204" pitchFamily="34" charset="-122"/>
                <a:ea typeface="微软雅黑" panose="020B0503020204020204" pitchFamily="34" charset="-122"/>
              </a:rPr>
              <a:t>管理策略</a:t>
            </a:r>
            <a:endParaRPr lang="en-US" altLang="zh-CN" sz="16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1" name="TextBox 11"/>
          <p:cNvSpPr txBox="1">
            <a:spLocks noChangeArrowheads="1"/>
          </p:cNvSpPr>
          <p:nvPr/>
        </p:nvSpPr>
        <p:spPr bwMode="auto">
          <a:xfrm flipH="1">
            <a:off x="1711962" y="2486125"/>
            <a:ext cx="2591697" cy="584775"/>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fontAlgn="auto" hangingPunct="1">
              <a:spcBef>
                <a:spcPts val="0"/>
              </a:spcBef>
              <a:spcAft>
                <a:spcPts val="0"/>
              </a:spcAft>
              <a:buFont typeface="Arial" panose="020B0604020202020204" pitchFamily="34" charset="0"/>
              <a:buChar char="•"/>
              <a:defRPr/>
            </a:pP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CP</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VMP</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的策略统一</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公司其它管理文件支持</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63" name="直接连接符 62"/>
          <p:cNvCxnSpPr/>
          <p:nvPr/>
        </p:nvCxnSpPr>
        <p:spPr>
          <a:xfrm>
            <a:off x="2286756" y="2398538"/>
            <a:ext cx="2095777" cy="0"/>
          </a:xfrm>
          <a:prstGeom prst="line">
            <a:avLst/>
          </a:prstGeom>
          <a:noFill/>
          <a:ln w="25400" cap="flat" cmpd="sng" algn="ctr">
            <a:solidFill>
              <a:srgbClr val="119707"/>
            </a:solidFill>
            <a:prstDash val="sysDot"/>
            <a:headEnd type="oval"/>
            <a:tailEnd type="oval"/>
          </a:ln>
          <a:effectLst/>
        </p:spPr>
      </p:cxnSp>
      <p:sp>
        <p:nvSpPr>
          <p:cNvPr id="64" name="TextBox 11"/>
          <p:cNvSpPr txBox="1">
            <a:spLocks noChangeArrowheads="1"/>
          </p:cNvSpPr>
          <p:nvPr/>
        </p:nvSpPr>
        <p:spPr bwMode="auto">
          <a:xfrm flipH="1">
            <a:off x="2286755" y="3799499"/>
            <a:ext cx="1522950"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auto" hangingPunct="1">
              <a:spcBef>
                <a:spcPts val="0"/>
              </a:spcBef>
              <a:spcAft>
                <a:spcPts val="0"/>
              </a:spcAft>
              <a:defRPr/>
            </a:pPr>
            <a:r>
              <a:rPr lang="zh-CN" altLang="en-US" sz="1600" b="1" kern="0" dirty="0">
                <a:solidFill>
                  <a:prstClr val="black">
                    <a:lumMod val="75000"/>
                    <a:lumOff val="25000"/>
                  </a:prstClr>
                </a:solidFill>
                <a:latin typeface="微软雅黑" panose="020B0503020204020204" pitchFamily="34" charset="-122"/>
                <a:ea typeface="微软雅黑" panose="020B0503020204020204" pitchFamily="34" charset="-122"/>
              </a:rPr>
              <a:t>文件审批</a:t>
            </a:r>
            <a:endParaRPr lang="en-US" altLang="zh-CN" sz="16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5" name="TextBox 11"/>
          <p:cNvSpPr txBox="1">
            <a:spLocks noChangeArrowheads="1"/>
          </p:cNvSpPr>
          <p:nvPr/>
        </p:nvSpPr>
        <p:spPr bwMode="auto">
          <a:xfrm flipH="1">
            <a:off x="1711961" y="4225639"/>
            <a:ext cx="2627694" cy="1938992"/>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调试计划、调试方案、调试报告需要</a:t>
            </a: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QA</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审批</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调试方案和确认方案中测试项目、测试方法、可接受标准保持统一</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67" name="直接连接符 66"/>
          <p:cNvCxnSpPr/>
          <p:nvPr/>
        </p:nvCxnSpPr>
        <p:spPr>
          <a:xfrm>
            <a:off x="2286755" y="4138053"/>
            <a:ext cx="2205870" cy="0"/>
          </a:xfrm>
          <a:prstGeom prst="line">
            <a:avLst/>
          </a:prstGeom>
          <a:noFill/>
          <a:ln w="25400" cap="flat" cmpd="sng" algn="ctr">
            <a:solidFill>
              <a:srgbClr val="C73E01"/>
            </a:solidFill>
            <a:prstDash val="sysDot"/>
            <a:headEnd type="oval"/>
            <a:tailEnd type="oval"/>
          </a:ln>
          <a:effectLst/>
        </p:spPr>
      </p:cxnSp>
      <p:sp>
        <p:nvSpPr>
          <p:cNvPr id="68" name="TextBox 11"/>
          <p:cNvSpPr txBox="1">
            <a:spLocks noChangeArrowheads="1"/>
          </p:cNvSpPr>
          <p:nvPr/>
        </p:nvSpPr>
        <p:spPr bwMode="auto">
          <a:xfrm flipH="1">
            <a:off x="8495898" y="2059984"/>
            <a:ext cx="1522950"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fontAlgn="auto" hangingPunct="1">
              <a:spcBef>
                <a:spcPts val="0"/>
              </a:spcBef>
              <a:spcAft>
                <a:spcPts val="0"/>
              </a:spcAft>
              <a:defRPr/>
            </a:pPr>
            <a:r>
              <a:rPr lang="zh-CN" altLang="en-US" sz="1600" b="1" kern="0" dirty="0">
                <a:solidFill>
                  <a:prstClr val="black">
                    <a:lumMod val="75000"/>
                    <a:lumOff val="25000"/>
                  </a:prstClr>
                </a:solidFill>
                <a:latin typeface="微软雅黑" panose="020B0503020204020204" pitchFamily="34" charset="-122"/>
                <a:ea typeface="微软雅黑" panose="020B0503020204020204" pitchFamily="34" charset="-122"/>
              </a:rPr>
              <a:t>执行团队</a:t>
            </a:r>
            <a:endParaRPr lang="en-US" altLang="zh-CN" sz="16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9" name="TextBox 11"/>
          <p:cNvSpPr txBox="1">
            <a:spLocks noChangeArrowheads="1"/>
          </p:cNvSpPr>
          <p:nvPr/>
        </p:nvSpPr>
        <p:spPr bwMode="auto">
          <a:xfrm flipH="1">
            <a:off x="8119475" y="2486126"/>
            <a:ext cx="2351576" cy="830997"/>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调试团队包含</a:t>
            </a: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QA</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人员（直接影响系统）</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71" name="直接连接符 70"/>
          <p:cNvCxnSpPr/>
          <p:nvPr/>
        </p:nvCxnSpPr>
        <p:spPr>
          <a:xfrm>
            <a:off x="7923072" y="2398538"/>
            <a:ext cx="2095777" cy="0"/>
          </a:xfrm>
          <a:prstGeom prst="line">
            <a:avLst/>
          </a:prstGeom>
          <a:noFill/>
          <a:ln w="25400" cap="flat" cmpd="sng" algn="ctr">
            <a:solidFill>
              <a:srgbClr val="006A96"/>
            </a:solidFill>
            <a:prstDash val="sysDot"/>
            <a:headEnd type="oval"/>
            <a:tailEnd type="oval"/>
          </a:ln>
          <a:effectLst/>
        </p:spPr>
      </p:cxnSp>
      <p:sp>
        <p:nvSpPr>
          <p:cNvPr id="72" name="TextBox 11"/>
          <p:cNvSpPr txBox="1">
            <a:spLocks noChangeArrowheads="1"/>
          </p:cNvSpPr>
          <p:nvPr/>
        </p:nvSpPr>
        <p:spPr bwMode="auto">
          <a:xfrm flipH="1">
            <a:off x="8495898" y="3774820"/>
            <a:ext cx="1522950"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fontAlgn="auto" hangingPunct="1">
              <a:spcBef>
                <a:spcPts val="0"/>
              </a:spcBef>
              <a:spcAft>
                <a:spcPts val="0"/>
              </a:spcAft>
              <a:defRPr/>
            </a:pPr>
            <a:r>
              <a:rPr lang="zh-CN" altLang="en-US" sz="1600" b="1" kern="0" dirty="0">
                <a:solidFill>
                  <a:prstClr val="black">
                    <a:lumMod val="75000"/>
                    <a:lumOff val="25000"/>
                  </a:prstClr>
                </a:solidFill>
                <a:latin typeface="微软雅黑" panose="020B0503020204020204" pitchFamily="34" charset="-122"/>
                <a:ea typeface="微软雅黑" panose="020B0503020204020204" pitchFamily="34" charset="-122"/>
              </a:rPr>
              <a:t>测试执行</a:t>
            </a:r>
            <a:endParaRPr lang="en-US" altLang="zh-CN" sz="1600" b="1"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3" name="TextBox 11"/>
          <p:cNvSpPr txBox="1">
            <a:spLocks noChangeArrowheads="1"/>
          </p:cNvSpPr>
          <p:nvPr/>
        </p:nvSpPr>
        <p:spPr bwMode="auto">
          <a:xfrm flipH="1">
            <a:off x="8119474" y="4200961"/>
            <a:ext cx="2351577" cy="1569660"/>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测试背景（先决条件）需</a:t>
            </a: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QA</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参与确认</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关键测试项目的关键点需</a:t>
            </a:r>
            <a:r>
              <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rPr>
              <a:t>QA</a:t>
            </a: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见证、复核</a:t>
            </a:r>
            <a:endParaRPr lang="en-US" altLang="zh-CN"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cxnSp>
        <p:nvCxnSpPr>
          <p:cNvPr id="75" name="直接连接符 74"/>
          <p:cNvCxnSpPr/>
          <p:nvPr/>
        </p:nvCxnSpPr>
        <p:spPr>
          <a:xfrm>
            <a:off x="7736628" y="4113374"/>
            <a:ext cx="2282220" cy="0"/>
          </a:xfrm>
          <a:prstGeom prst="line">
            <a:avLst/>
          </a:prstGeom>
          <a:noFill/>
          <a:ln w="25400" cap="flat" cmpd="sng" algn="ctr">
            <a:solidFill>
              <a:srgbClr val="BE1247"/>
            </a:solidFill>
            <a:prstDash val="sysDot"/>
            <a:headEnd type="oval"/>
            <a:tailEnd type="oval"/>
          </a:ln>
          <a:effectLst/>
        </p:spPr>
      </p:cxnSp>
      <p:sp>
        <p:nvSpPr>
          <p:cNvPr id="76" name="标题 1"/>
          <p:cNvSpPr>
            <a:spLocks noGrp="1"/>
          </p:cNvSpPr>
          <p:nvPr>
            <p:ph type="title"/>
          </p:nvPr>
        </p:nvSpPr>
        <p:spPr/>
        <p:txBody>
          <a:bodyPr/>
          <a:lstStyle/>
          <a:p>
            <a:r>
              <a:rPr lang="zh-CN" altLang="en-US" dirty="0"/>
              <a:t>调试和确认活动的整合</a:t>
            </a:r>
          </a:p>
        </p:txBody>
      </p:sp>
      <p:sp>
        <p:nvSpPr>
          <p:cNvPr id="7" name="文本框 6"/>
          <p:cNvSpPr txBox="1"/>
          <p:nvPr/>
        </p:nvSpPr>
        <p:spPr>
          <a:xfrm>
            <a:off x="4573839" y="5606030"/>
            <a:ext cx="3320757" cy="830997"/>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调试主要文件：</a:t>
            </a:r>
            <a:r>
              <a:rPr lang="en-US" altLang="zh-CN" sz="1600" dirty="0">
                <a:latin typeface="微软雅黑" panose="020B0503020204020204" pitchFamily="34" charset="-122"/>
                <a:ea typeface="微软雅黑" panose="020B0503020204020204" pitchFamily="34" charset="-122"/>
              </a:rPr>
              <a:t>CP/FAT/SAT</a:t>
            </a:r>
          </a:p>
          <a:p>
            <a:pPr>
              <a:lnSpc>
                <a:spcPct val="150000"/>
              </a:lnSpc>
            </a:pPr>
            <a:r>
              <a:rPr lang="zh-CN" altLang="en-US" sz="1600" dirty="0">
                <a:latin typeface="微软雅黑" panose="020B0503020204020204" pitchFamily="34" charset="-122"/>
                <a:ea typeface="微软雅黑" panose="020B0503020204020204" pitchFamily="34" charset="-122"/>
              </a:rPr>
              <a:t>确认主要文件：</a:t>
            </a:r>
            <a:r>
              <a:rPr lang="en-US" altLang="zh-CN" sz="1600" dirty="0">
                <a:latin typeface="微软雅黑" panose="020B0503020204020204" pitchFamily="34" charset="-122"/>
                <a:ea typeface="微软雅黑" panose="020B0503020204020204" pitchFamily="34" charset="-122"/>
              </a:rPr>
              <a:t>VMP/IQ/OQ/PQ</a:t>
            </a:r>
            <a:endParaRPr lang="zh-CN" altLang="en-US" sz="16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59</a:t>
            </a:fld>
            <a:r>
              <a:rPr lang="en-US" altLang="zh-CN" dirty="0" smtClean="0"/>
              <a:t>/119</a:t>
            </a:r>
            <a:endParaRPr lang="zh-CN" altLang="en-US" dirty="0"/>
          </a:p>
        </p:txBody>
      </p:sp>
    </p:spTree>
    <p:extLst>
      <p:ext uri="{BB962C8B-B14F-4D97-AF65-F5344CB8AC3E}">
        <p14:creationId xmlns:p14="http://schemas.microsoft.com/office/powerpoint/2010/main" val="1052891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00"/>
                </a:solidFill>
                <a:latin typeface="+mj-ea"/>
              </a:rPr>
              <a:t>调试和确认指南和其他相关指南之间的关系</a:t>
            </a:r>
            <a:endParaRPr lang="zh-CN" altLang="en-US" dirty="0"/>
          </a:p>
        </p:txBody>
      </p:sp>
      <p:pic>
        <p:nvPicPr>
          <p:cNvPr id="7" name="图片 6"/>
          <p:cNvPicPr>
            <a:picLocks noChangeAspect="1"/>
          </p:cNvPicPr>
          <p:nvPr/>
        </p:nvPicPr>
        <p:blipFill>
          <a:blip r:embed="rId3"/>
          <a:stretch>
            <a:fillRect/>
          </a:stretch>
        </p:blipFill>
        <p:spPr>
          <a:xfrm>
            <a:off x="3441417" y="1279571"/>
            <a:ext cx="5497020" cy="5114940"/>
          </a:xfrm>
          <a:prstGeom prst="rect">
            <a:avLst/>
          </a:prstGeom>
        </p:spPr>
      </p:pic>
      <p:cxnSp>
        <p:nvCxnSpPr>
          <p:cNvPr id="8" name="肘形连接符 7"/>
          <p:cNvCxnSpPr>
            <a:endCxn id="14" idx="0"/>
          </p:cNvCxnSpPr>
          <p:nvPr/>
        </p:nvCxnSpPr>
        <p:spPr>
          <a:xfrm>
            <a:off x="6819617" y="2839781"/>
            <a:ext cx="2825201" cy="166584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肘形连接符 8"/>
          <p:cNvCxnSpPr>
            <a:stCxn id="7" idx="3"/>
          </p:cNvCxnSpPr>
          <p:nvPr/>
        </p:nvCxnSpPr>
        <p:spPr>
          <a:xfrm>
            <a:off x="8938437" y="3837041"/>
            <a:ext cx="503337" cy="668589"/>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p:cNvSpPr/>
          <p:nvPr/>
        </p:nvSpPr>
        <p:spPr bwMode="auto">
          <a:xfrm>
            <a:off x="3334931" y="4219881"/>
            <a:ext cx="1758461" cy="1143000"/>
          </a:xfrm>
          <a:prstGeom prst="ellipse">
            <a:avLst/>
          </a:prstGeom>
          <a:solidFill>
            <a:srgbClr val="FF0000">
              <a:alpha val="20000"/>
            </a:srgbClr>
          </a:solidFill>
          <a:ln w="19050">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bwMode="auto">
          <a:xfrm>
            <a:off x="5093392" y="4219881"/>
            <a:ext cx="1758461" cy="1143000"/>
          </a:xfrm>
          <a:prstGeom prst="ellipse">
            <a:avLst/>
          </a:prstGeom>
          <a:solidFill>
            <a:srgbClr val="FF0000">
              <a:alpha val="20000"/>
            </a:srgbClr>
          </a:solidFill>
          <a:ln w="19050">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3" name="椭圆 12"/>
          <p:cNvSpPr/>
          <p:nvPr/>
        </p:nvSpPr>
        <p:spPr bwMode="auto">
          <a:xfrm>
            <a:off x="6851853" y="4219881"/>
            <a:ext cx="1758461" cy="1143000"/>
          </a:xfrm>
          <a:prstGeom prst="ellipse">
            <a:avLst/>
          </a:prstGeom>
          <a:solidFill>
            <a:srgbClr val="FF0000">
              <a:alpha val="20000"/>
            </a:srgbClr>
          </a:solidFill>
          <a:ln w="19050">
            <a:solidFill>
              <a:srgbClr val="FF0000"/>
            </a:solidFill>
            <a:prstDash val="dash"/>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9026362" y="4505630"/>
            <a:ext cx="1236911" cy="668215"/>
          </a:xfrm>
          <a:prstGeom prst="rect">
            <a:avLst/>
          </a:prstGeom>
          <a:solidFill>
            <a:srgbClr val="FF0000"/>
          </a:solidFill>
          <a:ln w="9525">
            <a:noFill/>
            <a:miter lim="800000"/>
          </a:ln>
          <a:effectLst>
            <a:outerShdw blurRad="50800" dist="38100" dir="2700000" algn="tl" rotWithShape="0">
              <a:prstClr val="black">
                <a:alpha val="40000"/>
              </a:prstClr>
            </a:outerShdw>
          </a:effectLst>
        </p:spPr>
        <p:txBody>
          <a:bodyPr wrap="none"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ISPE C&amp;Q</a:t>
            </a:r>
            <a:r>
              <a:rPr lang="zh-CN" altLang="en-US" sz="1200" b="1" dirty="0" smtClean="0">
                <a:solidFill>
                  <a:schemeClr val="bg1"/>
                </a:solidFill>
                <a:latin typeface="微软雅黑" panose="020B0503020204020204" pitchFamily="34" charset="-122"/>
                <a:ea typeface="微软雅黑" panose="020B0503020204020204" pitchFamily="34" charset="-122"/>
              </a:rPr>
              <a:t>指南</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第二版</a:t>
            </a:r>
          </a:p>
        </p:txBody>
      </p:sp>
      <p:sp>
        <p:nvSpPr>
          <p:cNvPr id="15" name="右箭头 14"/>
          <p:cNvSpPr/>
          <p:nvPr/>
        </p:nvSpPr>
        <p:spPr bwMode="auto">
          <a:xfrm>
            <a:off x="8698241" y="4714769"/>
            <a:ext cx="240196" cy="249936"/>
          </a:xfrm>
          <a:prstGeom prst="rightArrow">
            <a:avLst/>
          </a:prstGeom>
          <a:solidFill>
            <a:srgbClr val="FF0000"/>
          </a:solidFill>
          <a:ln w="9525">
            <a:noFill/>
            <a:miter lim="800000"/>
          </a:ln>
          <a:effectLst>
            <a:outerShdw blurRad="50800" dist="38100" dir="2700000" algn="tl" rotWithShape="0">
              <a:prstClr val="black">
                <a:alpha val="40000"/>
              </a:prstClr>
            </a:outerShdw>
          </a:effectLst>
        </p:spPr>
        <p:txBody>
          <a:bodyPr wrap="none" rtlCol="0" anchor="ctr"/>
          <a:lstStyle/>
          <a:p>
            <a:pPr algn="ctr"/>
            <a:endParaRPr lang="zh-CN" altLang="en-US" sz="1600" b="1" dirty="0" smtClean="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933645" y="4295380"/>
            <a:ext cx="545119" cy="261610"/>
          </a:xfrm>
          <a:prstGeom prst="rect">
            <a:avLst/>
          </a:prstGeom>
          <a:noFill/>
        </p:spPr>
        <p:txBody>
          <a:bodyPr wrap="square" rtlCol="0">
            <a:spAutoFit/>
          </a:bodyPr>
          <a:lstStyle/>
          <a:p>
            <a:r>
              <a:rPr lang="en-US" altLang="zh-CN" sz="1050" dirty="0" smtClean="0">
                <a:latin typeface="+mn-lt"/>
              </a:rPr>
              <a:t>2019</a:t>
            </a:r>
            <a:endParaRPr lang="zh-CN" altLang="en-US" sz="1050" dirty="0">
              <a:latin typeface="+mn-lt"/>
            </a:endParaRPr>
          </a:p>
        </p:txBody>
      </p:sp>
      <p:cxnSp>
        <p:nvCxnSpPr>
          <p:cNvPr id="17" name="肘形连接符 16"/>
          <p:cNvCxnSpPr>
            <a:stCxn id="19" idx="2"/>
          </p:cNvCxnSpPr>
          <p:nvPr/>
        </p:nvCxnSpPr>
        <p:spPr>
          <a:xfrm rot="5400000">
            <a:off x="9481135" y="3480889"/>
            <a:ext cx="1401436" cy="648050"/>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9811469" y="2334930"/>
            <a:ext cx="1312864" cy="769266"/>
            <a:chOff x="7010525" y="2150719"/>
            <a:chExt cx="1312864" cy="769266"/>
          </a:xfrm>
        </p:grpSpPr>
        <p:sp>
          <p:nvSpPr>
            <p:cNvPr id="19" name="矩形 18"/>
            <p:cNvSpPr/>
            <p:nvPr/>
          </p:nvSpPr>
          <p:spPr bwMode="auto">
            <a:xfrm>
              <a:off x="7086478" y="2371345"/>
              <a:ext cx="1236911" cy="548640"/>
            </a:xfrm>
            <a:prstGeom prst="rect">
              <a:avLst/>
            </a:prstGeom>
            <a:solidFill>
              <a:srgbClr val="95BAE2"/>
            </a:solidFill>
            <a:ln w="9525">
              <a:noFill/>
              <a:miter lim="800000"/>
            </a:ln>
            <a:effectLst>
              <a:outerShdw blurRad="50800" dist="38100" dir="2700000" algn="tl" rotWithShape="0">
                <a:prstClr val="black">
                  <a:alpha val="40000"/>
                </a:prstClr>
              </a:outerShdw>
            </a:effectLst>
          </p:spPr>
          <p:txBody>
            <a:bodyPr wrap="none" rtlCol="0" anchor="ctr"/>
            <a:lstStyle/>
            <a:p>
              <a:pPr algn="ctr"/>
              <a:r>
                <a:rPr lang="en-US" altLang="zh-CN" sz="900" b="1" dirty="0" smtClean="0">
                  <a:latin typeface="微软雅黑" panose="020B0503020204020204" pitchFamily="34" charset="-122"/>
                  <a:ea typeface="微软雅黑" panose="020B0503020204020204" pitchFamily="34" charset="-122"/>
                </a:rPr>
                <a:t>ICH Q8</a:t>
              </a:r>
            </a:p>
            <a:p>
              <a:pPr algn="ctr"/>
              <a:r>
                <a:rPr lang="en-US" altLang="zh-CN" sz="900" b="1" dirty="0" smtClean="0">
                  <a:latin typeface="微软雅黑" panose="020B0503020204020204" pitchFamily="34" charset="-122"/>
                  <a:ea typeface="微软雅黑" panose="020B0503020204020204" pitchFamily="34" charset="-122"/>
                </a:rPr>
                <a:t>Pharmaceutical</a:t>
              </a:r>
            </a:p>
            <a:p>
              <a:pPr algn="ctr"/>
              <a:r>
                <a:rPr lang="en-US" altLang="zh-CN" sz="900" b="1" dirty="0" smtClean="0">
                  <a:latin typeface="微软雅黑" panose="020B0503020204020204" pitchFamily="34" charset="-122"/>
                  <a:ea typeface="微软雅黑" panose="020B0503020204020204" pitchFamily="34" charset="-122"/>
                </a:rPr>
                <a:t>Development</a:t>
              </a:r>
              <a:endParaRPr lang="zh-CN" altLang="en-US" sz="900" b="1" dirty="0" smtClean="0">
                <a:latin typeface="微软雅黑" panose="020B0503020204020204" pitchFamily="34" charset="-122"/>
                <a:ea typeface="微软雅黑" panose="020B0503020204020204" pitchFamily="34" charset="-122"/>
              </a:endParaRPr>
            </a:p>
          </p:txBody>
        </p:sp>
        <p:sp>
          <p:nvSpPr>
            <p:cNvPr id="20" name="文本框 19"/>
            <p:cNvSpPr txBox="1"/>
            <p:nvPr/>
          </p:nvSpPr>
          <p:spPr>
            <a:xfrm>
              <a:off x="7010525" y="2150719"/>
              <a:ext cx="545119" cy="261610"/>
            </a:xfrm>
            <a:prstGeom prst="rect">
              <a:avLst/>
            </a:prstGeom>
            <a:noFill/>
          </p:spPr>
          <p:txBody>
            <a:bodyPr wrap="square" rtlCol="0">
              <a:spAutoFit/>
            </a:bodyPr>
            <a:lstStyle/>
            <a:p>
              <a:r>
                <a:rPr lang="en-US" altLang="zh-CN" sz="1050" dirty="0" smtClean="0">
                  <a:latin typeface="+mn-lt"/>
                </a:rPr>
                <a:t>2004</a:t>
              </a:r>
              <a:endParaRPr lang="zh-CN" altLang="en-US" sz="1050" dirty="0">
                <a:latin typeface="+mn-lt"/>
              </a:endParaRPr>
            </a:p>
          </p:txBody>
        </p:sp>
      </p:grpSp>
      <p:cxnSp>
        <p:nvCxnSpPr>
          <p:cNvPr id="22" name="直接连接符 21"/>
          <p:cNvCxnSpPr/>
          <p:nvPr/>
        </p:nvCxnSpPr>
        <p:spPr>
          <a:xfrm>
            <a:off x="1930974" y="2242310"/>
            <a:ext cx="8595222" cy="0"/>
          </a:xfrm>
          <a:prstGeom prst="line">
            <a:avLst/>
          </a:prstGeom>
          <a:ln w="19050">
            <a:solidFill>
              <a:srgbClr val="B3AFAF"/>
            </a:solidFill>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0526197" y="2242310"/>
            <a:ext cx="0" cy="323344"/>
          </a:xfrm>
          <a:prstGeom prst="straightConnector1">
            <a:avLst/>
          </a:prstGeom>
          <a:ln w="19050">
            <a:solidFill>
              <a:srgbClr val="B3AFAF"/>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234729" y="2334930"/>
            <a:ext cx="1312864" cy="769266"/>
            <a:chOff x="7010525" y="2150719"/>
            <a:chExt cx="1312864" cy="769266"/>
          </a:xfrm>
        </p:grpSpPr>
        <p:sp>
          <p:nvSpPr>
            <p:cNvPr id="30" name="矩形 29"/>
            <p:cNvSpPr/>
            <p:nvPr/>
          </p:nvSpPr>
          <p:spPr bwMode="auto">
            <a:xfrm>
              <a:off x="7086478" y="2371345"/>
              <a:ext cx="1236911" cy="548640"/>
            </a:xfrm>
            <a:prstGeom prst="rect">
              <a:avLst/>
            </a:prstGeom>
            <a:solidFill>
              <a:srgbClr val="95BAE2"/>
            </a:solidFill>
            <a:ln w="9525">
              <a:noFill/>
              <a:miter lim="800000"/>
            </a:ln>
            <a:effectLst>
              <a:outerShdw blurRad="50800" dist="38100" dir="2700000" algn="tl" rotWithShape="0">
                <a:prstClr val="black">
                  <a:alpha val="40000"/>
                </a:prstClr>
              </a:outerShdw>
            </a:effectLst>
          </p:spPr>
          <p:txBody>
            <a:bodyPr wrap="none" rtlCol="0" anchor="ctr"/>
            <a:lstStyle/>
            <a:p>
              <a:pPr algn="ctr"/>
              <a:r>
                <a:rPr lang="en-US" altLang="zh-CN" sz="900" b="1" dirty="0" smtClean="0">
                  <a:latin typeface="微软雅黑" panose="020B0503020204020204" pitchFamily="34" charset="-122"/>
                  <a:ea typeface="微软雅黑" panose="020B0503020204020204" pitchFamily="34" charset="-122"/>
                </a:rPr>
                <a:t>ICH Q10</a:t>
              </a:r>
            </a:p>
            <a:p>
              <a:pPr algn="ctr"/>
              <a:r>
                <a:rPr lang="en-US" altLang="zh-CN" sz="900" b="1" dirty="0">
                  <a:latin typeface="+mj-ea"/>
                  <a:ea typeface="+mj-ea"/>
                </a:rPr>
                <a:t>Pharmaceutical </a:t>
              </a:r>
              <a:endParaRPr lang="en-US" altLang="zh-CN" sz="900" b="1" dirty="0" smtClean="0">
                <a:latin typeface="+mj-ea"/>
                <a:ea typeface="+mj-ea"/>
              </a:endParaRPr>
            </a:p>
            <a:p>
              <a:pPr algn="ctr"/>
              <a:r>
                <a:rPr lang="en-US" altLang="zh-CN" sz="900" b="1" dirty="0" smtClean="0">
                  <a:latin typeface="+mj-ea"/>
                  <a:ea typeface="+mj-ea"/>
                </a:rPr>
                <a:t>Quality </a:t>
              </a:r>
              <a:r>
                <a:rPr lang="en-US" altLang="zh-CN" sz="900" b="1" dirty="0">
                  <a:latin typeface="+mj-ea"/>
                  <a:ea typeface="+mj-ea"/>
                </a:rPr>
                <a:t>System</a:t>
              </a:r>
              <a:endParaRPr lang="zh-CN" altLang="zh-CN" sz="900" dirty="0">
                <a:latin typeface="+mj-ea"/>
                <a:ea typeface="+mj-ea"/>
              </a:endParaRPr>
            </a:p>
          </p:txBody>
        </p:sp>
        <p:sp>
          <p:nvSpPr>
            <p:cNvPr id="31" name="文本框 30"/>
            <p:cNvSpPr txBox="1"/>
            <p:nvPr/>
          </p:nvSpPr>
          <p:spPr>
            <a:xfrm>
              <a:off x="7010525" y="2150719"/>
              <a:ext cx="545119" cy="261610"/>
            </a:xfrm>
            <a:prstGeom prst="rect">
              <a:avLst/>
            </a:prstGeom>
            <a:noFill/>
          </p:spPr>
          <p:txBody>
            <a:bodyPr wrap="square" rtlCol="0">
              <a:spAutoFit/>
            </a:bodyPr>
            <a:lstStyle/>
            <a:p>
              <a:r>
                <a:rPr lang="en-US" altLang="zh-CN" sz="1050" dirty="0" smtClean="0">
                  <a:latin typeface="+mn-lt"/>
                </a:rPr>
                <a:t>2008</a:t>
              </a:r>
              <a:endParaRPr lang="zh-CN" altLang="en-US" sz="1050" dirty="0">
                <a:latin typeface="+mn-lt"/>
              </a:endParaRPr>
            </a:p>
          </p:txBody>
        </p:sp>
      </p:grpSp>
      <p:sp>
        <p:nvSpPr>
          <p:cNvPr id="32" name="文本框 31"/>
          <p:cNvSpPr txBox="1"/>
          <p:nvPr/>
        </p:nvSpPr>
        <p:spPr>
          <a:xfrm>
            <a:off x="7445359" y="2565654"/>
            <a:ext cx="2090530"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遵守</a:t>
            </a:r>
            <a:r>
              <a:rPr lang="en-US" altLang="zh-CN" sz="1200" dirty="0" smtClean="0">
                <a:latin typeface="微软雅黑" panose="020B0503020204020204" pitchFamily="34" charset="-122"/>
                <a:ea typeface="微软雅黑" panose="020B0503020204020204" pitchFamily="34" charset="-122"/>
              </a:rPr>
              <a:t>Q9</a:t>
            </a:r>
            <a:r>
              <a:rPr lang="zh-CN" altLang="en-US" sz="1200" dirty="0" smtClean="0">
                <a:latin typeface="微软雅黑" panose="020B0503020204020204" pitchFamily="34" charset="-122"/>
                <a:ea typeface="微软雅黑" panose="020B0503020204020204" pitchFamily="34" charset="-122"/>
              </a:rPr>
              <a:t>质量风险管理的理念</a:t>
            </a:r>
            <a:endParaRPr lang="zh-CN" altLang="en-US" sz="12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8804947" y="3363831"/>
            <a:ext cx="839871" cy="461665"/>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和</a:t>
            </a:r>
            <a:r>
              <a:rPr lang="en-US" altLang="zh-CN" sz="1200" dirty="0" smtClean="0">
                <a:latin typeface="微软雅黑" panose="020B0503020204020204" pitchFamily="34" charset="-122"/>
                <a:ea typeface="微软雅黑" panose="020B0503020204020204" pitchFamily="34" charset="-122"/>
              </a:rPr>
              <a:t>E2500</a:t>
            </a:r>
            <a:r>
              <a:rPr lang="zh-CN" altLang="en-US" sz="1200" dirty="0" smtClean="0">
                <a:latin typeface="微软雅黑" panose="020B0503020204020204" pitchFamily="34" charset="-122"/>
                <a:ea typeface="微软雅黑" panose="020B0503020204020204" pitchFamily="34" charset="-122"/>
              </a:rPr>
              <a:t>概念一致</a:t>
            </a:r>
            <a:endParaRPr lang="zh-CN" altLang="en-US" sz="1200"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10492319" y="3205050"/>
            <a:ext cx="1225526" cy="646331"/>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以产品和工艺风险</a:t>
            </a:r>
            <a:r>
              <a:rPr lang="zh-CN" altLang="en-US" sz="1200" dirty="0" smtClean="0">
                <a:latin typeface="微软雅黑" panose="020B0503020204020204" pitchFamily="34" charset="-122"/>
                <a:ea typeface="微软雅黑" panose="020B0503020204020204" pitchFamily="34" charset="-122"/>
              </a:rPr>
              <a:t>为核心，加强</a:t>
            </a:r>
            <a:r>
              <a:rPr lang="en-US" altLang="zh-CN" sz="1200" dirty="0" err="1" smtClean="0">
                <a:latin typeface="微软雅黑" panose="020B0503020204020204" pitchFamily="34" charset="-122"/>
                <a:ea typeface="微软雅黑" panose="020B0503020204020204" pitchFamily="34" charset="-122"/>
              </a:rPr>
              <a:t>QbD</a:t>
            </a:r>
            <a:r>
              <a:rPr lang="zh-CN" altLang="en-US" sz="1200" dirty="0" smtClean="0">
                <a:latin typeface="微软雅黑" panose="020B0503020204020204" pitchFamily="34" charset="-122"/>
                <a:ea typeface="微软雅黑" panose="020B0503020204020204" pitchFamily="34" charset="-122"/>
              </a:rPr>
              <a:t>理念</a:t>
            </a:r>
            <a:endParaRPr lang="en-US" altLang="zh-CN" sz="1200" dirty="0" smtClean="0">
              <a:latin typeface="微软雅黑" panose="020B0503020204020204" pitchFamily="34" charset="-122"/>
              <a:ea typeface="微软雅黑" panose="020B0503020204020204" pitchFamily="34" charset="-122"/>
            </a:endParaRPr>
          </a:p>
        </p:txBody>
      </p:sp>
      <p:cxnSp>
        <p:nvCxnSpPr>
          <p:cNvPr id="37" name="直接箭头连接符 36"/>
          <p:cNvCxnSpPr/>
          <p:nvPr/>
        </p:nvCxnSpPr>
        <p:spPr>
          <a:xfrm>
            <a:off x="1941652" y="2242310"/>
            <a:ext cx="0" cy="323344"/>
          </a:xfrm>
          <a:prstGeom prst="straightConnector1">
            <a:avLst/>
          </a:prstGeom>
          <a:ln w="19050">
            <a:solidFill>
              <a:srgbClr val="B3AFA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30" idx="2"/>
            <a:endCxn id="11" idx="2"/>
          </p:cNvCxnSpPr>
          <p:nvPr/>
        </p:nvCxnSpPr>
        <p:spPr>
          <a:xfrm rot="16200000" flipH="1">
            <a:off x="1788442" y="3244891"/>
            <a:ext cx="1687185" cy="1405793"/>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962557" y="3417926"/>
            <a:ext cx="1100603" cy="1384995"/>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第二</a:t>
            </a:r>
            <a:r>
              <a:rPr lang="zh-CN" altLang="en-US" sz="1200" dirty="0" smtClean="0">
                <a:latin typeface="微软雅黑" panose="020B0503020204020204" pitchFamily="34" charset="-122"/>
                <a:ea typeface="微软雅黑" panose="020B0503020204020204" pitchFamily="34" charset="-122"/>
              </a:rPr>
              <a:t>版指南再次强调：</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验证管理体系不是独立的管理体系，而是质量管理体系的一部分</a:t>
            </a:r>
            <a:endParaRPr lang="en-US" altLang="zh-CN" sz="1200" dirty="0" smtClean="0">
              <a:latin typeface="微软雅黑" panose="020B0503020204020204" pitchFamily="34" charset="-122"/>
              <a:ea typeface="微软雅黑" panose="020B0503020204020204" pitchFamily="34" charset="-122"/>
            </a:endParaRPr>
          </a:p>
        </p:txBody>
      </p:sp>
      <p:grpSp>
        <p:nvGrpSpPr>
          <p:cNvPr id="51" name="组合 50"/>
          <p:cNvGrpSpPr/>
          <p:nvPr/>
        </p:nvGrpSpPr>
        <p:grpSpPr>
          <a:xfrm>
            <a:off x="803167" y="5617178"/>
            <a:ext cx="2472021" cy="623248"/>
            <a:chOff x="767999" y="5292058"/>
            <a:chExt cx="2472021" cy="623248"/>
          </a:xfrm>
        </p:grpSpPr>
        <p:cxnSp>
          <p:nvCxnSpPr>
            <p:cNvPr id="44" name="直接箭头连接符 43"/>
            <p:cNvCxnSpPr/>
            <p:nvPr/>
          </p:nvCxnSpPr>
          <p:spPr>
            <a:xfrm>
              <a:off x="1347372" y="5430558"/>
              <a:ext cx="182965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767999" y="5292058"/>
              <a:ext cx="654212"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图例</a:t>
              </a:r>
              <a:r>
                <a:rPr lang="en-US" altLang="zh-CN" sz="1200" b="1" dirty="0" smtClean="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1271336" y="5453641"/>
              <a:ext cx="1968684" cy="461665"/>
            </a:xfrm>
            <a:prstGeom prst="rect">
              <a:avLst/>
            </a:prstGeom>
            <a:noFill/>
          </p:spPr>
          <p:txBody>
            <a:bodyPr wrap="square" rtlCol="0">
              <a:spAutoFit/>
            </a:bodyPr>
            <a:lstStyle/>
            <a:p>
              <a:pPr algn="ctr"/>
              <a:r>
                <a:rPr lang="en-US" altLang="zh-CN" sz="1200" dirty="0" smtClean="0">
                  <a:latin typeface="微软雅黑" panose="020B0503020204020204" pitchFamily="34" charset="-122"/>
                  <a:ea typeface="微软雅黑" panose="020B0503020204020204" pitchFamily="34" charset="-122"/>
                </a:rPr>
                <a:t>C&amp;Q</a:t>
              </a:r>
              <a:r>
                <a:rPr lang="zh-CN" altLang="en-US" sz="1200" dirty="0" smtClean="0">
                  <a:latin typeface="微软雅黑" panose="020B0503020204020204" pitchFamily="34" charset="-122"/>
                  <a:ea typeface="微软雅黑" panose="020B0503020204020204" pitchFamily="34" charset="-122"/>
                </a:rPr>
                <a:t>第二版指南和其它相关指南之间的参考关系</a:t>
              </a:r>
              <a:endParaRPr lang="zh-CN" altLang="en-US" sz="1200" dirty="0">
                <a:latin typeface="微软雅黑" panose="020B0503020204020204" pitchFamily="34" charset="-122"/>
                <a:ea typeface="微软雅黑" panose="020B0503020204020204" pitchFamily="34" charset="-122"/>
              </a:endParaRPr>
            </a:p>
          </p:txBody>
        </p:sp>
      </p:grpSp>
      <p:sp>
        <p:nvSpPr>
          <p:cNvPr id="52" name="文本框 51"/>
          <p:cNvSpPr txBox="1"/>
          <p:nvPr/>
        </p:nvSpPr>
        <p:spPr>
          <a:xfrm>
            <a:off x="9014904" y="1043133"/>
            <a:ext cx="2496737" cy="646331"/>
          </a:xfrm>
          <a:prstGeom prst="rect">
            <a:avLst/>
          </a:prstGeom>
          <a:noFill/>
        </p:spPr>
        <p:txBody>
          <a:bodyPr wrap="square" rtlCol="0">
            <a:spAutoFit/>
          </a:bodyPr>
          <a:lstStyle/>
          <a:p>
            <a:r>
              <a:rPr lang="zh-CN" altLang="en-US" sz="1200" b="1" dirty="0">
                <a:latin typeface="+mj-ea"/>
                <a:ea typeface="+mj-ea"/>
              </a:rPr>
              <a:t>注释</a:t>
            </a:r>
            <a:r>
              <a:rPr lang="zh-CN" altLang="en-US" sz="1200" b="1" dirty="0" smtClean="0">
                <a:latin typeface="+mj-ea"/>
                <a:ea typeface="+mj-ea"/>
              </a:rPr>
              <a:t>：</a:t>
            </a:r>
            <a:r>
              <a:rPr lang="en-US" altLang="zh-CN" sz="1200" dirty="0" smtClean="0">
                <a:latin typeface="+mj-ea"/>
                <a:ea typeface="+mj-ea"/>
              </a:rPr>
              <a:t>C&amp;Q</a:t>
            </a:r>
            <a:r>
              <a:rPr lang="zh-CN" altLang="en-US" sz="1200" dirty="0" smtClean="0">
                <a:latin typeface="+mj-ea"/>
                <a:ea typeface="+mj-ea"/>
              </a:rPr>
              <a:t>指南第一版的发布要早于</a:t>
            </a:r>
            <a:r>
              <a:rPr lang="en-US" altLang="zh-CN" sz="1200" dirty="0" smtClean="0">
                <a:latin typeface="+mj-ea"/>
                <a:ea typeface="+mj-ea"/>
              </a:rPr>
              <a:t>ICH</a:t>
            </a:r>
            <a:r>
              <a:rPr lang="zh-CN" altLang="en-US" sz="1200" dirty="0" smtClean="0">
                <a:latin typeface="+mj-ea"/>
                <a:ea typeface="+mj-ea"/>
              </a:rPr>
              <a:t>相关指南，所以，</a:t>
            </a:r>
            <a:r>
              <a:rPr lang="en-US" altLang="zh-CN" sz="1200" dirty="0" smtClean="0">
                <a:latin typeface="+mj-ea"/>
                <a:ea typeface="+mj-ea"/>
              </a:rPr>
              <a:t>C&amp;Q</a:t>
            </a:r>
            <a:r>
              <a:rPr lang="zh-CN" altLang="en-US" sz="1200" dirty="0" smtClean="0">
                <a:latin typeface="+mj-ea"/>
                <a:ea typeface="+mj-ea"/>
              </a:rPr>
              <a:t>指南第一版和</a:t>
            </a:r>
            <a:r>
              <a:rPr lang="en-US" altLang="zh-CN" sz="1200" dirty="0" smtClean="0">
                <a:latin typeface="+mj-ea"/>
                <a:ea typeface="+mj-ea"/>
              </a:rPr>
              <a:t>ICH</a:t>
            </a:r>
            <a:r>
              <a:rPr lang="zh-CN" altLang="en-US" sz="1200" dirty="0" smtClean="0">
                <a:latin typeface="+mj-ea"/>
                <a:ea typeface="+mj-ea"/>
              </a:rPr>
              <a:t>管理理念稍有出入</a:t>
            </a:r>
            <a:endParaRPr lang="zh-CN" altLang="en-US" sz="1200" dirty="0">
              <a:latin typeface="+mj-ea"/>
              <a:ea typeface="+mj-ea"/>
            </a:endParaRP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6</a:t>
            </a:fld>
            <a:r>
              <a:rPr lang="en-US" altLang="zh-CN" dirty="0" smtClean="0"/>
              <a:t>/119</a:t>
            </a:r>
            <a:endParaRPr lang="zh-CN" altLang="en-US" dirty="0"/>
          </a:p>
        </p:txBody>
      </p:sp>
    </p:spTree>
    <p:extLst>
      <p:ext uri="{BB962C8B-B14F-4D97-AF65-F5344CB8AC3E}">
        <p14:creationId xmlns:p14="http://schemas.microsoft.com/office/powerpoint/2010/main" val="3774042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调试和确认期间的加强型文档管理</a:t>
            </a:r>
            <a:endParaRPr lang="zh-CN" altLang="en-US" dirty="0"/>
          </a:p>
        </p:txBody>
      </p:sp>
      <p:sp>
        <p:nvSpPr>
          <p:cNvPr id="4" name="文本框 3"/>
          <p:cNvSpPr txBox="1"/>
          <p:nvPr/>
        </p:nvSpPr>
        <p:spPr>
          <a:xfrm>
            <a:off x="762000" y="988592"/>
            <a:ext cx="10848000" cy="5309146"/>
          </a:xfrm>
          <a:prstGeom prst="rect">
            <a:avLst/>
          </a:prstGeom>
          <a:noFill/>
        </p:spPr>
        <p:txBody>
          <a:bodyPr wrap="square" rtlCol="0">
            <a:spAutoFit/>
          </a:bodyPr>
          <a:lstStyle/>
          <a:p>
            <a:pPr>
              <a:lnSpc>
                <a:spcPct val="150000"/>
              </a:lnSpc>
            </a:pPr>
            <a:r>
              <a:rPr lang="zh-CN" altLang="en-US" sz="1400" b="1" u="sng" dirty="0">
                <a:latin typeface="+mj-ea"/>
                <a:ea typeface="+mj-ea"/>
              </a:rPr>
              <a:t>为了便于调试和确认的整合</a:t>
            </a:r>
            <a:r>
              <a:rPr lang="zh-CN" altLang="en-US" sz="1400" b="1" u="sng" dirty="0" smtClean="0">
                <a:latin typeface="+mj-ea"/>
                <a:ea typeface="+mj-ea"/>
              </a:rPr>
              <a:t>，</a:t>
            </a:r>
            <a:r>
              <a:rPr lang="en-US" altLang="zh-CN" sz="1400" b="1" u="sng" dirty="0" smtClean="0">
                <a:latin typeface="+mj-ea"/>
                <a:ea typeface="+mj-ea"/>
              </a:rPr>
              <a:t>C&amp;Q(</a:t>
            </a:r>
            <a:r>
              <a:rPr lang="zh-CN" altLang="en-US" sz="1400" b="1" u="sng" dirty="0" smtClean="0">
                <a:latin typeface="+mj-ea"/>
                <a:ea typeface="+mj-ea"/>
              </a:rPr>
              <a:t>第二版</a:t>
            </a:r>
            <a:r>
              <a:rPr lang="en-US" altLang="zh-CN" sz="1400" b="1" u="sng" dirty="0" smtClean="0">
                <a:latin typeface="+mj-ea"/>
                <a:ea typeface="+mj-ea"/>
              </a:rPr>
              <a:t>)</a:t>
            </a:r>
            <a:r>
              <a:rPr lang="zh-CN" altLang="en-US" sz="1400" b="1" u="sng" dirty="0" smtClean="0">
                <a:latin typeface="+mj-ea"/>
                <a:ea typeface="+mj-ea"/>
              </a:rPr>
              <a:t>对调试和确认活动</a:t>
            </a:r>
            <a:r>
              <a:rPr lang="en-US" altLang="zh-CN" sz="1400" b="1" u="sng" dirty="0" smtClean="0">
                <a:latin typeface="+mj-ea"/>
                <a:ea typeface="+mj-ea"/>
              </a:rPr>
              <a:t>/</a:t>
            </a:r>
            <a:r>
              <a:rPr lang="zh-CN" altLang="en-US" sz="1400" b="1" u="sng" dirty="0" smtClean="0">
                <a:latin typeface="+mj-ea"/>
                <a:ea typeface="+mj-ea"/>
              </a:rPr>
              <a:t>文件做了差异性分析：</a:t>
            </a:r>
            <a:endParaRPr lang="en-US" altLang="zh-CN" sz="1400" b="1" u="sng" dirty="0" smtClean="0">
              <a:latin typeface="+mj-ea"/>
              <a:ea typeface="+mj-ea"/>
            </a:endParaRPr>
          </a:p>
          <a:p>
            <a:pPr>
              <a:lnSpc>
                <a:spcPct val="150000"/>
              </a:lnSpc>
            </a:pPr>
            <a:endParaRPr lang="en-US" altLang="zh-CN" sz="1400" b="1" u="sng" dirty="0">
              <a:latin typeface="+mj-ea"/>
              <a:ea typeface="+mj-ea"/>
            </a:endParaRPr>
          </a:p>
          <a:p>
            <a:pPr>
              <a:lnSpc>
                <a:spcPct val="150000"/>
              </a:lnSpc>
            </a:pPr>
            <a:endParaRPr lang="en-US" altLang="zh-CN" sz="1400" b="1" u="sng" dirty="0" smtClean="0">
              <a:latin typeface="+mj-ea"/>
              <a:ea typeface="+mj-ea"/>
            </a:endParaRPr>
          </a:p>
          <a:p>
            <a:pPr>
              <a:lnSpc>
                <a:spcPct val="150000"/>
              </a:lnSpc>
            </a:pPr>
            <a:endParaRPr lang="en-US" altLang="zh-CN" sz="1400" b="1" u="sng" dirty="0">
              <a:latin typeface="+mj-ea"/>
              <a:ea typeface="+mj-ea"/>
            </a:endParaRPr>
          </a:p>
          <a:p>
            <a:pPr>
              <a:lnSpc>
                <a:spcPct val="150000"/>
              </a:lnSpc>
            </a:pPr>
            <a:endParaRPr lang="en-US" altLang="zh-CN" sz="1400" b="1" u="sng" dirty="0" smtClean="0">
              <a:latin typeface="+mj-ea"/>
              <a:ea typeface="+mj-ea"/>
            </a:endParaRPr>
          </a:p>
          <a:p>
            <a:pPr>
              <a:lnSpc>
                <a:spcPct val="150000"/>
              </a:lnSpc>
            </a:pPr>
            <a:endParaRPr lang="en-US" altLang="zh-CN" sz="1400" b="1" u="sng" dirty="0">
              <a:latin typeface="+mj-ea"/>
              <a:ea typeface="+mj-ea"/>
            </a:endParaRPr>
          </a:p>
          <a:p>
            <a:pPr>
              <a:lnSpc>
                <a:spcPct val="150000"/>
              </a:lnSpc>
            </a:pPr>
            <a:endParaRPr lang="en-US" altLang="zh-CN" sz="1400" b="1" u="sng" dirty="0" smtClean="0">
              <a:latin typeface="+mj-ea"/>
              <a:ea typeface="+mj-ea"/>
            </a:endParaRPr>
          </a:p>
          <a:p>
            <a:pPr>
              <a:lnSpc>
                <a:spcPct val="150000"/>
              </a:lnSpc>
            </a:pPr>
            <a:endParaRPr lang="en-US" altLang="zh-CN" sz="1400" b="1" u="sng" dirty="0">
              <a:latin typeface="+mj-ea"/>
              <a:ea typeface="+mj-ea"/>
            </a:endParaRPr>
          </a:p>
          <a:p>
            <a:pPr>
              <a:lnSpc>
                <a:spcPct val="150000"/>
              </a:lnSpc>
            </a:pPr>
            <a:endParaRPr lang="en-US" altLang="zh-CN" sz="1400" b="1" u="sng" dirty="0" smtClean="0">
              <a:latin typeface="+mj-ea"/>
              <a:ea typeface="+mj-ea"/>
            </a:endParaRPr>
          </a:p>
          <a:p>
            <a:pPr>
              <a:lnSpc>
                <a:spcPct val="150000"/>
              </a:lnSpc>
            </a:pPr>
            <a:endParaRPr lang="en-US" altLang="zh-CN" sz="1400" b="1" u="sng" dirty="0">
              <a:latin typeface="+mj-ea"/>
              <a:ea typeface="+mj-ea"/>
            </a:endParaRPr>
          </a:p>
          <a:p>
            <a:pPr>
              <a:lnSpc>
                <a:spcPct val="150000"/>
              </a:lnSpc>
            </a:pPr>
            <a:endParaRPr lang="en-US" altLang="zh-CN" sz="1600" b="1" u="sng" dirty="0" smtClean="0">
              <a:latin typeface="+mj-ea"/>
              <a:ea typeface="+mj-ea"/>
            </a:endParaRPr>
          </a:p>
          <a:p>
            <a:pPr>
              <a:lnSpc>
                <a:spcPct val="150000"/>
              </a:lnSpc>
            </a:pPr>
            <a:r>
              <a:rPr lang="zh-CN" altLang="en-US" sz="1400" b="1" u="sng" dirty="0" smtClean="0">
                <a:latin typeface="+mj-ea"/>
                <a:ea typeface="+mj-ea"/>
              </a:rPr>
              <a:t>为了便于调试</a:t>
            </a:r>
            <a:r>
              <a:rPr lang="zh-CN" altLang="en-US" sz="1400" b="1" u="sng" dirty="0">
                <a:latin typeface="+mj-ea"/>
                <a:ea typeface="+mj-ea"/>
              </a:rPr>
              <a:t>和</a:t>
            </a:r>
            <a:r>
              <a:rPr lang="zh-CN" altLang="en-US" sz="1400" b="1" u="sng" dirty="0" smtClean="0">
                <a:latin typeface="+mj-ea"/>
                <a:ea typeface="+mj-ea"/>
              </a:rPr>
              <a:t>确认的</a:t>
            </a:r>
            <a:r>
              <a:rPr lang="zh-CN" altLang="en-US" sz="1400" b="1" u="sng" dirty="0">
                <a:latin typeface="+mj-ea"/>
                <a:ea typeface="+mj-ea"/>
              </a:rPr>
              <a:t>整合，</a:t>
            </a:r>
            <a:r>
              <a:rPr lang="en-US" altLang="zh-CN" sz="1400" b="1" u="sng" dirty="0">
                <a:latin typeface="+mj-ea"/>
                <a:ea typeface="+mj-ea"/>
              </a:rPr>
              <a:t>C&amp;Q(</a:t>
            </a:r>
            <a:r>
              <a:rPr lang="zh-CN" altLang="en-US" sz="1400" b="1" u="sng" dirty="0">
                <a:latin typeface="+mj-ea"/>
                <a:ea typeface="+mj-ea"/>
              </a:rPr>
              <a:t>第二版</a:t>
            </a:r>
            <a:r>
              <a:rPr lang="en-US" altLang="zh-CN" sz="1400" b="1" u="sng" dirty="0" smtClean="0">
                <a:latin typeface="+mj-ea"/>
                <a:ea typeface="+mj-ea"/>
              </a:rPr>
              <a:t>)</a:t>
            </a:r>
            <a:r>
              <a:rPr lang="zh-CN" altLang="en-US" sz="1400" b="1" u="sng" dirty="0" smtClean="0">
                <a:latin typeface="+mj-ea"/>
                <a:ea typeface="+mj-ea"/>
              </a:rPr>
              <a:t>对文档管理策略方面作出</a:t>
            </a:r>
            <a:r>
              <a:rPr lang="zh-CN" altLang="en-US" sz="1400" b="1" u="sng" dirty="0">
                <a:latin typeface="+mj-ea"/>
                <a:ea typeface="+mj-ea"/>
              </a:rPr>
              <a:t>了如下</a:t>
            </a:r>
            <a:r>
              <a:rPr lang="zh-CN" altLang="en-US" sz="1400" b="1" u="sng" dirty="0" smtClean="0">
                <a:latin typeface="+mj-ea"/>
                <a:ea typeface="+mj-ea"/>
              </a:rPr>
              <a:t>尝试：</a:t>
            </a:r>
            <a:endParaRPr lang="en-US" altLang="zh-CN" sz="1400" b="1" u="sng" dirty="0">
              <a:latin typeface="+mj-ea"/>
              <a:ea typeface="+mj-ea"/>
            </a:endParaRPr>
          </a:p>
          <a:p>
            <a:pPr marL="285750" indent="-285750">
              <a:lnSpc>
                <a:spcPct val="150000"/>
              </a:lnSpc>
              <a:buFont typeface="Arial" panose="020B0604020202020204" pitchFamily="34" charset="0"/>
              <a:buChar char="•"/>
            </a:pPr>
            <a:r>
              <a:rPr lang="zh-CN" altLang="en-US" sz="1400" dirty="0" smtClean="0">
                <a:latin typeface="+mj-ea"/>
                <a:ea typeface="+mj-ea"/>
              </a:rPr>
              <a:t>应尽量避免重复测试，只有在必要时，才进行重复测试。</a:t>
            </a:r>
            <a:endParaRPr lang="en-US" altLang="zh-CN" sz="1400" dirty="0" smtClean="0">
              <a:latin typeface="+mj-ea"/>
              <a:ea typeface="+mj-ea"/>
            </a:endParaRPr>
          </a:p>
          <a:p>
            <a:pPr marL="285750" indent="-285750">
              <a:lnSpc>
                <a:spcPct val="150000"/>
              </a:lnSpc>
              <a:buFont typeface="Arial" panose="020B0604020202020204" pitchFamily="34" charset="0"/>
              <a:buChar char="•"/>
            </a:pPr>
            <a:r>
              <a:rPr lang="zh-CN" altLang="en-US" sz="1400" dirty="0" smtClean="0">
                <a:latin typeface="+mj-ea"/>
                <a:ea typeface="+mj-ea"/>
              </a:rPr>
              <a:t>测试文件</a:t>
            </a:r>
            <a:r>
              <a:rPr lang="en-US" altLang="zh-CN" sz="1400" dirty="0" smtClean="0">
                <a:latin typeface="+mj-ea"/>
                <a:ea typeface="+mj-ea"/>
              </a:rPr>
              <a:t>/</a:t>
            </a:r>
            <a:r>
              <a:rPr lang="zh-CN" altLang="en-US" sz="1400" dirty="0" smtClean="0">
                <a:latin typeface="+mj-ea"/>
                <a:ea typeface="+mj-ea"/>
              </a:rPr>
              <a:t>记录可以是</a:t>
            </a:r>
            <a:r>
              <a:rPr lang="en-US" altLang="zh-CN" sz="1400" dirty="0" smtClean="0">
                <a:latin typeface="+mj-ea"/>
                <a:ea typeface="+mj-ea"/>
              </a:rPr>
              <a:t>FAT/SAT</a:t>
            </a:r>
            <a:r>
              <a:rPr lang="zh-CN" altLang="en-US" sz="1400" dirty="0" smtClean="0">
                <a:latin typeface="+mj-ea"/>
                <a:ea typeface="+mj-ea"/>
              </a:rPr>
              <a:t>文件的一部分，也可以是</a:t>
            </a:r>
            <a:r>
              <a:rPr lang="en-US" altLang="zh-CN" sz="1400" dirty="0" smtClean="0">
                <a:latin typeface="+mj-ea"/>
                <a:ea typeface="+mj-ea"/>
              </a:rPr>
              <a:t>IQ/OQ</a:t>
            </a:r>
            <a:r>
              <a:rPr lang="zh-CN" altLang="en-US" sz="1400" dirty="0" smtClean="0">
                <a:latin typeface="+mj-ea"/>
                <a:ea typeface="+mj-ea"/>
              </a:rPr>
              <a:t>文件的一部分。</a:t>
            </a:r>
            <a:endParaRPr lang="en-US" altLang="zh-CN" sz="1400" dirty="0" smtClean="0">
              <a:latin typeface="+mj-ea"/>
              <a:ea typeface="+mj-ea"/>
            </a:endParaRPr>
          </a:p>
          <a:p>
            <a:pPr marL="285750" indent="-285750">
              <a:lnSpc>
                <a:spcPct val="150000"/>
              </a:lnSpc>
              <a:buFont typeface="Arial" panose="020B0604020202020204" pitchFamily="34" charset="0"/>
              <a:buChar char="•"/>
            </a:pPr>
            <a:r>
              <a:rPr lang="zh-CN" altLang="en-US" sz="1400" dirty="0" smtClean="0">
                <a:latin typeface="+mj-ea"/>
                <a:ea typeface="+mj-ea"/>
              </a:rPr>
              <a:t>甚至，测试文件</a:t>
            </a:r>
            <a:r>
              <a:rPr lang="en-US" altLang="zh-CN" sz="1400" dirty="0" smtClean="0">
                <a:latin typeface="+mj-ea"/>
                <a:ea typeface="+mj-ea"/>
              </a:rPr>
              <a:t>/</a:t>
            </a:r>
            <a:r>
              <a:rPr lang="zh-CN" altLang="en-US" sz="1400" dirty="0" smtClean="0">
                <a:latin typeface="+mj-ea"/>
                <a:ea typeface="+mj-ea"/>
              </a:rPr>
              <a:t>记录也可以作为单独的测试记录表格使用，在此情况下，记录表格应预先编制并受到</a:t>
            </a:r>
            <a:r>
              <a:rPr lang="en-US" altLang="zh-CN" sz="1400" dirty="0" smtClean="0">
                <a:latin typeface="+mj-ea"/>
                <a:ea typeface="+mj-ea"/>
              </a:rPr>
              <a:t>QA </a:t>
            </a:r>
            <a:r>
              <a:rPr lang="zh-CN" altLang="en-US" sz="1400" dirty="0" smtClean="0">
                <a:latin typeface="+mj-ea"/>
                <a:ea typeface="+mj-ea"/>
              </a:rPr>
              <a:t>的批准。；</a:t>
            </a:r>
            <a:endParaRPr lang="en-US" altLang="zh-CN" sz="1400" dirty="0" smtClean="0">
              <a:latin typeface="+mj-ea"/>
              <a:ea typeface="+mj-ea"/>
            </a:endParaRPr>
          </a:p>
          <a:p>
            <a:pPr marL="285750" indent="-285750">
              <a:lnSpc>
                <a:spcPct val="150000"/>
              </a:lnSpc>
              <a:buFont typeface="Arial" panose="020B0604020202020204" pitchFamily="34" charset="0"/>
              <a:buChar char="•"/>
            </a:pPr>
            <a:r>
              <a:rPr lang="zh-CN" altLang="en-US" sz="1400" dirty="0" smtClean="0">
                <a:latin typeface="+mj-ea"/>
                <a:ea typeface="+mj-ea"/>
              </a:rPr>
              <a:t>如果测试文件</a:t>
            </a:r>
            <a:r>
              <a:rPr lang="en-US" altLang="zh-CN" sz="1400" dirty="0" smtClean="0">
                <a:latin typeface="+mj-ea"/>
                <a:ea typeface="+mj-ea"/>
              </a:rPr>
              <a:t>/</a:t>
            </a:r>
            <a:r>
              <a:rPr lang="zh-CN" altLang="en-US" sz="1400" dirty="0" smtClean="0">
                <a:latin typeface="+mj-ea"/>
                <a:ea typeface="+mj-ea"/>
              </a:rPr>
              <a:t>记录来自供应商，则需要执行供应商审计</a:t>
            </a:r>
            <a:r>
              <a:rPr lang="en-US" altLang="zh-CN" sz="1400" dirty="0" smtClean="0">
                <a:latin typeface="+mj-ea"/>
                <a:ea typeface="+mj-ea"/>
              </a:rPr>
              <a:t>/</a:t>
            </a:r>
            <a:r>
              <a:rPr lang="zh-CN" altLang="en-US" sz="1400" dirty="0" smtClean="0">
                <a:latin typeface="+mj-ea"/>
                <a:ea typeface="+mj-ea"/>
              </a:rPr>
              <a:t>评估。</a:t>
            </a:r>
            <a:endParaRPr lang="zh-CN" altLang="en-US" sz="1400" dirty="0">
              <a:latin typeface="+mj-ea"/>
              <a:ea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val="2594005515"/>
              </p:ext>
            </p:extLst>
          </p:nvPr>
        </p:nvGraphicFramePr>
        <p:xfrm>
          <a:off x="1290320" y="1556458"/>
          <a:ext cx="9428481" cy="2926918"/>
        </p:xfrm>
        <a:graphic>
          <a:graphicData uri="http://schemas.openxmlformats.org/drawingml/2006/table">
            <a:tbl>
              <a:tblPr>
                <a:tableStyleId>{C4B1156A-380E-4F78-BDF5-A606A8083BF9}</a:tableStyleId>
              </a:tblPr>
              <a:tblGrid>
                <a:gridCol w="1638232">
                  <a:extLst>
                    <a:ext uri="{9D8B030D-6E8A-4147-A177-3AD203B41FA5}">
                      <a16:colId xmlns:a16="http://schemas.microsoft.com/office/drawing/2014/main" val="3145513170"/>
                    </a:ext>
                  </a:extLst>
                </a:gridCol>
                <a:gridCol w="1511501">
                  <a:extLst>
                    <a:ext uri="{9D8B030D-6E8A-4147-A177-3AD203B41FA5}">
                      <a16:colId xmlns:a16="http://schemas.microsoft.com/office/drawing/2014/main" val="530396300"/>
                    </a:ext>
                  </a:extLst>
                </a:gridCol>
                <a:gridCol w="2690576">
                  <a:extLst>
                    <a:ext uri="{9D8B030D-6E8A-4147-A177-3AD203B41FA5}">
                      <a16:colId xmlns:a16="http://schemas.microsoft.com/office/drawing/2014/main" val="783657246"/>
                    </a:ext>
                  </a:extLst>
                </a:gridCol>
                <a:gridCol w="1184427">
                  <a:extLst>
                    <a:ext uri="{9D8B030D-6E8A-4147-A177-3AD203B41FA5}">
                      <a16:colId xmlns:a16="http://schemas.microsoft.com/office/drawing/2014/main" val="2593322906"/>
                    </a:ext>
                  </a:extLst>
                </a:gridCol>
                <a:gridCol w="2403745">
                  <a:extLst>
                    <a:ext uri="{9D8B030D-6E8A-4147-A177-3AD203B41FA5}">
                      <a16:colId xmlns:a16="http://schemas.microsoft.com/office/drawing/2014/main" val="2889669645"/>
                    </a:ext>
                  </a:extLst>
                </a:gridCol>
              </a:tblGrid>
              <a:tr h="357253">
                <a:tc>
                  <a:txBody>
                    <a:bodyPr/>
                    <a:lstStyle/>
                    <a:p>
                      <a:pPr algn="ctr" fontAlgn="ctr"/>
                      <a:r>
                        <a:rPr lang="en-US" sz="1200" b="1" u="none" strike="noStrike" dirty="0" err="1">
                          <a:effectLst/>
                          <a:latin typeface="微软雅黑" panose="020B0503020204020204" pitchFamily="34" charset="-122"/>
                          <a:ea typeface="微软雅黑" panose="020B0503020204020204" pitchFamily="34" charset="-122"/>
                        </a:rPr>
                        <a:t>文件类型</a:t>
                      </a:r>
                      <a:endParaRPr lang="zh-CN" sz="12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tc>
                <a:tc gridSpan="4">
                  <a:txBody>
                    <a:bodyPr/>
                    <a:lstStyle/>
                    <a:p>
                      <a:pPr algn="ctr" fontAlgn="ctr"/>
                      <a:r>
                        <a:rPr lang="en-US" sz="1200" b="1" u="none" strike="noStrike" dirty="0" err="1">
                          <a:effectLst/>
                          <a:latin typeface="微软雅黑" panose="020B0503020204020204" pitchFamily="34" charset="-122"/>
                          <a:ea typeface="微软雅黑" panose="020B0503020204020204" pitchFamily="34" charset="-122"/>
                        </a:rPr>
                        <a:t>描述</a:t>
                      </a:r>
                      <a:endParaRPr lang="zh-CN" sz="1200" b="1" i="0" u="none" strike="noStrike" dirty="0">
                        <a:solidFill>
                          <a:srgbClr val="FFFFFF"/>
                        </a:solidFill>
                        <a:effectLst/>
                        <a:latin typeface="微软雅黑" panose="020B0503020204020204" pitchFamily="34" charset="-122"/>
                        <a:ea typeface="微软雅黑" panose="020B0503020204020204" pitchFamily="34" charset="-122"/>
                      </a:endParaRPr>
                    </a:p>
                  </a:txBody>
                  <a:tcPr marL="7620" marR="7620" marT="762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03276685"/>
                  </a:ext>
                </a:extLst>
              </a:tr>
              <a:tr h="531845">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文件审核</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gridSpan="4">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确认已按照商定的良好文件规范标准进行测试/检查并</a:t>
                      </a:r>
                      <a:r>
                        <a:rPr lang="zh-CN" sz="1200" u="none" strike="noStrike" dirty="0" smtClean="0">
                          <a:effectLst/>
                          <a:latin typeface="微软雅黑" panose="020B0503020204020204" pitchFamily="34" charset="-122"/>
                          <a:ea typeface="微软雅黑" panose="020B0503020204020204" pitchFamily="34" charset="-122"/>
                        </a:rPr>
                        <a:t>记录</a:t>
                      </a:r>
                      <a:endParaRPr lang="en-US" altLang="zh-CN" sz="1200" u="none" strike="noStrike" dirty="0" smtClean="0">
                        <a:effectLst/>
                        <a:latin typeface="微软雅黑" panose="020B0503020204020204" pitchFamily="34" charset="-122"/>
                        <a:ea typeface="微软雅黑" panose="020B0503020204020204" pitchFamily="34" charset="-122"/>
                      </a:endParaRPr>
                    </a:p>
                    <a:p>
                      <a:pPr algn="ctr" fontAlgn="ctr"/>
                      <a:r>
                        <a:rPr lang="zh-CN" sz="1200" u="none" strike="noStrike" dirty="0" smtClean="0">
                          <a:effectLst/>
                          <a:latin typeface="微软雅黑" panose="020B0503020204020204" pitchFamily="34" charset="-122"/>
                          <a:ea typeface="微软雅黑" panose="020B0503020204020204" pitchFamily="34" charset="-122"/>
                        </a:rPr>
                        <a:t>（</a:t>
                      </a:r>
                      <a:r>
                        <a:rPr lang="zh-CN" sz="1200" u="none" strike="noStrike" dirty="0">
                          <a:effectLst/>
                          <a:latin typeface="微软雅黑" panose="020B0503020204020204" pitchFamily="34" charset="-122"/>
                          <a:ea typeface="微软雅黑" panose="020B0503020204020204" pitchFamily="34" charset="-122"/>
                        </a:rPr>
                        <a:t>例如：材质证书，供应商文件）</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48283019"/>
                  </a:ext>
                </a:extLst>
              </a:tr>
              <a:tr h="711000">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工厂</a:t>
                      </a:r>
                      <a:r>
                        <a:rPr lang="zh-CN" sz="1200" u="none" strike="noStrike" dirty="0" smtClean="0">
                          <a:effectLst/>
                          <a:latin typeface="微软雅黑" panose="020B0503020204020204" pitchFamily="34" charset="-122"/>
                          <a:ea typeface="微软雅黑" panose="020B0503020204020204" pitchFamily="34" charset="-122"/>
                        </a:rPr>
                        <a:t>验收测试</a:t>
                      </a:r>
                      <a:endParaRPr lang="en-US" altLang="zh-CN" sz="1200" u="none" strike="noStrike" dirty="0" smtClean="0">
                        <a:effectLst/>
                        <a:latin typeface="微软雅黑" panose="020B0503020204020204" pitchFamily="34" charset="-122"/>
                        <a:ea typeface="微软雅黑" panose="020B0503020204020204" pitchFamily="34" charset="-122"/>
                      </a:endParaRPr>
                    </a:p>
                    <a:p>
                      <a:pPr algn="ctr" fontAlgn="ctr"/>
                      <a:r>
                        <a:rPr lang="zh-CN" sz="1200" u="none" strike="noStrike" dirty="0" smtClean="0">
                          <a:effectLst/>
                          <a:latin typeface="微软雅黑" panose="020B0503020204020204" pitchFamily="34" charset="-122"/>
                          <a:ea typeface="微软雅黑" panose="020B0503020204020204" pitchFamily="34" charset="-122"/>
                        </a:rPr>
                        <a:t>/</a:t>
                      </a:r>
                      <a:r>
                        <a:rPr lang="zh-CN" sz="1200" u="none" strike="noStrike" dirty="0">
                          <a:effectLst/>
                          <a:latin typeface="微软雅黑" panose="020B0503020204020204" pitchFamily="34" charset="-122"/>
                          <a:ea typeface="微软雅黑" panose="020B0503020204020204" pitchFamily="34" charset="-122"/>
                        </a:rPr>
                        <a:t>现场验收测试</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rowSpan="3">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测试证明系统</a:t>
                      </a:r>
                      <a:r>
                        <a:rPr lang="zh-CN" sz="1200" u="none" strike="noStrike" dirty="0" smtClean="0">
                          <a:effectLst/>
                          <a:latin typeface="微软雅黑" panose="020B0503020204020204" pitchFamily="34" charset="-122"/>
                          <a:ea typeface="微软雅黑" panose="020B0503020204020204" pitchFamily="34" charset="-122"/>
                        </a:rPr>
                        <a:t>满足</a:t>
                      </a:r>
                      <a:r>
                        <a:rPr lang="zh-CN" altLang="en-US" sz="1200" u="none" strike="noStrike" dirty="0" smtClean="0">
                          <a:effectLst/>
                          <a:latin typeface="微软雅黑" panose="020B0503020204020204" pitchFamily="34" charset="-122"/>
                          <a:ea typeface="微软雅黑" panose="020B0503020204020204" pitchFamily="34" charset="-122"/>
                        </a:rPr>
                        <a:t>了安装或</a:t>
                      </a:r>
                      <a:r>
                        <a:rPr lang="zh-CN" sz="1200" u="none" strike="noStrike" dirty="0" smtClean="0">
                          <a:effectLst/>
                          <a:latin typeface="微软雅黑" panose="020B0503020204020204" pitchFamily="34" charset="-122"/>
                          <a:ea typeface="微软雅黑" panose="020B0503020204020204" pitchFamily="34" charset="-122"/>
                        </a:rPr>
                        <a:t>建造</a:t>
                      </a:r>
                      <a:r>
                        <a:rPr lang="zh-CN" sz="1200" u="none" strike="noStrike" dirty="0">
                          <a:effectLst/>
                          <a:latin typeface="微软雅黑" panose="020B0503020204020204" pitchFamily="34" charset="-122"/>
                          <a:ea typeface="微软雅黑" panose="020B0503020204020204" pitchFamily="34" charset="-122"/>
                        </a:rPr>
                        <a:t>的…</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rowSpan="2">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设计要求和合同义务</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rowSpan="3">
                  <a:txBody>
                    <a:bodyPr/>
                    <a:lstStyle/>
                    <a:p>
                      <a:pPr algn="ctr" fontAlgn="ctr"/>
                      <a:r>
                        <a:rPr lang="zh-CN" sz="1200" u="none" strike="noStrike">
                          <a:effectLst/>
                          <a:latin typeface="微软雅黑" panose="020B0503020204020204" pitchFamily="34" charset="-122"/>
                          <a:ea typeface="微软雅黑" panose="020B0503020204020204" pitchFamily="34" charset="-122"/>
                        </a:rPr>
                        <a:t>要求..</a:t>
                      </a:r>
                      <a:endParaRPr lang="zh-CN" sz="1200" b="0" i="0" u="none" strike="noStrike">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供应商参与和技术监督</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1603731606"/>
                  </a:ext>
                </a:extLst>
              </a:tr>
              <a:tr h="711000">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测试和平衡报表</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技术监督</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4174441803"/>
                  </a:ext>
                </a:extLst>
              </a:tr>
              <a:tr h="615820">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确认</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vMerge="1">
                  <a:txBody>
                    <a:bodyPr/>
                    <a:lstStyle/>
                    <a:p>
                      <a:endParaRPr lang="zh-CN" altLang="en-US"/>
                    </a:p>
                  </a:txBody>
                  <a:tcPr/>
                </a:tc>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关键方面/关键设计要素</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tc vMerge="1">
                  <a:txBody>
                    <a:bodyPr/>
                    <a:lstStyle/>
                    <a:p>
                      <a:endParaRPr lang="zh-CN" altLang="en-US"/>
                    </a:p>
                  </a:txBody>
                  <a:tcPr/>
                </a:tc>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质量部门监督</a:t>
                      </a:r>
                      <a:endParaRPr lang="zh-CN" sz="1200" b="0" i="0" u="none" strike="noStrike" dirty="0">
                        <a:solidFill>
                          <a:srgbClr val="231F20"/>
                        </a:solidFill>
                        <a:effectLst/>
                        <a:latin typeface="微软雅黑" panose="020B0503020204020204" pitchFamily="34" charset="-122"/>
                        <a:ea typeface="微软雅黑" panose="020B0503020204020204" pitchFamily="34" charset="-122"/>
                      </a:endParaRPr>
                    </a:p>
                  </a:txBody>
                  <a:tcPr marL="7620" marR="7620" marT="7620" marB="0" anchor="ctr">
                    <a:noFill/>
                  </a:tcPr>
                </a:tc>
                <a:extLst>
                  <a:ext uri="{0D108BD9-81ED-4DB2-BD59-A6C34878D82A}">
                    <a16:rowId xmlns:a16="http://schemas.microsoft.com/office/drawing/2014/main" val="3318033173"/>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60</a:t>
            </a:fld>
            <a:r>
              <a:rPr lang="en-US" altLang="zh-CN" dirty="0" smtClean="0"/>
              <a:t>/119</a:t>
            </a:r>
            <a:endParaRPr lang="zh-CN" altLang="en-US" dirty="0"/>
          </a:p>
        </p:txBody>
      </p:sp>
    </p:spTree>
    <p:extLst>
      <p:ext uri="{BB962C8B-B14F-4D97-AF65-F5344CB8AC3E}">
        <p14:creationId xmlns:p14="http://schemas.microsoft.com/office/powerpoint/2010/main" val="32243845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调试和确认期间的加强型文档管理</a:t>
            </a:r>
          </a:p>
        </p:txBody>
      </p:sp>
      <p:sp>
        <p:nvSpPr>
          <p:cNvPr id="4" name="文本框 3"/>
          <p:cNvSpPr txBox="1"/>
          <p:nvPr/>
        </p:nvSpPr>
        <p:spPr>
          <a:xfrm>
            <a:off x="768000" y="1011040"/>
            <a:ext cx="9025495" cy="415498"/>
          </a:xfrm>
          <a:prstGeom prst="rect">
            <a:avLst/>
          </a:prstGeom>
          <a:noFill/>
        </p:spPr>
        <p:txBody>
          <a:bodyPr wrap="square" rtlCol="0">
            <a:spAutoFit/>
          </a:bodyPr>
          <a:lstStyle/>
          <a:p>
            <a:pPr>
              <a:lnSpc>
                <a:spcPct val="150000"/>
              </a:lnSpc>
            </a:pPr>
            <a:r>
              <a:rPr lang="en-US" altLang="zh-CN" sz="1400" b="1" u="sng" dirty="0" smtClean="0">
                <a:latin typeface="+mj-ea"/>
                <a:ea typeface="+mj-ea"/>
              </a:rPr>
              <a:t>C&amp;Q(</a:t>
            </a:r>
            <a:r>
              <a:rPr lang="zh-CN" altLang="en-US" sz="1400" b="1" u="sng" dirty="0" smtClean="0">
                <a:latin typeface="+mj-ea"/>
                <a:ea typeface="+mj-ea"/>
              </a:rPr>
              <a:t>第二版</a:t>
            </a:r>
            <a:r>
              <a:rPr lang="en-US" altLang="zh-CN" sz="1400" b="1" u="sng" dirty="0" smtClean="0">
                <a:latin typeface="+mj-ea"/>
                <a:ea typeface="+mj-ea"/>
              </a:rPr>
              <a:t>)</a:t>
            </a:r>
            <a:r>
              <a:rPr lang="zh-CN" altLang="en-US" sz="1400" b="1" u="sng" dirty="0" smtClean="0">
                <a:latin typeface="+mj-ea"/>
                <a:ea typeface="+mj-ea"/>
              </a:rPr>
              <a:t>不强制要求调试和确认阶段的文件类型，并作出了如下选择性建议：</a:t>
            </a:r>
            <a:endParaRPr lang="en-US" altLang="zh-CN" sz="1400" b="1" u="sng" dirty="0">
              <a:latin typeface="+mj-ea"/>
              <a:ea typeface="+mj-ea"/>
            </a:endParaRPr>
          </a:p>
        </p:txBody>
      </p:sp>
      <p:graphicFrame>
        <p:nvGraphicFramePr>
          <p:cNvPr id="5" name="表格 4"/>
          <p:cNvGraphicFramePr>
            <a:graphicFrameLocks noGrp="1"/>
          </p:cNvGraphicFramePr>
          <p:nvPr>
            <p:extLst>
              <p:ext uri="{D42A27DB-BD31-4B8C-83A1-F6EECF244321}">
                <p14:modId xmlns:p14="http://schemas.microsoft.com/office/powerpoint/2010/main" val="2015701021"/>
              </p:ext>
            </p:extLst>
          </p:nvPr>
        </p:nvGraphicFramePr>
        <p:xfrm>
          <a:off x="768000" y="1554941"/>
          <a:ext cx="10656000" cy="4657231"/>
        </p:xfrm>
        <a:graphic>
          <a:graphicData uri="http://schemas.openxmlformats.org/drawingml/2006/table">
            <a:tbl>
              <a:tblPr>
                <a:tableStyleId>{69CF1AB2-1976-4502-BF36-3FF5EA218861}</a:tableStyleId>
              </a:tblPr>
              <a:tblGrid>
                <a:gridCol w="2660480">
                  <a:extLst>
                    <a:ext uri="{9D8B030D-6E8A-4147-A177-3AD203B41FA5}">
                      <a16:colId xmlns:a16="http://schemas.microsoft.com/office/drawing/2014/main" val="3211686000"/>
                    </a:ext>
                  </a:extLst>
                </a:gridCol>
                <a:gridCol w="3997760">
                  <a:extLst>
                    <a:ext uri="{9D8B030D-6E8A-4147-A177-3AD203B41FA5}">
                      <a16:colId xmlns:a16="http://schemas.microsoft.com/office/drawing/2014/main" val="585653754"/>
                    </a:ext>
                  </a:extLst>
                </a:gridCol>
                <a:gridCol w="3997760">
                  <a:extLst>
                    <a:ext uri="{9D8B030D-6E8A-4147-A177-3AD203B41FA5}">
                      <a16:colId xmlns:a16="http://schemas.microsoft.com/office/drawing/2014/main" val="1547976739"/>
                    </a:ext>
                  </a:extLst>
                </a:gridCol>
              </a:tblGrid>
              <a:tr h="315129">
                <a:tc>
                  <a:txBody>
                    <a:bodyPr/>
                    <a:lstStyle/>
                    <a:p>
                      <a:pPr algn="ctr" fontAlgn="ctr"/>
                      <a:r>
                        <a:rPr lang="en-US" sz="1200" b="1" u="none" strike="noStrike" dirty="0" err="1">
                          <a:effectLst/>
                        </a:rPr>
                        <a:t>系统类型</a:t>
                      </a:r>
                      <a:endParaRPr lang="zh-CN" sz="1200" b="1" i="0" u="none" strike="noStrike" dirty="0">
                        <a:solidFill>
                          <a:srgbClr val="FFFFFF"/>
                        </a:solidFill>
                        <a:effectLst/>
                        <a:latin typeface="+mj-ea"/>
                        <a:ea typeface="+mj-ea"/>
                      </a:endParaRPr>
                    </a:p>
                  </a:txBody>
                  <a:tcPr marL="6172" marR="6172" marT="6172" marB="0" anchor="ctr"/>
                </a:tc>
                <a:tc>
                  <a:txBody>
                    <a:bodyPr/>
                    <a:lstStyle/>
                    <a:p>
                      <a:pPr algn="ctr" fontAlgn="ctr"/>
                      <a:r>
                        <a:rPr lang="en-US" sz="1200" b="1" u="none" strike="noStrike" dirty="0">
                          <a:effectLst/>
                        </a:rPr>
                        <a:t>选项1</a:t>
                      </a:r>
                      <a:endParaRPr lang="zh-CN" sz="1200" b="1" i="0" u="none" strike="noStrike" dirty="0">
                        <a:solidFill>
                          <a:srgbClr val="FFFFFF"/>
                        </a:solidFill>
                        <a:effectLst/>
                        <a:latin typeface="+mj-ea"/>
                        <a:ea typeface="+mj-ea"/>
                      </a:endParaRPr>
                    </a:p>
                  </a:txBody>
                  <a:tcPr marL="6172" marR="6172" marT="6172" marB="0" anchor="ctr"/>
                </a:tc>
                <a:tc>
                  <a:txBody>
                    <a:bodyPr/>
                    <a:lstStyle/>
                    <a:p>
                      <a:pPr algn="ctr" fontAlgn="ctr"/>
                      <a:r>
                        <a:rPr lang="en-US" sz="1200" b="1" u="none" strike="noStrike" dirty="0">
                          <a:effectLst/>
                        </a:rPr>
                        <a:t>选项2</a:t>
                      </a:r>
                      <a:endParaRPr lang="zh-CN" sz="1200" b="1" i="0" u="none" strike="noStrike" dirty="0">
                        <a:solidFill>
                          <a:srgbClr val="FFFFFF"/>
                        </a:solidFill>
                        <a:effectLst/>
                        <a:latin typeface="+mj-ea"/>
                        <a:ea typeface="+mj-ea"/>
                      </a:endParaRPr>
                    </a:p>
                  </a:txBody>
                  <a:tcPr marL="6172" marR="6172" marT="6172" marB="0" anchor="ctr"/>
                </a:tc>
                <a:extLst>
                  <a:ext uri="{0D108BD9-81ED-4DB2-BD59-A6C34878D82A}">
                    <a16:rowId xmlns:a16="http://schemas.microsoft.com/office/drawing/2014/main" val="1400351655"/>
                  </a:ext>
                </a:extLst>
              </a:tr>
              <a:tr h="756213">
                <a:tc>
                  <a:txBody>
                    <a:bodyPr/>
                    <a:lstStyle/>
                    <a:p>
                      <a:pPr algn="ctr" fontAlgn="ctr"/>
                      <a:r>
                        <a:rPr lang="zh-CN" sz="1200" u="none" strike="noStrike" dirty="0">
                          <a:effectLst/>
                        </a:rPr>
                        <a:t>灭菌柜</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工厂验收测试(FAT)</a:t>
                      </a:r>
                      <a:br>
                        <a:rPr lang="zh-CN" sz="1200" u="none" strike="noStrike" dirty="0">
                          <a:effectLst/>
                        </a:rPr>
                      </a:br>
                      <a:r>
                        <a:rPr lang="zh-CN" sz="1200" u="none" strike="noStrike" dirty="0">
                          <a:effectLst/>
                        </a:rPr>
                        <a:t>现场验收测试(SAT)</a:t>
                      </a:r>
                      <a:br>
                        <a:rPr lang="zh-CN" sz="1200" u="none" strike="noStrike" dirty="0">
                          <a:effectLst/>
                        </a:rPr>
                      </a:br>
                      <a:r>
                        <a:rPr lang="zh-CN" sz="1200" u="none" strike="noStrike" dirty="0">
                          <a:effectLst/>
                        </a:rPr>
                        <a:t>循环开发(CD)</a:t>
                      </a:r>
                      <a:br>
                        <a:rPr lang="zh-CN" sz="1200" u="none" strike="noStrike" dirty="0">
                          <a:effectLst/>
                        </a:rPr>
                      </a:br>
                      <a:r>
                        <a:rPr lang="zh-CN" sz="1200" u="none" strike="noStrike" dirty="0">
                          <a:effectLst/>
                        </a:rPr>
                        <a:t>性能确认(PQ)</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a:effectLst/>
                        </a:rPr>
                        <a:t>工厂验收测试(FAT)</a:t>
                      </a:r>
                      <a:br>
                        <a:rPr lang="zh-CN" sz="1200" u="none" strike="noStrike">
                          <a:effectLst/>
                        </a:rPr>
                      </a:br>
                      <a:r>
                        <a:rPr lang="zh-CN" sz="1200" u="none" strike="noStrike">
                          <a:effectLst/>
                        </a:rPr>
                        <a:t>安装和运行测试总结</a:t>
                      </a:r>
                      <a:br>
                        <a:rPr lang="zh-CN" sz="1200" u="none" strike="noStrike">
                          <a:effectLst/>
                        </a:rPr>
                      </a:br>
                      <a:r>
                        <a:rPr lang="zh-CN" sz="1200" u="none" strike="noStrike">
                          <a:effectLst/>
                        </a:rPr>
                        <a:t>循环开发(CD)</a:t>
                      </a:r>
                      <a:br>
                        <a:rPr lang="zh-CN" sz="1200" u="none" strike="noStrike">
                          <a:effectLst/>
                        </a:rPr>
                      </a:br>
                      <a:r>
                        <a:rPr lang="zh-CN" sz="1200" u="none" strike="noStrike">
                          <a:effectLst/>
                        </a:rPr>
                        <a:t>性能确认(PQ)</a:t>
                      </a:r>
                      <a:endParaRPr lang="zh-CN" sz="1200" b="0" i="0" u="none" strike="noStrike">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1421306966"/>
                  </a:ext>
                </a:extLst>
              </a:tr>
              <a:tr h="428728">
                <a:tc>
                  <a:txBody>
                    <a:bodyPr/>
                    <a:lstStyle/>
                    <a:p>
                      <a:pPr algn="ctr" fontAlgn="ctr"/>
                      <a:r>
                        <a:rPr lang="zh-CN" sz="1200" u="none" strike="noStrike">
                          <a:effectLst/>
                        </a:rPr>
                        <a:t>空调系统</a:t>
                      </a:r>
                      <a:br>
                        <a:rPr lang="zh-CN" sz="1200" u="none" strike="noStrike">
                          <a:effectLst/>
                        </a:rPr>
                      </a:br>
                      <a:r>
                        <a:rPr lang="zh-CN" sz="1200" u="none" strike="noStrike">
                          <a:effectLst/>
                        </a:rPr>
                        <a:t>(从空调机组到最终过滤器)</a:t>
                      </a:r>
                      <a:endParaRPr lang="zh-CN" sz="1200" b="0" i="0" u="none" strike="noStrike">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交付文件包</a:t>
                      </a:r>
                      <a:br>
                        <a:rPr lang="zh-CN" sz="1200" u="none" strike="noStrike" dirty="0">
                          <a:effectLst/>
                        </a:rPr>
                      </a:br>
                      <a:r>
                        <a:rPr lang="zh-CN" sz="1200" u="none" strike="noStrike" dirty="0">
                          <a:effectLst/>
                        </a:rPr>
                        <a:t>测试和平衡报告</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a:effectLst/>
                        </a:rPr>
                        <a:t>交付文件包</a:t>
                      </a:r>
                      <a:br>
                        <a:rPr lang="zh-CN" sz="1200" u="none" strike="noStrike">
                          <a:effectLst/>
                        </a:rPr>
                      </a:br>
                      <a:r>
                        <a:rPr lang="zh-CN" sz="1200" u="none" strike="noStrike">
                          <a:effectLst/>
                        </a:rPr>
                        <a:t>调试文件</a:t>
                      </a:r>
                      <a:endParaRPr lang="zh-CN" sz="1200" b="0" i="0" u="none" strike="noStrike">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1190383347"/>
                  </a:ext>
                </a:extLst>
              </a:tr>
              <a:tr h="943684">
                <a:tc>
                  <a:txBody>
                    <a:bodyPr/>
                    <a:lstStyle/>
                    <a:p>
                      <a:pPr algn="ctr" fontAlgn="ctr"/>
                      <a:r>
                        <a:rPr lang="zh-CN" sz="1200" u="none" strike="noStrike" dirty="0">
                          <a:effectLst/>
                        </a:rPr>
                        <a:t>冻干机</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工厂验收测试(FAT)</a:t>
                      </a:r>
                      <a:br>
                        <a:rPr lang="zh-CN" sz="1200" u="none" strike="noStrike" dirty="0">
                          <a:effectLst/>
                        </a:rPr>
                      </a:br>
                      <a:r>
                        <a:rPr lang="zh-CN" sz="1200" u="none" strike="noStrike" dirty="0">
                          <a:effectLst/>
                        </a:rPr>
                        <a:t>现场验收测试(SAT)</a:t>
                      </a:r>
                      <a:br>
                        <a:rPr lang="zh-CN" sz="1200" u="none" strike="noStrike" dirty="0">
                          <a:effectLst/>
                        </a:rPr>
                      </a:br>
                      <a:r>
                        <a:rPr lang="zh-CN" sz="1200" u="none" strike="noStrike" dirty="0">
                          <a:effectLst/>
                        </a:rPr>
                        <a:t>循环开发(CD)</a:t>
                      </a:r>
                      <a:br>
                        <a:rPr lang="zh-CN" sz="1200" u="none" strike="noStrike" dirty="0">
                          <a:effectLst/>
                        </a:rPr>
                      </a:br>
                      <a:r>
                        <a:rPr lang="zh-CN" sz="1200" u="none" strike="noStrike" dirty="0">
                          <a:effectLst/>
                        </a:rPr>
                        <a:t>性能确认(PQ)</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工厂验收测试(FAT)</a:t>
                      </a:r>
                      <a:br>
                        <a:rPr lang="zh-CN" sz="1200" u="none" strike="noStrike" dirty="0">
                          <a:effectLst/>
                        </a:rPr>
                      </a:br>
                      <a:r>
                        <a:rPr lang="zh-CN" sz="1200" u="none" strike="noStrike" dirty="0">
                          <a:effectLst/>
                        </a:rPr>
                        <a:t>调试文件</a:t>
                      </a:r>
                      <a:br>
                        <a:rPr lang="zh-CN" sz="1200" u="none" strike="noStrike" dirty="0">
                          <a:effectLst/>
                        </a:rPr>
                      </a:br>
                      <a:r>
                        <a:rPr lang="zh-CN" sz="1200" u="none" strike="noStrike" dirty="0">
                          <a:effectLst/>
                        </a:rPr>
                        <a:t>循环开发(CD)</a:t>
                      </a:r>
                      <a:br>
                        <a:rPr lang="zh-CN" sz="1200" u="none" strike="noStrike" dirty="0">
                          <a:effectLst/>
                        </a:rPr>
                      </a:br>
                      <a:r>
                        <a:rPr lang="zh-CN" sz="1200" u="none" strike="noStrike" dirty="0">
                          <a:effectLst/>
                        </a:rPr>
                        <a:t>安装和运行测试总结</a:t>
                      </a:r>
                      <a:br>
                        <a:rPr lang="zh-CN" sz="1200" u="none" strike="noStrike" dirty="0">
                          <a:effectLst/>
                        </a:rPr>
                      </a:br>
                      <a:r>
                        <a:rPr lang="zh-CN" sz="1200" u="none" strike="noStrike" dirty="0">
                          <a:effectLst/>
                        </a:rPr>
                        <a:t>性能确认(PQ)</a:t>
                      </a:r>
                      <a:endParaRPr lang="zh-CN" sz="1200" b="0" i="0" u="none" strike="noStrike" dirty="0">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2810480756"/>
                  </a:ext>
                </a:extLst>
              </a:tr>
              <a:tr h="428728">
                <a:tc>
                  <a:txBody>
                    <a:bodyPr/>
                    <a:lstStyle/>
                    <a:p>
                      <a:pPr algn="ctr" fontAlgn="ctr"/>
                      <a:r>
                        <a:rPr lang="zh-CN" sz="1200" u="none" strike="noStrike">
                          <a:effectLst/>
                        </a:rPr>
                        <a:t>天平</a:t>
                      </a:r>
                      <a:endParaRPr lang="zh-CN" sz="1200" b="0" i="0" u="none" strike="noStrike">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接收检查</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安装测试总结</a:t>
                      </a:r>
                      <a:endParaRPr lang="zh-CN" sz="1200" b="0" i="0" u="none" strike="noStrike" dirty="0">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148335632"/>
                  </a:ext>
                </a:extLst>
              </a:tr>
              <a:tr h="568741">
                <a:tc>
                  <a:txBody>
                    <a:bodyPr/>
                    <a:lstStyle/>
                    <a:p>
                      <a:pPr algn="ctr" fontAlgn="ctr"/>
                      <a:r>
                        <a:rPr lang="zh-CN" sz="1200" u="none" strike="noStrike">
                          <a:effectLst/>
                        </a:rPr>
                        <a:t>注射用水制备</a:t>
                      </a:r>
                      <a:endParaRPr lang="zh-CN" sz="1200" b="0" i="0" u="none" strike="noStrike">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工厂验收测试(FAT)</a:t>
                      </a:r>
                      <a:br>
                        <a:rPr lang="zh-CN" sz="1200" u="none" strike="noStrike" dirty="0">
                          <a:effectLst/>
                        </a:rPr>
                      </a:br>
                      <a:r>
                        <a:rPr lang="zh-CN" sz="1200" u="none" strike="noStrike" dirty="0">
                          <a:effectLst/>
                        </a:rPr>
                        <a:t>现场验收测试(SAT)</a:t>
                      </a:r>
                      <a:br>
                        <a:rPr lang="zh-CN" sz="1200" u="none" strike="noStrike" dirty="0">
                          <a:effectLst/>
                        </a:rPr>
                      </a:br>
                      <a:r>
                        <a:rPr lang="zh-CN" sz="1200" u="none" strike="noStrike" dirty="0">
                          <a:effectLst/>
                        </a:rPr>
                        <a:t>性能确认第一阶段(PQ1)</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现场验收测试(SAT)</a:t>
                      </a:r>
                      <a:br>
                        <a:rPr lang="zh-CN" sz="1200" u="none" strike="noStrike" dirty="0">
                          <a:effectLst/>
                        </a:rPr>
                      </a:br>
                      <a:r>
                        <a:rPr lang="zh-CN" sz="1200" u="none" strike="noStrike" dirty="0">
                          <a:effectLst/>
                        </a:rPr>
                        <a:t>性能确认第一阶段(PQ1)</a:t>
                      </a:r>
                      <a:endParaRPr lang="zh-CN" sz="1200" b="0" i="0" u="none" strike="noStrike" dirty="0">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1648591151"/>
                  </a:ext>
                </a:extLst>
              </a:tr>
              <a:tr h="756213">
                <a:tc>
                  <a:txBody>
                    <a:bodyPr/>
                    <a:lstStyle/>
                    <a:p>
                      <a:pPr algn="ctr" fontAlgn="ctr"/>
                      <a:r>
                        <a:rPr lang="zh-CN" sz="1200" u="none" strike="noStrike">
                          <a:effectLst/>
                        </a:rPr>
                        <a:t>注射用水分配</a:t>
                      </a:r>
                      <a:endParaRPr lang="zh-CN" sz="1200" b="0" i="0" u="none" strike="noStrike">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交付文件包</a:t>
                      </a:r>
                      <a:br>
                        <a:rPr lang="zh-CN" sz="1200" u="none" strike="noStrike" dirty="0">
                          <a:effectLst/>
                        </a:rPr>
                      </a:br>
                      <a:r>
                        <a:rPr lang="zh-CN" sz="1200" u="none" strike="noStrike" dirty="0">
                          <a:effectLst/>
                        </a:rPr>
                        <a:t>性能确认第一阶段(PQ1)</a:t>
                      </a:r>
                      <a:endParaRPr lang="zh-CN" sz="1200" b="0" i="0" u="none" strike="noStrike" dirty="0">
                        <a:solidFill>
                          <a:srgbClr val="000000"/>
                        </a:solidFill>
                        <a:effectLst/>
                        <a:latin typeface="+mj-ea"/>
                        <a:ea typeface="+mj-ea"/>
                      </a:endParaRPr>
                    </a:p>
                  </a:txBody>
                  <a:tcPr marL="6172" marR="6172" marT="6172" marB="0" anchor="ctr">
                    <a:noFill/>
                  </a:tcPr>
                </a:tc>
                <a:tc>
                  <a:txBody>
                    <a:bodyPr/>
                    <a:lstStyle/>
                    <a:p>
                      <a:pPr algn="ctr" fontAlgn="ctr"/>
                      <a:r>
                        <a:rPr lang="zh-CN" sz="1200" u="none" strike="noStrike" dirty="0">
                          <a:effectLst/>
                        </a:rPr>
                        <a:t>交付文件包</a:t>
                      </a:r>
                      <a:br>
                        <a:rPr lang="zh-CN" sz="1200" u="none" strike="noStrike" dirty="0">
                          <a:effectLst/>
                        </a:rPr>
                      </a:br>
                      <a:r>
                        <a:rPr lang="zh-CN" sz="1200" u="none" strike="noStrike" dirty="0">
                          <a:effectLst/>
                        </a:rPr>
                        <a:t>接收检查</a:t>
                      </a:r>
                      <a:br>
                        <a:rPr lang="zh-CN" sz="1200" u="none" strike="noStrike" dirty="0">
                          <a:effectLst/>
                        </a:rPr>
                      </a:br>
                      <a:r>
                        <a:rPr lang="zh-CN" sz="1200" u="none" strike="noStrike" dirty="0">
                          <a:effectLst/>
                        </a:rPr>
                        <a:t>运行测试报告</a:t>
                      </a:r>
                      <a:br>
                        <a:rPr lang="zh-CN" sz="1200" u="none" strike="noStrike" dirty="0">
                          <a:effectLst/>
                        </a:rPr>
                      </a:br>
                      <a:r>
                        <a:rPr lang="zh-CN" sz="1200" u="none" strike="noStrike" dirty="0">
                          <a:effectLst/>
                        </a:rPr>
                        <a:t>性能确认第一阶段(PQ1)</a:t>
                      </a:r>
                      <a:endParaRPr lang="zh-CN" sz="1200" b="0" i="0" u="none" strike="noStrike" dirty="0">
                        <a:solidFill>
                          <a:srgbClr val="000000"/>
                        </a:solidFill>
                        <a:effectLst/>
                        <a:latin typeface="+mj-ea"/>
                        <a:ea typeface="+mj-ea"/>
                      </a:endParaRPr>
                    </a:p>
                  </a:txBody>
                  <a:tcPr marL="6172" marR="6172" marT="6172" marB="0" anchor="ctr">
                    <a:noFill/>
                  </a:tcPr>
                </a:tc>
                <a:extLst>
                  <a:ext uri="{0D108BD9-81ED-4DB2-BD59-A6C34878D82A}">
                    <a16:rowId xmlns:a16="http://schemas.microsoft.com/office/drawing/2014/main" val="1299137547"/>
                  </a:ext>
                </a:extLst>
              </a:tr>
              <a:tr h="459795">
                <a:tc gridSpan="3">
                  <a:txBody>
                    <a:bodyPr/>
                    <a:lstStyle/>
                    <a:p>
                      <a:pPr marL="0" algn="ctr" fontAlgn="b"/>
                      <a:r>
                        <a:rPr lang="zh-CN" sz="1200" u="none" strike="noStrike" dirty="0">
                          <a:effectLst/>
                        </a:rPr>
                        <a:t>性能确认第一阶段(PQ1)指的是PQ的最初阶段，用以证明各用水点水质满足需求</a:t>
                      </a:r>
                      <a:r>
                        <a:rPr lang="zh-CN" sz="1200" u="none" strike="noStrike" dirty="0" smtClean="0">
                          <a:effectLst/>
                        </a:rPr>
                        <a:t>。该</a:t>
                      </a:r>
                      <a:r>
                        <a:rPr lang="zh-CN" sz="1200" u="none" strike="noStrike" dirty="0">
                          <a:effectLst/>
                        </a:rPr>
                        <a:t>阶段应该在系统投入使用前</a:t>
                      </a:r>
                      <a:r>
                        <a:rPr lang="zh-CN" sz="1200" u="none" strike="noStrike" dirty="0" smtClean="0">
                          <a:effectLst/>
                        </a:rPr>
                        <a:t>完成</a:t>
                      </a:r>
                      <a:r>
                        <a:rPr lang="zh-CN" altLang="en-US" sz="1200" u="none" strike="noStrike" dirty="0" smtClean="0">
                          <a:effectLst/>
                        </a:rPr>
                        <a:t>。</a:t>
                      </a:r>
                      <a:endParaRPr lang="zh-CN" sz="1200" b="0" i="0" u="none" strike="noStrike" dirty="0">
                        <a:solidFill>
                          <a:srgbClr val="000000"/>
                        </a:solidFill>
                        <a:effectLst/>
                        <a:latin typeface="+mj-ea"/>
                        <a:ea typeface="+mj-ea"/>
                      </a:endParaRPr>
                    </a:p>
                  </a:txBody>
                  <a:tcPr marL="6172" marR="6172" marT="6172" marB="0" anchor="c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0662769"/>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61</a:t>
            </a:fld>
            <a:r>
              <a:rPr lang="en-US" altLang="zh-CN" dirty="0" smtClean="0"/>
              <a:t>/119</a:t>
            </a:r>
            <a:endParaRPr lang="zh-CN" altLang="en-US" dirty="0"/>
          </a:p>
        </p:txBody>
      </p:sp>
    </p:spTree>
    <p:extLst>
      <p:ext uri="{BB962C8B-B14F-4D97-AF65-F5344CB8AC3E}">
        <p14:creationId xmlns:p14="http://schemas.microsoft.com/office/powerpoint/2010/main" val="34210450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再验证管理概念的进一步扩展</a:t>
            </a:r>
            <a:endParaRPr lang="zh-CN" altLang="en-US" dirty="0"/>
          </a:p>
        </p:txBody>
      </p:sp>
      <p:sp>
        <p:nvSpPr>
          <p:cNvPr id="4" name="文本框 3"/>
          <p:cNvSpPr txBox="1"/>
          <p:nvPr/>
        </p:nvSpPr>
        <p:spPr>
          <a:xfrm>
            <a:off x="768000" y="1193409"/>
            <a:ext cx="4880960" cy="3785652"/>
          </a:xfrm>
          <a:prstGeom prst="rect">
            <a:avLst/>
          </a:prstGeom>
          <a:noFill/>
        </p:spPr>
        <p:txBody>
          <a:bodyPr wrap="square" rtlCol="0">
            <a:spAutoFit/>
          </a:bodyPr>
          <a:lstStyle/>
          <a:p>
            <a:pPr>
              <a:lnSpc>
                <a:spcPct val="150000"/>
              </a:lnSpc>
            </a:pPr>
            <a:r>
              <a:rPr lang="en-US" altLang="zh-CN" sz="1600" b="1" u="sng" dirty="0" smtClean="0">
                <a:latin typeface="+mj-ea"/>
                <a:ea typeface="+mj-ea"/>
              </a:rPr>
              <a:t>C&amp;Q(</a:t>
            </a:r>
            <a:r>
              <a:rPr lang="zh-CN" altLang="en-US" sz="1600" b="1" u="sng" dirty="0" smtClean="0">
                <a:latin typeface="+mj-ea"/>
                <a:ea typeface="+mj-ea"/>
              </a:rPr>
              <a:t>第一版</a:t>
            </a:r>
            <a:r>
              <a:rPr lang="en-US" altLang="zh-CN" sz="1600" b="1" u="sng" dirty="0" smtClean="0">
                <a:latin typeface="+mj-ea"/>
                <a:ea typeface="+mj-ea"/>
              </a:rPr>
              <a:t>)</a:t>
            </a:r>
            <a:r>
              <a:rPr lang="zh-CN" altLang="en-US" sz="1600" b="1" u="sng" dirty="0" smtClean="0">
                <a:latin typeface="+mj-ea"/>
                <a:ea typeface="+mj-ea"/>
              </a:rPr>
              <a:t>强调执行再验证：</a:t>
            </a:r>
            <a:endParaRPr lang="en-US" altLang="zh-CN" sz="1600" b="1" u="sng" dirty="0" smtClean="0">
              <a:latin typeface="+mj-ea"/>
              <a:ea typeface="+mj-ea"/>
            </a:endParaRPr>
          </a:p>
          <a:p>
            <a:pPr>
              <a:lnSpc>
                <a:spcPct val="150000"/>
              </a:lnSpc>
            </a:pPr>
            <a:r>
              <a:rPr lang="zh-CN" altLang="en-US" sz="1600" dirty="0" smtClean="0">
                <a:latin typeface="+mj-ea"/>
                <a:ea typeface="+mj-ea"/>
              </a:rPr>
              <a:t>再验证可以基于事件或基于时间评估的结果来执行。</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基于事件</a:t>
            </a:r>
            <a:r>
              <a:rPr lang="zh-CN" altLang="en-US" sz="1600" dirty="0" smtClean="0">
                <a:latin typeface="+mj-ea"/>
                <a:ea typeface="+mj-ea"/>
              </a:rPr>
              <a:t>的评估是考虑对系统所作的更改超出了系统的原始验证范围之外；</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基于时间</a:t>
            </a:r>
            <a:r>
              <a:rPr lang="zh-CN" altLang="en-US" sz="1600" dirty="0" smtClean="0">
                <a:latin typeface="+mj-ea"/>
                <a:ea typeface="+mj-ea"/>
              </a:rPr>
              <a:t>的评估是考虑将系统约定在规定的时间间隔内执行再验证</a:t>
            </a:r>
            <a:r>
              <a:rPr lang="zh-CN" altLang="en-US" sz="1600" dirty="0">
                <a:latin typeface="+mj-ea"/>
                <a:ea typeface="+mj-ea"/>
              </a:rPr>
              <a:t>；</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基于时间的评估还应包括对系统历史性能的审查。</a:t>
            </a:r>
            <a:r>
              <a:rPr lang="zh-CN" altLang="en-US" sz="1600" dirty="0" smtClean="0">
                <a:latin typeface="+mj-ea"/>
                <a:ea typeface="+mj-ea"/>
              </a:rPr>
              <a:t>这样，再验证就不仅仅是按照预定时间执行，可以将再验证工作集中在那些真正需要再验证的内容上。</a:t>
            </a:r>
            <a:endParaRPr lang="zh-CN" altLang="en-US" sz="1600" dirty="0">
              <a:latin typeface="+mj-ea"/>
              <a:ea typeface="+mj-ea"/>
            </a:endParaRPr>
          </a:p>
        </p:txBody>
      </p:sp>
      <p:sp>
        <p:nvSpPr>
          <p:cNvPr id="5" name="文本框 4"/>
          <p:cNvSpPr txBox="1"/>
          <p:nvPr/>
        </p:nvSpPr>
        <p:spPr>
          <a:xfrm>
            <a:off x="5970660" y="1187938"/>
            <a:ext cx="5453339" cy="4524315"/>
          </a:xfrm>
          <a:prstGeom prst="rect">
            <a:avLst/>
          </a:prstGeom>
          <a:noFill/>
        </p:spPr>
        <p:txBody>
          <a:bodyPr wrap="square" rtlCol="0">
            <a:spAutoFit/>
          </a:bodyPr>
          <a:lstStyle/>
          <a:p>
            <a:pPr>
              <a:lnSpc>
                <a:spcPct val="150000"/>
              </a:lnSpc>
            </a:pPr>
            <a:r>
              <a:rPr lang="en-US" altLang="zh-CN" sz="1600" b="1" u="sng" dirty="0">
                <a:latin typeface="+mj-ea"/>
                <a:ea typeface="+mj-ea"/>
              </a:rPr>
              <a:t>C&amp;Q(</a:t>
            </a:r>
            <a:r>
              <a:rPr lang="zh-CN" altLang="en-US" sz="1600" b="1" u="sng" dirty="0">
                <a:latin typeface="+mj-ea"/>
                <a:ea typeface="+mj-ea"/>
              </a:rPr>
              <a:t>第二版</a:t>
            </a:r>
            <a:r>
              <a:rPr lang="en-US" altLang="zh-CN" sz="1600" b="1" u="sng" dirty="0">
                <a:latin typeface="+mj-ea"/>
                <a:ea typeface="+mj-ea"/>
              </a:rPr>
              <a:t>)</a:t>
            </a:r>
            <a:r>
              <a:rPr lang="zh-CN" altLang="en-US" sz="1600" b="1" u="sng" dirty="0">
                <a:latin typeface="+mj-ea"/>
                <a:ea typeface="+mj-ea"/>
              </a:rPr>
              <a:t>强调执行</a:t>
            </a:r>
            <a:r>
              <a:rPr lang="zh-CN" altLang="en-US" sz="1600" b="1" u="sng" dirty="0" smtClean="0">
                <a:latin typeface="+mj-ea"/>
                <a:ea typeface="+mj-ea"/>
              </a:rPr>
              <a:t>定期</a:t>
            </a:r>
            <a:r>
              <a:rPr lang="zh-CN" altLang="en-US" sz="1600" b="1" u="sng" dirty="0" smtClean="0">
                <a:latin typeface="+mj-ea"/>
                <a:ea typeface="+mj-ea"/>
              </a:rPr>
              <a:t>审核</a:t>
            </a:r>
            <a:r>
              <a:rPr lang="zh-CN" altLang="en-US" sz="1600" b="1" u="sng" dirty="0" smtClean="0">
                <a:latin typeface="+mj-ea"/>
                <a:ea typeface="+mj-ea"/>
              </a:rPr>
              <a:t>：</a:t>
            </a:r>
            <a:endParaRPr lang="en-US" altLang="zh-CN" sz="1600" b="1" u="sng" dirty="0" smtClean="0">
              <a:latin typeface="+mj-ea"/>
              <a:ea typeface="+mj-ea"/>
            </a:endParaRPr>
          </a:p>
          <a:p>
            <a:pPr>
              <a:lnSpc>
                <a:spcPct val="150000"/>
              </a:lnSpc>
            </a:pPr>
            <a:r>
              <a:rPr lang="zh-CN" altLang="en-US" sz="1600" dirty="0" smtClean="0">
                <a:latin typeface="+mj-ea"/>
                <a:ea typeface="+mj-ea"/>
              </a:rPr>
              <a:t>法规要求</a:t>
            </a:r>
            <a:r>
              <a:rPr lang="zh-CN" altLang="en-US" sz="1600" dirty="0" smtClean="0">
                <a:solidFill>
                  <a:srgbClr val="FF0000"/>
                </a:solidFill>
                <a:latin typeface="+mj-ea"/>
                <a:ea typeface="+mj-ea"/>
              </a:rPr>
              <a:t>维护已确认系统的验证状态</a:t>
            </a:r>
            <a:r>
              <a:rPr lang="zh-CN" altLang="en-US" sz="1600" dirty="0" smtClean="0">
                <a:latin typeface="+mj-ea"/>
                <a:ea typeface="+mj-ea"/>
              </a:rPr>
              <a:t>，即：</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latin typeface="+mj-ea"/>
                <a:ea typeface="+mj-ea"/>
              </a:rPr>
              <a:t>确认文件仍然有效；</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latin typeface="+mj-ea"/>
                <a:ea typeface="+mj-ea"/>
              </a:rPr>
              <a:t>系统仍旧满足预期目的。</a:t>
            </a:r>
            <a:endParaRPr lang="en-US" altLang="zh-CN" sz="1600" dirty="0" smtClean="0">
              <a:latin typeface="+mj-ea"/>
              <a:ea typeface="+mj-ea"/>
            </a:endParaRPr>
          </a:p>
          <a:p>
            <a:pPr>
              <a:lnSpc>
                <a:spcPct val="150000"/>
              </a:lnSpc>
            </a:pPr>
            <a:r>
              <a:rPr lang="zh-CN" altLang="en-US" sz="1600" dirty="0" smtClean="0">
                <a:latin typeface="+mj-ea"/>
                <a:ea typeface="+mj-ea"/>
              </a:rPr>
              <a:t>为了保持这种状态，质量体系已经建立，并</a:t>
            </a:r>
            <a:r>
              <a:rPr lang="zh-CN" altLang="en-US" sz="1600" dirty="0" smtClean="0">
                <a:solidFill>
                  <a:srgbClr val="FF0000"/>
                </a:solidFill>
                <a:latin typeface="+mj-ea"/>
                <a:ea typeface="+mj-ea"/>
              </a:rPr>
              <a:t>定期</a:t>
            </a:r>
            <a:r>
              <a:rPr lang="zh-CN" altLang="en-US" sz="1600" dirty="0" smtClean="0">
                <a:solidFill>
                  <a:srgbClr val="FF0000"/>
                </a:solidFill>
                <a:latin typeface="+mj-ea"/>
                <a:ea typeface="+mj-ea"/>
              </a:rPr>
              <a:t>进行审核</a:t>
            </a:r>
            <a:r>
              <a:rPr lang="zh-CN" altLang="en-US" sz="1600" dirty="0" smtClean="0">
                <a:latin typeface="+mj-ea"/>
                <a:ea typeface="+mj-ea"/>
              </a:rPr>
              <a:t>，</a:t>
            </a:r>
            <a:r>
              <a:rPr lang="zh-CN" altLang="en-US" sz="1600" dirty="0" smtClean="0">
                <a:latin typeface="+mj-ea"/>
                <a:ea typeface="+mj-ea"/>
              </a:rPr>
              <a:t>以保证体系的可靠性。相关的质量体系内容包括：</a:t>
            </a:r>
            <a:endParaRPr lang="en-US" altLang="zh-CN" sz="1600" dirty="0" smtClean="0">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变更控制</a:t>
            </a:r>
            <a:endParaRPr lang="en-US" altLang="zh-CN" sz="1600" dirty="0" smtClean="0">
              <a:solidFill>
                <a:srgbClr val="FF0000"/>
              </a:solidFill>
              <a:latin typeface="+mj-ea"/>
              <a:ea typeface="+mj-ea"/>
            </a:endParaRPr>
          </a:p>
          <a:p>
            <a:pPr marL="171450" indent="-171450">
              <a:lnSpc>
                <a:spcPct val="150000"/>
              </a:lnSpc>
              <a:buFont typeface="Arial" panose="020B0604020202020204" pitchFamily="34" charset="0"/>
              <a:buChar char="•"/>
            </a:pPr>
            <a:r>
              <a:rPr lang="zh-CN" altLang="en-US" sz="1600" dirty="0">
                <a:solidFill>
                  <a:srgbClr val="FF0000"/>
                </a:solidFill>
                <a:latin typeface="+mj-ea"/>
                <a:ea typeface="+mj-ea"/>
              </a:rPr>
              <a:t>维护</a:t>
            </a:r>
            <a:r>
              <a:rPr lang="zh-CN" altLang="en-US" sz="1600" dirty="0" smtClean="0">
                <a:solidFill>
                  <a:srgbClr val="FF0000"/>
                </a:solidFill>
                <a:latin typeface="+mj-ea"/>
                <a:ea typeface="+mj-ea"/>
              </a:rPr>
              <a:t>保养</a:t>
            </a:r>
            <a:endParaRPr lang="en-US" altLang="zh-CN" sz="1600" dirty="0" smtClean="0">
              <a:solidFill>
                <a:srgbClr val="FF0000"/>
              </a:solidFill>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校准</a:t>
            </a:r>
            <a:endParaRPr lang="en-US" altLang="zh-CN" sz="1600" dirty="0" smtClean="0">
              <a:solidFill>
                <a:srgbClr val="FF0000"/>
              </a:solidFill>
              <a:latin typeface="+mj-ea"/>
              <a:ea typeface="+mj-ea"/>
            </a:endParaRPr>
          </a:p>
          <a:p>
            <a:pPr marL="171450" indent="-171450">
              <a:lnSpc>
                <a:spcPct val="150000"/>
              </a:lnSpc>
              <a:buFont typeface="Arial" panose="020B0604020202020204" pitchFamily="34" charset="0"/>
              <a:buChar char="•"/>
            </a:pPr>
            <a:r>
              <a:rPr lang="zh-CN" altLang="en-US" sz="1600" dirty="0" smtClean="0">
                <a:solidFill>
                  <a:srgbClr val="FF0000"/>
                </a:solidFill>
                <a:latin typeface="+mj-ea"/>
                <a:ea typeface="+mj-ea"/>
              </a:rPr>
              <a:t>偏差</a:t>
            </a:r>
            <a:endParaRPr lang="en-US" altLang="zh-CN" sz="1600" dirty="0" smtClean="0">
              <a:solidFill>
                <a:srgbClr val="FF0000"/>
              </a:solidFill>
              <a:latin typeface="+mj-ea"/>
              <a:ea typeface="+mj-ea"/>
            </a:endParaRPr>
          </a:p>
          <a:p>
            <a:pPr>
              <a:lnSpc>
                <a:spcPct val="150000"/>
              </a:lnSpc>
            </a:pPr>
            <a:r>
              <a:rPr lang="zh-CN" altLang="en-US" sz="1600" dirty="0">
                <a:latin typeface="+mj-ea"/>
                <a:ea typeface="+mj-ea"/>
              </a:rPr>
              <a:t>监管</a:t>
            </a:r>
            <a:r>
              <a:rPr lang="zh-CN" altLang="en-US" sz="1600" dirty="0" smtClean="0">
                <a:latin typeface="+mj-ea"/>
                <a:ea typeface="+mj-ea"/>
              </a:rPr>
              <a:t>机构期望有一个</a:t>
            </a:r>
            <a:r>
              <a:rPr lang="zh-CN" altLang="en-US" sz="1600" dirty="0" smtClean="0">
                <a:solidFill>
                  <a:srgbClr val="FF0000"/>
                </a:solidFill>
                <a:latin typeface="+mj-ea"/>
                <a:ea typeface="+mj-ea"/>
              </a:rPr>
              <a:t>定期审核</a:t>
            </a:r>
            <a:r>
              <a:rPr lang="zh-CN" altLang="en-US" sz="1600" dirty="0" smtClean="0">
                <a:latin typeface="+mj-ea"/>
                <a:ea typeface="+mj-ea"/>
              </a:rPr>
              <a:t>过程</a:t>
            </a:r>
            <a:r>
              <a:rPr lang="zh-CN" altLang="en-US" sz="1600" dirty="0" smtClean="0">
                <a:latin typeface="+mj-ea"/>
                <a:ea typeface="+mj-ea"/>
              </a:rPr>
              <a:t>，确保系统能被确认合格。</a:t>
            </a:r>
            <a:endParaRPr lang="zh-CN" altLang="en-US" sz="1600" dirty="0">
              <a:latin typeface="+mj-ea"/>
              <a:ea typeface="+mj-ea"/>
            </a:endParaRP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62</a:t>
            </a:fld>
            <a:r>
              <a:rPr lang="en-US" altLang="zh-CN" dirty="0" smtClean="0"/>
              <a:t>/119</a:t>
            </a:r>
            <a:endParaRPr lang="zh-CN" altLang="en-US" dirty="0"/>
          </a:p>
        </p:txBody>
      </p:sp>
    </p:spTree>
    <p:extLst>
      <p:ext uri="{BB962C8B-B14F-4D97-AF65-F5344CB8AC3E}">
        <p14:creationId xmlns:p14="http://schemas.microsoft.com/office/powerpoint/2010/main" val="26571654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63</a:t>
            </a:fld>
            <a:r>
              <a:rPr lang="en-US" altLang="zh-CN" dirty="0" smtClean="0"/>
              <a:t>/119</a:t>
            </a:r>
            <a:endParaRPr lang="zh-CN" altLang="en-US" dirty="0"/>
          </a:p>
        </p:txBody>
      </p:sp>
      <p:sp>
        <p:nvSpPr>
          <p:cNvPr id="7" name="矩形 6">
            <a:extLst>
              <a:ext uri="{FF2B5EF4-FFF2-40B4-BE49-F238E27FC236}">
                <a16:creationId xmlns:a16="http://schemas.microsoft.com/office/drawing/2014/main" id="{E11B5259-8761-418D-9B39-53E0EE5A1DFC}"/>
              </a:ext>
            </a:extLst>
          </p:cNvPr>
          <p:cNvSpPr/>
          <p:nvPr/>
        </p:nvSpPr>
        <p:spPr>
          <a:xfrm>
            <a:off x="767999" y="901894"/>
            <a:ext cx="10786692" cy="5632311"/>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法规要求维护已确认系统的验证状态，即，确认文件仍然有效，该系统仍然适用于预期的</a:t>
            </a:r>
            <a:r>
              <a:rPr lang="zh-CN" altLang="en-US" sz="2400" dirty="0" smtClean="0">
                <a:latin typeface="+mj-ea"/>
                <a:ea typeface="+mj-ea"/>
              </a:rPr>
              <a:t>目的。</a:t>
            </a:r>
            <a:r>
              <a:rPr lang="zh-CN" altLang="en-US" sz="2400" dirty="0">
                <a:latin typeface="+mj-ea"/>
                <a:ea typeface="+mj-ea"/>
              </a:rPr>
              <a:t>质量体系的建立是为了保持这种状态，并应接受内部审计，以确保可靠性。这些质量体系是</a:t>
            </a:r>
            <a:r>
              <a:rPr lang="en-US" altLang="zh-CN" sz="2400" dirty="0">
                <a:latin typeface="+mj-ea"/>
                <a:ea typeface="+mj-ea"/>
              </a:rPr>
              <a:t>:</a:t>
            </a:r>
          </a:p>
          <a:p>
            <a:pPr marL="800100" lvl="1" indent="-342900">
              <a:lnSpc>
                <a:spcPct val="150000"/>
              </a:lnSpc>
              <a:buFont typeface="Wingdings" panose="05000000000000000000" pitchFamily="2" charset="2"/>
              <a:buChar char="ü"/>
            </a:pPr>
            <a:r>
              <a:rPr lang="zh-CN" altLang="en-US" sz="2400" dirty="0" smtClean="0">
                <a:latin typeface="+mj-ea"/>
                <a:ea typeface="+mj-ea"/>
              </a:rPr>
              <a:t>变更</a:t>
            </a:r>
            <a:endParaRPr lang="zh-CN" altLang="en-US" sz="2400" dirty="0">
              <a:latin typeface="+mj-ea"/>
              <a:ea typeface="+mj-ea"/>
            </a:endParaRPr>
          </a:p>
          <a:p>
            <a:pPr marL="800100" lvl="1" indent="-342900">
              <a:lnSpc>
                <a:spcPct val="150000"/>
              </a:lnSpc>
              <a:buFont typeface="Wingdings" panose="05000000000000000000" pitchFamily="2" charset="2"/>
              <a:buChar char="ü"/>
            </a:pPr>
            <a:r>
              <a:rPr lang="zh-CN" altLang="en-US" sz="2400" dirty="0" smtClean="0">
                <a:latin typeface="+mj-ea"/>
                <a:ea typeface="+mj-ea"/>
              </a:rPr>
              <a:t>维护</a:t>
            </a:r>
            <a:endParaRPr lang="zh-CN" altLang="en-US" sz="2400" dirty="0">
              <a:latin typeface="+mj-ea"/>
              <a:ea typeface="+mj-ea"/>
            </a:endParaRPr>
          </a:p>
          <a:p>
            <a:pPr marL="800100" lvl="1" indent="-342900">
              <a:lnSpc>
                <a:spcPct val="150000"/>
              </a:lnSpc>
              <a:buFont typeface="Wingdings" panose="05000000000000000000" pitchFamily="2" charset="2"/>
              <a:buChar char="ü"/>
            </a:pPr>
            <a:r>
              <a:rPr lang="zh-CN" altLang="en-US" sz="2400" dirty="0" smtClean="0">
                <a:latin typeface="+mj-ea"/>
                <a:ea typeface="+mj-ea"/>
              </a:rPr>
              <a:t>校准</a:t>
            </a:r>
            <a:endParaRPr lang="zh-CN" altLang="en-US" sz="2400" dirty="0">
              <a:latin typeface="+mj-ea"/>
              <a:ea typeface="+mj-ea"/>
            </a:endParaRPr>
          </a:p>
          <a:p>
            <a:pPr marL="800100" lvl="1" indent="-342900">
              <a:lnSpc>
                <a:spcPct val="150000"/>
              </a:lnSpc>
              <a:buFont typeface="Wingdings" panose="05000000000000000000" pitchFamily="2" charset="2"/>
              <a:buChar char="ü"/>
            </a:pPr>
            <a:r>
              <a:rPr lang="zh-CN" altLang="en-US" sz="2400" dirty="0" smtClean="0">
                <a:latin typeface="+mj-ea"/>
                <a:ea typeface="+mj-ea"/>
              </a:rPr>
              <a:t>偏差</a:t>
            </a:r>
            <a:endParaRPr lang="zh-CN" altLang="en-US" sz="2400" dirty="0">
              <a:latin typeface="+mj-ea"/>
              <a:ea typeface="+mj-ea"/>
            </a:endParaRPr>
          </a:p>
          <a:p>
            <a:pPr marL="342900" indent="-342900">
              <a:lnSpc>
                <a:spcPct val="150000"/>
              </a:lnSpc>
              <a:buFont typeface="Wingdings" panose="05000000000000000000" pitchFamily="2" charset="2"/>
              <a:buChar char="ü"/>
            </a:pPr>
            <a:r>
              <a:rPr lang="zh-CN" altLang="en-US" sz="2400" dirty="0">
                <a:latin typeface="+mj-ea"/>
                <a:ea typeface="+mj-ea"/>
              </a:rPr>
              <a:t>监管机构期望还有一个定期的审查过程，以确保系统能够被认为是合格</a:t>
            </a:r>
            <a:r>
              <a:rPr lang="zh-CN" altLang="en-US" sz="2400" dirty="0" smtClean="0">
                <a:latin typeface="+mj-ea"/>
                <a:ea typeface="+mj-ea"/>
              </a:rPr>
              <a:t>的。</a:t>
            </a:r>
            <a:endParaRPr lang="zh-CN" altLang="en-US" sz="2400" dirty="0">
              <a:latin typeface="+mj-ea"/>
              <a:ea typeface="+mj-ea"/>
            </a:endParaRPr>
          </a:p>
          <a:p>
            <a:pPr marL="342900" indent="-342900">
              <a:lnSpc>
                <a:spcPct val="150000"/>
              </a:lnSpc>
              <a:buFont typeface="Wingdings" panose="05000000000000000000" pitchFamily="2" charset="2"/>
              <a:buChar char="ü"/>
            </a:pPr>
            <a:r>
              <a:rPr lang="zh-CN" altLang="en-US" sz="2400" dirty="0">
                <a:latin typeface="+mj-ea"/>
                <a:ea typeface="+mj-ea"/>
              </a:rPr>
              <a:t>本章描述了一种定期评审的方法，其中根据风险、对当前工艺级别的理解和工艺性能以及法规需求来确定评审或重新认证的频率。</a:t>
            </a:r>
          </a:p>
        </p:txBody>
      </p:sp>
    </p:spTree>
    <p:extLst>
      <p:ext uri="{BB962C8B-B14F-4D97-AF65-F5344CB8AC3E}">
        <p14:creationId xmlns:p14="http://schemas.microsoft.com/office/powerpoint/2010/main" val="29346612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64</a:t>
            </a:fld>
            <a:r>
              <a:rPr lang="en-US" altLang="zh-CN" dirty="0" smtClean="0"/>
              <a:t>/119</a:t>
            </a:r>
            <a:endParaRPr lang="zh-CN" altLang="en-US" dirty="0"/>
          </a:p>
        </p:txBody>
      </p:sp>
      <p:sp>
        <p:nvSpPr>
          <p:cNvPr id="7" name="矩形 6">
            <a:extLst>
              <a:ext uri="{FF2B5EF4-FFF2-40B4-BE49-F238E27FC236}">
                <a16:creationId xmlns:a16="http://schemas.microsoft.com/office/drawing/2014/main" id="{E11B5259-8761-418D-9B39-53E0EE5A1DFC}"/>
              </a:ext>
            </a:extLst>
          </p:cNvPr>
          <p:cNvSpPr/>
          <p:nvPr/>
        </p:nvSpPr>
        <p:spPr>
          <a:xfrm>
            <a:off x="767999" y="901894"/>
            <a:ext cx="10786692" cy="4524315"/>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本指南建议将科学和基于风险的方法用于定期审查： </a:t>
            </a:r>
          </a:p>
          <a:p>
            <a:pPr marL="457200" indent="-457200">
              <a:lnSpc>
                <a:spcPct val="150000"/>
              </a:lnSpc>
              <a:buFont typeface="+mj-lt"/>
              <a:buAutoNum type="arabicPeriod"/>
            </a:pPr>
            <a:r>
              <a:rPr lang="zh-CN" altLang="en-US" sz="2400" dirty="0" smtClean="0">
                <a:latin typeface="+mj-ea"/>
                <a:ea typeface="+mj-ea"/>
              </a:rPr>
              <a:t>对于</a:t>
            </a:r>
            <a:r>
              <a:rPr lang="zh-CN" altLang="en-US" sz="2400" dirty="0">
                <a:latin typeface="+mj-ea"/>
                <a:ea typeface="+mj-ea"/>
              </a:rPr>
              <a:t>关键公用设施系统（如</a:t>
            </a:r>
            <a:r>
              <a:rPr lang="en-US" altLang="zh-CN" sz="2400" dirty="0">
                <a:latin typeface="+mj-ea"/>
                <a:ea typeface="+mj-ea"/>
              </a:rPr>
              <a:t>HVAC</a:t>
            </a:r>
            <a:r>
              <a:rPr lang="zh-CN" altLang="en-US" sz="2400" dirty="0">
                <a:latin typeface="+mj-ea"/>
                <a:ea typeface="+mj-ea"/>
              </a:rPr>
              <a:t>、清洁压缩空气、制药水和蒸汽系统），常规监测包括：</a:t>
            </a:r>
          </a:p>
          <a:p>
            <a:pPr marL="800100" lvl="1" indent="-342900">
              <a:lnSpc>
                <a:spcPct val="150000"/>
              </a:lnSpc>
              <a:buFont typeface="Wingdings" panose="05000000000000000000" pitchFamily="2" charset="2"/>
              <a:buChar char="ü"/>
            </a:pPr>
            <a:r>
              <a:rPr lang="zh-CN" altLang="en-US" sz="2400" dirty="0" smtClean="0">
                <a:latin typeface="+mj-ea"/>
                <a:ea typeface="+mj-ea"/>
              </a:rPr>
              <a:t>定期</a:t>
            </a:r>
            <a:r>
              <a:rPr lang="zh-CN" altLang="en-US" sz="2400" dirty="0">
                <a:latin typeface="+mj-ea"/>
                <a:ea typeface="+mj-ea"/>
              </a:rPr>
              <a:t>审查结果</a:t>
            </a:r>
          </a:p>
          <a:p>
            <a:pPr marL="800100" lvl="1" indent="-342900">
              <a:lnSpc>
                <a:spcPct val="150000"/>
              </a:lnSpc>
              <a:buFont typeface="Wingdings" panose="05000000000000000000" pitchFamily="2" charset="2"/>
              <a:buChar char="ü"/>
            </a:pPr>
            <a:r>
              <a:rPr lang="zh-CN" altLang="en-US" sz="2400" dirty="0" smtClean="0">
                <a:latin typeface="+mj-ea"/>
                <a:ea typeface="+mj-ea"/>
              </a:rPr>
              <a:t>定期</a:t>
            </a:r>
            <a:r>
              <a:rPr lang="zh-CN" altLang="en-US" sz="2400" dirty="0">
                <a:latin typeface="+mj-ea"/>
                <a:ea typeface="+mj-ea"/>
              </a:rPr>
              <a:t>报告系统性能趋势、预防性维护和校准指标</a:t>
            </a:r>
          </a:p>
          <a:p>
            <a:pPr marL="800100" lvl="1" indent="-342900">
              <a:lnSpc>
                <a:spcPct val="150000"/>
              </a:lnSpc>
              <a:buFont typeface="Wingdings" panose="05000000000000000000" pitchFamily="2" charset="2"/>
              <a:buChar char="ü"/>
            </a:pPr>
            <a:r>
              <a:rPr lang="zh-CN" altLang="en-US" sz="2400" dirty="0" smtClean="0">
                <a:latin typeface="+mj-ea"/>
                <a:ea typeface="+mj-ea"/>
              </a:rPr>
              <a:t>定期检查</a:t>
            </a:r>
            <a:r>
              <a:rPr lang="zh-CN" altLang="en-US" sz="2400" dirty="0">
                <a:latin typeface="+mj-ea"/>
                <a:ea typeface="+mj-ea"/>
              </a:rPr>
              <a:t>验证图纸（通常每半年一次）和</a:t>
            </a:r>
            <a:r>
              <a:rPr lang="zh-CN" altLang="en-US" sz="2400" dirty="0" smtClean="0">
                <a:latin typeface="+mj-ea"/>
                <a:ea typeface="+mj-ea"/>
              </a:rPr>
              <a:t>系统标识（</a:t>
            </a:r>
            <a:r>
              <a:rPr lang="zh-CN" altLang="en-US" sz="2400" dirty="0">
                <a:latin typeface="+mj-ea"/>
                <a:ea typeface="+mj-ea"/>
              </a:rPr>
              <a:t>通常每年一次</a:t>
            </a:r>
            <a:r>
              <a:rPr lang="zh-CN" altLang="en-US" sz="2400" dirty="0" smtClean="0">
                <a:latin typeface="+mj-ea"/>
                <a:ea typeface="+mj-ea"/>
              </a:rPr>
              <a:t>）</a:t>
            </a:r>
            <a:endParaRPr lang="en-US" altLang="zh-CN" sz="2400" dirty="0" smtClean="0">
              <a:latin typeface="+mj-ea"/>
              <a:ea typeface="+mj-ea"/>
            </a:endParaRPr>
          </a:p>
          <a:p>
            <a:pPr>
              <a:lnSpc>
                <a:spcPct val="150000"/>
              </a:lnSpc>
            </a:pPr>
            <a:r>
              <a:rPr lang="zh-CN" altLang="en-US" sz="2400" dirty="0" smtClean="0">
                <a:latin typeface="+mj-ea"/>
                <a:ea typeface="+mj-ea"/>
              </a:rPr>
              <a:t>       如果</a:t>
            </a:r>
            <a:r>
              <a:rPr lang="zh-CN" altLang="en-US" sz="2400" dirty="0">
                <a:latin typeface="+mj-ea"/>
                <a:ea typeface="+mj-ea"/>
              </a:rPr>
              <a:t>进行常规监测，则无需进行额外审查。确认性能监测系统、</a:t>
            </a:r>
            <a:r>
              <a:rPr lang="zh-CN" altLang="en-US" sz="2400" dirty="0" smtClean="0">
                <a:latin typeface="+mj-ea"/>
                <a:ea typeface="+mj-ea"/>
              </a:rPr>
              <a:t>验证</a:t>
            </a:r>
            <a:r>
              <a:rPr lang="zh-CN" altLang="en-US" sz="2400" dirty="0">
                <a:latin typeface="+mj-ea"/>
                <a:ea typeface="+mj-ea"/>
              </a:rPr>
              <a:t>图纸的文件是最新</a:t>
            </a:r>
            <a:r>
              <a:rPr lang="zh-CN" altLang="en-US" sz="2400" dirty="0" smtClean="0">
                <a:latin typeface="+mj-ea"/>
                <a:ea typeface="+mj-ea"/>
              </a:rPr>
              <a:t>的即可。</a:t>
            </a:r>
            <a:endParaRPr lang="zh-CN" altLang="en-US" sz="2400" dirty="0">
              <a:latin typeface="+mj-ea"/>
              <a:ea typeface="+mj-ea"/>
            </a:endParaRPr>
          </a:p>
        </p:txBody>
      </p:sp>
    </p:spTree>
    <p:extLst>
      <p:ext uri="{BB962C8B-B14F-4D97-AF65-F5344CB8AC3E}">
        <p14:creationId xmlns:p14="http://schemas.microsoft.com/office/powerpoint/2010/main" val="1349665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65</a:t>
            </a:fld>
            <a:r>
              <a:rPr lang="en-US" altLang="zh-CN" dirty="0" smtClean="0"/>
              <a:t>/119</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995012764"/>
              </p:ext>
            </p:extLst>
          </p:nvPr>
        </p:nvGraphicFramePr>
        <p:xfrm>
          <a:off x="860364" y="979345"/>
          <a:ext cx="10777455" cy="4297771"/>
        </p:xfrm>
        <a:graphic>
          <a:graphicData uri="http://schemas.openxmlformats.org/drawingml/2006/table">
            <a:tbl>
              <a:tblPr firstRow="1" bandRow="1">
                <a:tableStyleId>{5C22544A-7EE6-4342-B048-85BDC9FD1C3A}</a:tableStyleId>
              </a:tblPr>
              <a:tblGrid>
                <a:gridCol w="3206516">
                  <a:extLst>
                    <a:ext uri="{9D8B030D-6E8A-4147-A177-3AD203B41FA5}">
                      <a16:colId xmlns:a16="http://schemas.microsoft.com/office/drawing/2014/main" val="20000"/>
                    </a:ext>
                  </a:extLst>
                </a:gridCol>
                <a:gridCol w="3028376">
                  <a:extLst>
                    <a:ext uri="{9D8B030D-6E8A-4147-A177-3AD203B41FA5}">
                      <a16:colId xmlns:a16="http://schemas.microsoft.com/office/drawing/2014/main" val="20001"/>
                    </a:ext>
                  </a:extLst>
                </a:gridCol>
                <a:gridCol w="3304890">
                  <a:extLst>
                    <a:ext uri="{9D8B030D-6E8A-4147-A177-3AD203B41FA5}">
                      <a16:colId xmlns:a16="http://schemas.microsoft.com/office/drawing/2014/main" val="20002"/>
                    </a:ext>
                  </a:extLst>
                </a:gridCol>
                <a:gridCol w="1237673">
                  <a:extLst>
                    <a:ext uri="{9D8B030D-6E8A-4147-A177-3AD203B41FA5}">
                      <a16:colId xmlns:a16="http://schemas.microsoft.com/office/drawing/2014/main" val="20003"/>
                    </a:ext>
                  </a:extLst>
                </a:gridCol>
              </a:tblGrid>
              <a:tr h="519856">
                <a:tc>
                  <a:txBody>
                    <a:bodyPr/>
                    <a:lstStyle/>
                    <a:p>
                      <a:r>
                        <a:rPr lang="zh-CN" altLang="en-US" dirty="0" smtClean="0"/>
                        <a:t>系统</a:t>
                      </a:r>
                      <a:endParaRPr lang="zh-CN" altLang="en-US" dirty="0"/>
                    </a:p>
                  </a:txBody>
                  <a:tcPr/>
                </a:tc>
                <a:tc>
                  <a:txBody>
                    <a:bodyPr/>
                    <a:lstStyle/>
                    <a:p>
                      <a:r>
                        <a:rPr lang="zh-CN" altLang="en-US" dirty="0" smtClean="0"/>
                        <a:t>定期验证范围</a:t>
                      </a:r>
                      <a:endParaRPr lang="zh-CN" altLang="en-US" dirty="0"/>
                    </a:p>
                  </a:txBody>
                  <a:tcPr/>
                </a:tc>
                <a:tc>
                  <a:txBody>
                    <a:bodyPr/>
                    <a:lstStyle/>
                    <a:p>
                      <a:r>
                        <a:rPr lang="zh-CN" altLang="en-US" dirty="0" smtClean="0"/>
                        <a:t>频率</a:t>
                      </a:r>
                      <a:endParaRPr lang="zh-CN" altLang="en-US" dirty="0"/>
                    </a:p>
                  </a:txBody>
                  <a:tcPr/>
                </a:tc>
                <a:tc>
                  <a:txBody>
                    <a:bodyPr/>
                    <a:lstStyle/>
                    <a:p>
                      <a:r>
                        <a:rPr lang="zh-CN" altLang="en-US" dirty="0" smtClean="0"/>
                        <a:t>监管依据</a:t>
                      </a:r>
                      <a:endParaRPr lang="zh-CN" altLang="en-US" dirty="0"/>
                    </a:p>
                  </a:txBody>
                  <a:tcPr/>
                </a:tc>
                <a:extLst>
                  <a:ext uri="{0D108BD9-81ED-4DB2-BD59-A6C34878D82A}">
                    <a16:rowId xmlns:a16="http://schemas.microsoft.com/office/drawing/2014/main" val="10000"/>
                  </a:ext>
                </a:extLst>
              </a:tr>
              <a:tr h="444687">
                <a:tc rowSpan="2">
                  <a:txBody>
                    <a:bodyPr/>
                    <a:lstStyle/>
                    <a:p>
                      <a:pPr marL="0" indent="0" algn="ctr">
                        <a:buFont typeface="+mj-lt"/>
                        <a:buNone/>
                      </a:pPr>
                      <a:r>
                        <a:rPr lang="zh-CN" altLang="en-US" dirty="0" smtClean="0"/>
                        <a:t>厂房设施</a:t>
                      </a:r>
                      <a:endParaRPr lang="zh-CN" altLang="en-US" dirty="0"/>
                    </a:p>
                  </a:txBody>
                  <a:tcPr/>
                </a:tc>
                <a:tc>
                  <a:txBody>
                    <a:bodyPr/>
                    <a:lstStyle/>
                    <a:p>
                      <a:pPr marL="0" indent="0" algn="ctr">
                        <a:buFont typeface="+mj-lt"/>
                        <a:buNone/>
                      </a:pPr>
                      <a:r>
                        <a:rPr lang="zh-CN" altLang="en-US" dirty="0" smtClean="0"/>
                        <a:t>房间级别</a:t>
                      </a:r>
                      <a:endParaRPr lang="zh-CN" altLang="en-US" dirty="0"/>
                    </a:p>
                  </a:txBody>
                  <a:tcPr/>
                </a:tc>
                <a:tc>
                  <a:txBody>
                    <a:bodyPr/>
                    <a:lstStyle/>
                    <a:p>
                      <a:pPr marL="0" indent="0" algn="ctr">
                        <a:buFont typeface="+mj-lt"/>
                        <a:buNone/>
                      </a:pPr>
                      <a:r>
                        <a:rPr lang="zh-CN" altLang="en-US" dirty="0" smtClean="0"/>
                        <a:t>未定义周期</a:t>
                      </a:r>
                      <a:endParaRPr lang="zh-CN" altLang="en-US" dirty="0"/>
                    </a:p>
                  </a:txBody>
                  <a:tcPr/>
                </a:tc>
                <a:tc>
                  <a:txBody>
                    <a:bodyPr/>
                    <a:lstStyle/>
                    <a:p>
                      <a:pPr marL="0" indent="0" algn="ctr">
                        <a:buFont typeface="+mj-lt"/>
                        <a:buNone/>
                      </a:pPr>
                      <a:r>
                        <a:rPr lang="en-US" altLang="zh-CN" dirty="0" smtClean="0"/>
                        <a:t>N/A</a:t>
                      </a:r>
                      <a:endParaRPr lang="zh-CN" altLang="en-US" dirty="0"/>
                    </a:p>
                  </a:txBody>
                  <a:tcPr/>
                </a:tc>
                <a:extLst>
                  <a:ext uri="{0D108BD9-81ED-4DB2-BD59-A6C34878D82A}">
                    <a16:rowId xmlns:a16="http://schemas.microsoft.com/office/drawing/2014/main" val="10001"/>
                  </a:ext>
                </a:extLst>
              </a:tr>
              <a:tr h="600750">
                <a:tc vMerge="1">
                  <a:txBody>
                    <a:bodyPr/>
                    <a:lstStyle/>
                    <a:p>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高效过滤器泄漏测试（无菌灌装环境）</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ISO 5/A</a:t>
                      </a:r>
                      <a:r>
                        <a:rPr kumimoji="0" lang="zh-CN" altLang="zh-CN" sz="1800" kern="1200" dirty="0" smtClean="0">
                          <a:solidFill>
                            <a:schemeClr val="dk1"/>
                          </a:solidFill>
                          <a:effectLst/>
                          <a:latin typeface="+mn-lt"/>
                          <a:ea typeface="+mn-ea"/>
                          <a:cs typeface="+mn-cs"/>
                        </a:rPr>
                        <a:t>级和</a:t>
                      </a:r>
                      <a:r>
                        <a:rPr kumimoji="0" lang="en-US" altLang="zh-CN" sz="1800" kern="1200" dirty="0" smtClean="0">
                          <a:solidFill>
                            <a:schemeClr val="dk1"/>
                          </a:solidFill>
                          <a:effectLst/>
                          <a:latin typeface="+mn-lt"/>
                          <a:ea typeface="+mn-ea"/>
                          <a:cs typeface="+mn-cs"/>
                        </a:rPr>
                        <a:t>ISO 7/B</a:t>
                      </a:r>
                      <a:r>
                        <a:rPr kumimoji="0" lang="zh-CN" altLang="zh-CN" sz="1800" kern="1200" dirty="0" smtClean="0">
                          <a:solidFill>
                            <a:schemeClr val="dk1"/>
                          </a:solidFill>
                          <a:effectLst/>
                          <a:latin typeface="+mn-lt"/>
                          <a:ea typeface="+mn-ea"/>
                          <a:cs typeface="+mn-cs"/>
                        </a:rPr>
                        <a:t>级：半年一次</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[23]</a:t>
                      </a:r>
                      <a:endParaRPr lang="zh-CN" altLang="en-US" dirty="0"/>
                    </a:p>
                  </a:txBody>
                  <a:tcPr/>
                </a:tc>
                <a:extLst>
                  <a:ext uri="{0D108BD9-81ED-4DB2-BD59-A6C34878D82A}">
                    <a16:rowId xmlns:a16="http://schemas.microsoft.com/office/drawing/2014/main" val="10002"/>
                  </a:ext>
                </a:extLst>
              </a:tr>
              <a:tr h="858213">
                <a:tc>
                  <a:txBody>
                    <a:bodyPr/>
                    <a:lstStyle/>
                    <a:p>
                      <a:pPr marL="0" indent="0" algn="ctr">
                        <a:buFont typeface="+mj-lt"/>
                        <a:buNone/>
                      </a:pPr>
                      <a:r>
                        <a:rPr kumimoji="0" lang="en-US" altLang="zh-CN" sz="1800" kern="1200" dirty="0" smtClean="0">
                          <a:solidFill>
                            <a:schemeClr val="dk1"/>
                          </a:solidFill>
                          <a:effectLst/>
                          <a:latin typeface="+mn-lt"/>
                          <a:ea typeface="+mn-ea"/>
                          <a:cs typeface="+mn-cs"/>
                        </a:rPr>
                        <a:t>GMP</a:t>
                      </a:r>
                      <a:r>
                        <a:rPr kumimoji="0" lang="zh-CN" altLang="zh-CN" sz="1800" kern="1200" dirty="0" smtClean="0">
                          <a:solidFill>
                            <a:schemeClr val="dk1"/>
                          </a:solidFill>
                          <a:effectLst/>
                          <a:latin typeface="+mn-lt"/>
                          <a:ea typeface="+mn-ea"/>
                          <a:cs typeface="+mn-cs"/>
                        </a:rPr>
                        <a:t>使用的</a:t>
                      </a:r>
                      <a:r>
                        <a:rPr kumimoji="0" lang="en-US" altLang="zh-CN" sz="1800" kern="1200" dirty="0" smtClean="0">
                          <a:solidFill>
                            <a:schemeClr val="dk1"/>
                          </a:solidFill>
                          <a:effectLst/>
                          <a:latin typeface="+mn-lt"/>
                          <a:ea typeface="+mn-ea"/>
                          <a:cs typeface="+mn-cs"/>
                        </a:rPr>
                        <a:t>ISO5/A</a:t>
                      </a:r>
                      <a:r>
                        <a:rPr kumimoji="0" lang="zh-CN" altLang="zh-CN" sz="1800" kern="1200" dirty="0" smtClean="0">
                          <a:solidFill>
                            <a:schemeClr val="dk1"/>
                          </a:solidFill>
                          <a:effectLst/>
                          <a:latin typeface="+mn-lt"/>
                          <a:ea typeface="+mn-ea"/>
                          <a:cs typeface="+mn-cs"/>
                        </a:rPr>
                        <a:t>级柜子（例如，生物安全柜，层流罩，隔离器，下降流罩）</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HEPA</a:t>
                      </a:r>
                      <a:r>
                        <a:rPr kumimoji="0" lang="zh-CN" altLang="zh-CN" sz="1800" kern="1200" dirty="0" smtClean="0">
                          <a:solidFill>
                            <a:schemeClr val="dk1"/>
                          </a:solidFill>
                          <a:effectLst/>
                          <a:latin typeface="+mn-lt"/>
                          <a:ea typeface="+mn-ea"/>
                          <a:cs typeface="+mn-cs"/>
                        </a:rPr>
                        <a:t>过滤器测试</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半年一次</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 typeface="+mj-lt"/>
                        <a:buNone/>
                        <a:tabLst/>
                        <a:defRPr/>
                      </a:pPr>
                      <a:r>
                        <a:rPr kumimoji="0" lang="en-US" altLang="zh-CN" sz="1800" kern="1200" dirty="0" smtClean="0">
                          <a:solidFill>
                            <a:schemeClr val="dk1"/>
                          </a:solidFill>
                          <a:effectLst/>
                          <a:latin typeface="+mn-lt"/>
                          <a:ea typeface="+mn-ea"/>
                          <a:cs typeface="+mn-cs"/>
                        </a:rPr>
                        <a:t>[23]</a:t>
                      </a:r>
                      <a:endParaRPr lang="zh-CN" altLang="en-US" dirty="0" smtClean="0"/>
                    </a:p>
                    <a:p>
                      <a:pPr marL="0" indent="0" algn="ctr">
                        <a:buFont typeface="+mj-lt"/>
                        <a:buNone/>
                      </a:pPr>
                      <a:endParaRPr lang="zh-CN" altLang="en-US" dirty="0"/>
                    </a:p>
                  </a:txBody>
                  <a:tcPr/>
                </a:tc>
                <a:extLst>
                  <a:ext uri="{0D108BD9-81ED-4DB2-BD59-A6C34878D82A}">
                    <a16:rowId xmlns:a16="http://schemas.microsoft.com/office/drawing/2014/main" val="10003"/>
                  </a:ext>
                </a:extLst>
              </a:tr>
              <a:tr h="444687">
                <a:tc>
                  <a:txBody>
                    <a:bodyPr/>
                    <a:lstStyle/>
                    <a:p>
                      <a:pPr marL="0" indent="0" algn="ctr">
                        <a:buFont typeface="+mj-lt"/>
                        <a:buNone/>
                      </a:pPr>
                      <a:r>
                        <a:rPr kumimoji="0" lang="zh-CN" altLang="zh-CN" sz="1800" kern="1200" dirty="0" smtClean="0">
                          <a:solidFill>
                            <a:schemeClr val="dk1"/>
                          </a:solidFill>
                          <a:effectLst/>
                          <a:latin typeface="+mn-lt"/>
                          <a:ea typeface="+mn-ea"/>
                          <a:cs typeface="+mn-cs"/>
                        </a:rPr>
                        <a:t>蒸汽灭菌</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所有灭菌循环</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每年一次</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[24]</a:t>
                      </a:r>
                      <a:endParaRPr lang="zh-CN" altLang="en-US" dirty="0"/>
                    </a:p>
                  </a:txBody>
                  <a:tcPr/>
                </a:tc>
                <a:extLst>
                  <a:ext uri="{0D108BD9-81ED-4DB2-BD59-A6C34878D82A}">
                    <a16:rowId xmlns:a16="http://schemas.microsoft.com/office/drawing/2014/main" val="10004"/>
                  </a:ext>
                </a:extLst>
              </a:tr>
              <a:tr h="444687">
                <a:tc>
                  <a:txBody>
                    <a:bodyPr/>
                    <a:lstStyle/>
                    <a:p>
                      <a:pPr marL="0" indent="0" algn="ctr">
                        <a:buFont typeface="+mj-lt"/>
                        <a:buNone/>
                      </a:pPr>
                      <a:r>
                        <a:rPr kumimoji="0" lang="zh-CN" altLang="zh-CN" sz="1800" kern="1200" dirty="0" smtClean="0">
                          <a:solidFill>
                            <a:schemeClr val="dk1"/>
                          </a:solidFill>
                          <a:effectLst/>
                          <a:latin typeface="+mn-lt"/>
                          <a:ea typeface="+mn-ea"/>
                          <a:cs typeface="+mn-cs"/>
                        </a:rPr>
                        <a:t>设备</a:t>
                      </a:r>
                      <a:r>
                        <a:rPr kumimoji="0" lang="en-US" altLang="zh-CN" sz="1800" kern="1200" dirty="0" smtClean="0">
                          <a:solidFill>
                            <a:schemeClr val="dk1"/>
                          </a:solidFill>
                          <a:effectLst/>
                          <a:latin typeface="+mn-lt"/>
                          <a:ea typeface="+mn-ea"/>
                          <a:cs typeface="+mn-cs"/>
                        </a:rPr>
                        <a:t>SIP</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SIP</a:t>
                      </a:r>
                      <a:r>
                        <a:rPr kumimoji="0" lang="zh-CN" altLang="zh-CN" sz="1800" kern="1200" dirty="0" smtClean="0">
                          <a:solidFill>
                            <a:schemeClr val="dk1"/>
                          </a:solidFill>
                          <a:effectLst/>
                          <a:latin typeface="+mn-lt"/>
                          <a:ea typeface="+mn-ea"/>
                          <a:cs typeface="+mn-cs"/>
                        </a:rPr>
                        <a:t>循环</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每年一次</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[24]</a:t>
                      </a:r>
                      <a:endParaRPr lang="zh-CN" altLang="en-US" dirty="0"/>
                    </a:p>
                  </a:txBody>
                  <a:tcPr/>
                </a:tc>
                <a:extLst>
                  <a:ext uri="{0D108BD9-81ED-4DB2-BD59-A6C34878D82A}">
                    <a16:rowId xmlns:a16="http://schemas.microsoft.com/office/drawing/2014/main" val="10005"/>
                  </a:ext>
                </a:extLst>
              </a:tr>
              <a:tr h="444687">
                <a:tc>
                  <a:txBody>
                    <a:bodyPr/>
                    <a:lstStyle/>
                    <a:p>
                      <a:pPr marL="0" indent="0" algn="ctr">
                        <a:buFont typeface="+mj-lt"/>
                        <a:buNone/>
                      </a:pPr>
                      <a:r>
                        <a:rPr kumimoji="0" lang="zh-CN" altLang="zh-CN" sz="1800" kern="1200" dirty="0" smtClean="0">
                          <a:solidFill>
                            <a:schemeClr val="dk1"/>
                          </a:solidFill>
                          <a:effectLst/>
                          <a:latin typeface="+mn-lt"/>
                          <a:ea typeface="+mn-ea"/>
                          <a:cs typeface="+mn-cs"/>
                        </a:rPr>
                        <a:t>去热原隧道</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去热原循环</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每年一次</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[24]</a:t>
                      </a:r>
                      <a:endParaRPr lang="zh-CN" altLang="en-US" dirty="0"/>
                    </a:p>
                  </a:txBody>
                  <a:tcPr/>
                </a:tc>
                <a:extLst>
                  <a:ext uri="{0D108BD9-81ED-4DB2-BD59-A6C34878D82A}">
                    <a16:rowId xmlns:a16="http://schemas.microsoft.com/office/drawing/2014/main" val="10006"/>
                  </a:ext>
                </a:extLst>
              </a:tr>
              <a:tr h="444687">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无菌灌装线</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无菌工艺模拟</a:t>
                      </a:r>
                      <a:endParaRPr lang="zh-CN" altLang="en-US" dirty="0"/>
                    </a:p>
                  </a:txBody>
                  <a:tcPr/>
                </a:tc>
                <a:tc>
                  <a:txBody>
                    <a:bodyPr/>
                    <a:lstStyle/>
                    <a:p>
                      <a:pPr marL="0" indent="0" algn="ctr">
                        <a:buFont typeface="+mj-lt"/>
                        <a:buNone/>
                      </a:pPr>
                      <a:r>
                        <a:rPr kumimoji="0" lang="zh-CN" altLang="zh-CN" sz="1800" kern="1200" dirty="0" smtClean="0">
                          <a:solidFill>
                            <a:schemeClr val="dk1"/>
                          </a:solidFill>
                          <a:effectLst/>
                          <a:latin typeface="+mn-lt"/>
                          <a:ea typeface="+mn-ea"/>
                          <a:cs typeface="+mn-cs"/>
                        </a:rPr>
                        <a:t>半年一次</a:t>
                      </a:r>
                      <a:endParaRPr lang="zh-CN" altLang="en-US" dirty="0"/>
                    </a:p>
                  </a:txBody>
                  <a:tcPr/>
                </a:tc>
                <a:tc>
                  <a:txBody>
                    <a:bodyPr/>
                    <a:lstStyle/>
                    <a:p>
                      <a:pPr marL="0" indent="0" algn="ctr">
                        <a:buFont typeface="+mj-lt"/>
                        <a:buNone/>
                      </a:pPr>
                      <a:r>
                        <a:rPr kumimoji="0" lang="en-US" altLang="zh-CN" sz="1800" kern="1200" dirty="0" smtClean="0">
                          <a:solidFill>
                            <a:schemeClr val="dk1"/>
                          </a:solidFill>
                          <a:effectLst/>
                          <a:latin typeface="+mn-lt"/>
                          <a:ea typeface="+mn-ea"/>
                          <a:cs typeface="+mn-cs"/>
                        </a:rPr>
                        <a:t>[23]</a:t>
                      </a:r>
                      <a:endParaRPr lang="zh-CN" altLang="en-US" dirty="0"/>
                    </a:p>
                  </a:txBody>
                  <a:tcPr/>
                </a:tc>
                <a:extLst>
                  <a:ext uri="{0D108BD9-81ED-4DB2-BD59-A6C34878D82A}">
                    <a16:rowId xmlns:a16="http://schemas.microsoft.com/office/drawing/2014/main" val="10007"/>
                  </a:ext>
                </a:extLst>
              </a:tr>
            </a:tbl>
          </a:graphicData>
        </a:graphic>
      </p:graphicFrame>
      <p:sp>
        <p:nvSpPr>
          <p:cNvPr id="3" name="文本框 2"/>
          <p:cNvSpPr txBox="1"/>
          <p:nvPr/>
        </p:nvSpPr>
        <p:spPr>
          <a:xfrm>
            <a:off x="768000" y="5338584"/>
            <a:ext cx="11026836" cy="1200329"/>
          </a:xfrm>
          <a:prstGeom prst="rect">
            <a:avLst/>
          </a:prstGeom>
          <a:noFill/>
        </p:spPr>
        <p:txBody>
          <a:bodyPr wrap="square" rtlCol="0">
            <a:spAutoFit/>
          </a:bodyPr>
          <a:lstStyle/>
          <a:p>
            <a:r>
              <a:rPr lang="zh-CN" altLang="en-US" b="1" dirty="0" smtClean="0"/>
              <a:t>备注：</a:t>
            </a:r>
            <a:r>
              <a:rPr lang="en-US" altLang="zh-CN" b="1" dirty="0" smtClean="0"/>
              <a:t>1</a:t>
            </a:r>
            <a:r>
              <a:rPr lang="zh-CN" altLang="en-US" b="1" dirty="0"/>
              <a:t>、</a:t>
            </a:r>
            <a:r>
              <a:rPr lang="zh-CN" altLang="zh-CN" b="1" dirty="0"/>
              <a:t>关于区域分级的附加信息</a:t>
            </a:r>
            <a:r>
              <a:rPr lang="en-US" altLang="zh-CN" b="1" dirty="0"/>
              <a:t>,</a:t>
            </a:r>
            <a:r>
              <a:rPr lang="zh-CN" altLang="zh-CN" b="1" dirty="0"/>
              <a:t>参考</a:t>
            </a:r>
            <a:r>
              <a:rPr lang="en-US" altLang="zh-CN" b="1" dirty="0"/>
              <a:t>ISPE </a:t>
            </a:r>
            <a:r>
              <a:rPr lang="zh-CN" altLang="zh-CN" b="1" dirty="0"/>
              <a:t>基础</a:t>
            </a:r>
            <a:r>
              <a:rPr lang="en-US" altLang="zh-CN" b="1" dirty="0"/>
              <a:t>®</a:t>
            </a:r>
            <a:r>
              <a:rPr lang="zh-CN" altLang="zh-CN" b="1" dirty="0"/>
              <a:t>指南</a:t>
            </a:r>
            <a:r>
              <a:rPr lang="en-US" altLang="zh-CN" b="1" dirty="0"/>
              <a:t>:</a:t>
            </a:r>
            <a:r>
              <a:rPr lang="zh-CN" altLang="zh-CN" b="1" dirty="0"/>
              <a:t>无菌产品生产设施</a:t>
            </a:r>
            <a:r>
              <a:rPr lang="en-US" altLang="zh-CN" b="1" dirty="0"/>
              <a:t>[25]</a:t>
            </a:r>
            <a:r>
              <a:rPr lang="zh-CN" altLang="zh-CN" b="1" dirty="0"/>
              <a:t>，其考虑了</a:t>
            </a:r>
            <a:r>
              <a:rPr lang="en-US" altLang="zh-CN" b="1" dirty="0"/>
              <a:t>:ISO 14644 – 1</a:t>
            </a:r>
            <a:r>
              <a:rPr lang="zh-CN" altLang="zh-CN" b="1" dirty="0"/>
              <a:t>空气洁净度分级</a:t>
            </a:r>
            <a:r>
              <a:rPr lang="en-US" altLang="zh-CN" b="1" dirty="0"/>
              <a:t>[26],2004</a:t>
            </a:r>
            <a:r>
              <a:rPr lang="zh-CN" altLang="zh-CN" b="1" dirty="0"/>
              <a:t>年</a:t>
            </a:r>
            <a:r>
              <a:rPr lang="en-US" altLang="zh-CN" b="1" dirty="0"/>
              <a:t>9</a:t>
            </a:r>
            <a:r>
              <a:rPr lang="zh-CN" altLang="zh-CN" b="1" dirty="0"/>
              <a:t>月</a:t>
            </a:r>
            <a:r>
              <a:rPr lang="en-US" altLang="zh-CN" b="1" dirty="0"/>
              <a:t>FDA</a:t>
            </a:r>
            <a:r>
              <a:rPr lang="zh-CN" altLang="zh-CN" b="1" dirty="0"/>
              <a:t>行业指南 无菌工艺生产的无菌药品</a:t>
            </a:r>
            <a:r>
              <a:rPr lang="en-US" altLang="zh-CN" b="1" dirty="0"/>
              <a:t>-</a:t>
            </a:r>
            <a:r>
              <a:rPr lang="zh-CN" altLang="zh-CN" b="1" dirty="0"/>
              <a:t>现行药品生产管理规范</a:t>
            </a:r>
            <a:r>
              <a:rPr lang="en-US" altLang="zh-CN" b="1" dirty="0"/>
              <a:t>[23],</a:t>
            </a:r>
            <a:r>
              <a:rPr lang="zh-CN" altLang="zh-CN" b="1" dirty="0"/>
              <a:t>和欧盟</a:t>
            </a:r>
            <a:r>
              <a:rPr lang="en-US" altLang="zh-CN" b="1" dirty="0"/>
              <a:t>GMP </a:t>
            </a:r>
            <a:r>
              <a:rPr lang="zh-CN" altLang="zh-CN" b="1" dirty="0"/>
              <a:t>附录</a:t>
            </a:r>
            <a:r>
              <a:rPr lang="en-US" altLang="zh-CN" b="1" dirty="0"/>
              <a:t>1 [24]</a:t>
            </a:r>
            <a:r>
              <a:rPr lang="zh-CN" altLang="zh-CN" b="1" dirty="0"/>
              <a:t>。</a:t>
            </a:r>
            <a:endParaRPr lang="en-US" altLang="zh-CN" b="1" dirty="0"/>
          </a:p>
          <a:p>
            <a:pPr eaLnBrk="1" fontAlgn="auto" hangingPunct="1">
              <a:spcBef>
                <a:spcPts val="0"/>
              </a:spcBef>
              <a:spcAft>
                <a:spcPts val="0"/>
              </a:spcAft>
              <a:defRPr/>
            </a:pPr>
            <a:r>
              <a:rPr lang="en-US" altLang="zh-CN" b="1" dirty="0"/>
              <a:t>2</a:t>
            </a:r>
            <a:r>
              <a:rPr lang="zh-CN" altLang="en-US" b="1" dirty="0"/>
              <a:t>、</a:t>
            </a:r>
            <a:r>
              <a:rPr lang="en-US" altLang="zh-CN" b="1" dirty="0"/>
              <a:t>ISO 8/C</a:t>
            </a:r>
            <a:r>
              <a:rPr lang="zh-CN" altLang="zh-CN" b="1" dirty="0"/>
              <a:t>级和</a:t>
            </a:r>
            <a:r>
              <a:rPr lang="en-US" altLang="zh-CN" b="1" dirty="0"/>
              <a:t>C</a:t>
            </a:r>
            <a:r>
              <a:rPr lang="zh-CN" altLang="zh-CN" b="1" dirty="0"/>
              <a:t>级的行业惯例为每年一</a:t>
            </a:r>
            <a:r>
              <a:rPr lang="zh-CN" altLang="zh-CN" b="1" dirty="0" smtClean="0"/>
              <a:t>次</a:t>
            </a:r>
            <a:r>
              <a:rPr lang="zh-CN" altLang="en-US" b="1" dirty="0" smtClean="0"/>
              <a:t>。</a:t>
            </a:r>
            <a:r>
              <a:rPr lang="en-US" altLang="zh-CN" b="1" dirty="0" smtClean="0"/>
              <a:t>3</a:t>
            </a:r>
            <a:r>
              <a:rPr lang="zh-CN" altLang="en-US" b="1" dirty="0"/>
              <a:t>、</a:t>
            </a:r>
            <a:r>
              <a:rPr lang="en-US" altLang="zh-CN" b="1" dirty="0" err="1"/>
              <a:t>如果持续监控SIP过程，通常不会重新验证</a:t>
            </a:r>
            <a:r>
              <a:rPr lang="en-US" altLang="zh-CN" b="1" dirty="0" smtClean="0"/>
              <a:t>。</a:t>
            </a:r>
            <a:endParaRPr lang="zh-CN" altLang="en-US" dirty="0"/>
          </a:p>
        </p:txBody>
      </p:sp>
    </p:spTree>
    <p:extLst>
      <p:ext uri="{BB962C8B-B14F-4D97-AF65-F5344CB8AC3E}">
        <p14:creationId xmlns:p14="http://schemas.microsoft.com/office/powerpoint/2010/main" val="3296042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66</a:t>
            </a:fld>
            <a:r>
              <a:rPr lang="en-US" altLang="zh-CN" dirty="0" smtClean="0"/>
              <a:t>/119</a:t>
            </a:r>
            <a:endParaRPr lang="zh-CN" altLang="en-US" dirty="0"/>
          </a:p>
        </p:txBody>
      </p:sp>
      <p:sp>
        <p:nvSpPr>
          <p:cNvPr id="7" name="矩形 6">
            <a:extLst>
              <a:ext uri="{FF2B5EF4-FFF2-40B4-BE49-F238E27FC236}">
                <a16:creationId xmlns:a16="http://schemas.microsoft.com/office/drawing/2014/main" id="{E11B5259-8761-418D-9B39-53E0EE5A1DFC}"/>
              </a:ext>
            </a:extLst>
          </p:cNvPr>
          <p:cNvSpPr/>
          <p:nvPr/>
        </p:nvSpPr>
        <p:spPr>
          <a:xfrm>
            <a:off x="767999" y="901894"/>
            <a:ext cx="10786692" cy="3970318"/>
          </a:xfrm>
          <a:prstGeom prst="rect">
            <a:avLst/>
          </a:prstGeom>
        </p:spPr>
        <p:txBody>
          <a:bodyPr wrap="square">
            <a:spAutoFit/>
          </a:bodyPr>
          <a:lstStyle/>
          <a:p>
            <a:pPr marL="342900" indent="-342900">
              <a:lnSpc>
                <a:spcPct val="150000"/>
              </a:lnSpc>
              <a:buFont typeface="Wingdings" panose="05000000000000000000" pitchFamily="2" charset="2"/>
              <a:buChar char="ü"/>
            </a:pPr>
            <a:r>
              <a:rPr lang="zh-CN" altLang="en-US" sz="2400" dirty="0">
                <a:latin typeface="+mj-ea"/>
                <a:ea typeface="+mj-ea"/>
              </a:rPr>
              <a:t>本指南建议将科学和基于风险的方法用于定期审查： </a:t>
            </a:r>
          </a:p>
          <a:p>
            <a:pPr marL="457200" indent="-457200">
              <a:lnSpc>
                <a:spcPct val="150000"/>
              </a:lnSpc>
              <a:buFont typeface="+mj-lt"/>
              <a:buAutoNum type="arabicPeriod" startAt="2"/>
            </a:pPr>
            <a:r>
              <a:rPr lang="zh-CN" altLang="en-US" sz="2400" dirty="0" smtClean="0">
                <a:latin typeface="+mj-ea"/>
                <a:ea typeface="+mj-ea"/>
              </a:rPr>
              <a:t>对于</a:t>
            </a:r>
            <a:r>
              <a:rPr lang="zh-CN" altLang="en-US" sz="2400" dirty="0">
                <a:latin typeface="+mj-ea"/>
                <a:ea typeface="+mj-ea"/>
              </a:rPr>
              <a:t>其他系统（如制造系统），评估不同类型系统对产品质量的相对潜在风险，并根据风险确定审查频率</a:t>
            </a:r>
            <a:r>
              <a:rPr lang="zh-CN" altLang="en-US" sz="2400" dirty="0" smtClean="0">
                <a:latin typeface="+mj-ea"/>
                <a:ea typeface="+mj-ea"/>
              </a:rPr>
              <a:t>。</a:t>
            </a:r>
            <a:endParaRPr lang="en-US" altLang="zh-CN" sz="2400" dirty="0" smtClean="0">
              <a:latin typeface="+mj-ea"/>
              <a:ea typeface="+mj-ea"/>
            </a:endParaRPr>
          </a:p>
          <a:p>
            <a:pPr marL="342900" indent="-342900">
              <a:lnSpc>
                <a:spcPct val="150000"/>
              </a:lnSpc>
              <a:buFont typeface="Wingdings" panose="05000000000000000000" pitchFamily="2" charset="2"/>
              <a:buChar char="ü"/>
            </a:pPr>
            <a:r>
              <a:rPr lang="zh-CN" altLang="en-US" sz="2400" dirty="0" smtClean="0">
                <a:latin typeface="+mj-ea"/>
                <a:ea typeface="+mj-ea"/>
              </a:rPr>
              <a:t>该</a:t>
            </a:r>
            <a:r>
              <a:rPr lang="zh-CN" altLang="en-US" sz="2400" dirty="0">
                <a:latin typeface="+mj-ea"/>
                <a:ea typeface="+mj-ea"/>
              </a:rPr>
              <a:t>方法是一个分类过程，在高水平上查找任何性能异常的信号。如果没有观察到，则完成审查。如果观察到信号，则进行更深入的审查，可能导致详细的调查和测试。</a:t>
            </a:r>
          </a:p>
          <a:p>
            <a:pPr marL="457200" indent="-457200">
              <a:lnSpc>
                <a:spcPct val="150000"/>
              </a:lnSpc>
              <a:buFont typeface="+mj-lt"/>
              <a:buAutoNum type="arabicPeriod" startAt="2"/>
            </a:pPr>
            <a:endParaRPr lang="zh-CN" altLang="en-US" sz="2400" dirty="0">
              <a:latin typeface="+mj-ea"/>
              <a:ea typeface="+mj-ea"/>
            </a:endParaRPr>
          </a:p>
        </p:txBody>
      </p:sp>
    </p:spTree>
    <p:extLst>
      <p:ext uri="{BB962C8B-B14F-4D97-AF65-F5344CB8AC3E}">
        <p14:creationId xmlns:p14="http://schemas.microsoft.com/office/powerpoint/2010/main" val="36731664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67</a:t>
            </a:fld>
            <a:r>
              <a:rPr lang="en-US" altLang="zh-CN" dirty="0" smtClean="0"/>
              <a:t>/119</a:t>
            </a:r>
            <a:endParaRPr lang="zh-CN" altLang="en-US" dirty="0"/>
          </a:p>
        </p:txBody>
      </p:sp>
      <p:pic>
        <p:nvPicPr>
          <p:cNvPr id="5" name="image25.jpeg"/>
          <p:cNvPicPr>
            <a:picLocks/>
          </p:cNvPicPr>
          <p:nvPr/>
        </p:nvPicPr>
        <p:blipFill>
          <a:blip r:embed="rId2" cstate="print"/>
          <a:stretch>
            <a:fillRect/>
          </a:stretch>
        </p:blipFill>
        <p:spPr>
          <a:xfrm>
            <a:off x="2801836" y="1138382"/>
            <a:ext cx="5406074" cy="4686300"/>
          </a:xfrm>
          <a:prstGeom prst="rect">
            <a:avLst/>
          </a:prstGeom>
        </p:spPr>
      </p:pic>
      <p:sp>
        <p:nvSpPr>
          <p:cNvPr id="8" name="Text Box 332"/>
          <p:cNvSpPr txBox="1">
            <a:spLocks noChangeArrowheads="1"/>
          </p:cNvSpPr>
          <p:nvPr/>
        </p:nvSpPr>
        <p:spPr bwMode="auto">
          <a:xfrm>
            <a:off x="2852627" y="1599030"/>
            <a:ext cx="1716142" cy="52438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dirty="0">
                <a:effectLst/>
                <a:latin typeface="Calibri"/>
                <a:ea typeface="宋体"/>
                <a:cs typeface="Times New Roman"/>
              </a:rPr>
              <a:t>根据风险来确定定期审查频率</a:t>
            </a:r>
          </a:p>
        </p:txBody>
      </p:sp>
      <p:sp>
        <p:nvSpPr>
          <p:cNvPr id="9" name="Text Box 336"/>
          <p:cNvSpPr txBox="1">
            <a:spLocks noChangeArrowheads="1"/>
          </p:cNvSpPr>
          <p:nvPr/>
        </p:nvSpPr>
        <p:spPr bwMode="auto">
          <a:xfrm>
            <a:off x="1400417" y="3255214"/>
            <a:ext cx="1463923" cy="129614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初步评估</a:t>
            </a:r>
            <a:r>
              <a:rPr lang="en-US" sz="1600">
                <a:effectLst/>
                <a:latin typeface="Calibri"/>
                <a:ea typeface="宋体"/>
                <a:cs typeface="Times New Roman"/>
              </a:rPr>
              <a:t>(A</a:t>
            </a:r>
            <a:r>
              <a:rPr lang="zh-CN" sz="1600">
                <a:effectLst/>
                <a:latin typeface="Calibri"/>
                <a:ea typeface="宋体"/>
                <a:cs typeface="Times New Roman"/>
              </a:rPr>
              <a:t>级</a:t>
            </a:r>
            <a:r>
              <a:rPr lang="en-US" sz="1600">
                <a:effectLst/>
                <a:latin typeface="Calibri"/>
                <a:ea typeface="宋体"/>
                <a:cs typeface="Times New Roman"/>
              </a:rPr>
              <a:t>)</a:t>
            </a:r>
            <a:endParaRPr lang="zh-CN" sz="1600">
              <a:effectLst/>
              <a:latin typeface="Calibri"/>
              <a:ea typeface="宋体"/>
              <a:cs typeface="Times New Roman"/>
            </a:endParaRPr>
          </a:p>
          <a:p>
            <a:pPr>
              <a:spcAft>
                <a:spcPts val="0"/>
              </a:spcAft>
            </a:pPr>
            <a:r>
              <a:rPr lang="en-US" sz="1600">
                <a:effectLst/>
                <a:latin typeface="Calibri"/>
                <a:ea typeface="宋体"/>
                <a:cs typeface="Times New Roman"/>
              </a:rPr>
              <a:t>GMP</a:t>
            </a:r>
            <a:r>
              <a:rPr lang="zh-CN" sz="1600">
                <a:effectLst/>
                <a:latin typeface="Calibri"/>
                <a:ea typeface="宋体"/>
                <a:cs typeface="Times New Roman"/>
              </a:rPr>
              <a:t>合规性</a:t>
            </a:r>
          </a:p>
          <a:p>
            <a:pPr>
              <a:spcAft>
                <a:spcPts val="0"/>
              </a:spcAft>
            </a:pPr>
            <a:r>
              <a:rPr lang="zh-CN" sz="1600">
                <a:effectLst/>
                <a:latin typeface="Calibri"/>
                <a:ea typeface="宋体"/>
                <a:cs typeface="Times New Roman"/>
              </a:rPr>
              <a:t>变更历史</a:t>
            </a:r>
          </a:p>
          <a:p>
            <a:pPr>
              <a:spcAft>
                <a:spcPts val="0"/>
              </a:spcAft>
            </a:pPr>
            <a:r>
              <a:rPr lang="zh-CN" sz="1600">
                <a:effectLst/>
                <a:latin typeface="Calibri"/>
                <a:ea typeface="宋体"/>
                <a:cs typeface="Times New Roman"/>
              </a:rPr>
              <a:t>维护</a:t>
            </a:r>
            <a:r>
              <a:rPr lang="en-US" sz="1600">
                <a:effectLst/>
                <a:latin typeface="Calibri"/>
                <a:ea typeface="宋体"/>
                <a:cs typeface="Times New Roman"/>
              </a:rPr>
              <a:t>/</a:t>
            </a:r>
            <a:r>
              <a:rPr lang="zh-CN" sz="1600">
                <a:effectLst/>
                <a:latin typeface="Calibri"/>
                <a:ea typeface="宋体"/>
                <a:cs typeface="Times New Roman"/>
              </a:rPr>
              <a:t>校准</a:t>
            </a:r>
          </a:p>
          <a:p>
            <a:pPr>
              <a:spcAft>
                <a:spcPts val="0"/>
              </a:spcAft>
            </a:pPr>
            <a:r>
              <a:rPr lang="zh-CN" sz="1600">
                <a:effectLst/>
                <a:latin typeface="Calibri"/>
                <a:ea typeface="宋体"/>
                <a:cs typeface="Times New Roman"/>
              </a:rPr>
              <a:t>偏差</a:t>
            </a:r>
          </a:p>
        </p:txBody>
      </p:sp>
      <p:sp>
        <p:nvSpPr>
          <p:cNvPr id="10" name="Text Box 331"/>
          <p:cNvSpPr txBox="1">
            <a:spLocks noChangeArrowheads="1"/>
          </p:cNvSpPr>
          <p:nvPr/>
        </p:nvSpPr>
        <p:spPr bwMode="auto">
          <a:xfrm>
            <a:off x="6080937" y="1166982"/>
            <a:ext cx="1656184" cy="57606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列出直接影响系统的清单</a:t>
            </a:r>
          </a:p>
        </p:txBody>
      </p:sp>
      <p:sp>
        <p:nvSpPr>
          <p:cNvPr id="11" name="Text Box 333"/>
          <p:cNvSpPr txBox="1">
            <a:spLocks noChangeArrowheads="1"/>
          </p:cNvSpPr>
          <p:nvPr/>
        </p:nvSpPr>
        <p:spPr bwMode="auto">
          <a:xfrm>
            <a:off x="4856802" y="2895422"/>
            <a:ext cx="1368152" cy="5758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基于风险类别进行审查</a:t>
            </a:r>
          </a:p>
        </p:txBody>
      </p:sp>
      <p:sp>
        <p:nvSpPr>
          <p:cNvPr id="12" name="Text Box 337"/>
          <p:cNvSpPr txBox="1">
            <a:spLocks noChangeArrowheads="1"/>
          </p:cNvSpPr>
          <p:nvPr/>
        </p:nvSpPr>
        <p:spPr bwMode="auto">
          <a:xfrm>
            <a:off x="3272625" y="5080804"/>
            <a:ext cx="2160240" cy="83870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二级评估（</a:t>
            </a:r>
            <a:r>
              <a:rPr lang="en-US" sz="1600">
                <a:effectLst/>
                <a:latin typeface="Calibri"/>
                <a:ea typeface="宋体"/>
                <a:cs typeface="Times New Roman"/>
              </a:rPr>
              <a:t>B</a:t>
            </a:r>
            <a:r>
              <a:rPr lang="zh-CN" sz="1600">
                <a:effectLst/>
                <a:latin typeface="Calibri"/>
                <a:ea typeface="宋体"/>
                <a:cs typeface="Times New Roman"/>
              </a:rPr>
              <a:t>级）：如有必要，详细评估有潜在问题的质量体系</a:t>
            </a:r>
          </a:p>
        </p:txBody>
      </p:sp>
      <p:sp>
        <p:nvSpPr>
          <p:cNvPr id="13" name="Text Box 338"/>
          <p:cNvSpPr txBox="1">
            <a:spLocks noChangeArrowheads="1"/>
          </p:cNvSpPr>
          <p:nvPr/>
        </p:nvSpPr>
        <p:spPr bwMode="auto">
          <a:xfrm>
            <a:off x="8097162" y="4551358"/>
            <a:ext cx="1800200" cy="136815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dirty="0">
                <a:effectLst/>
                <a:latin typeface="Calibri"/>
                <a:ea typeface="宋体"/>
                <a:cs typeface="Times New Roman"/>
              </a:rPr>
              <a:t>三级评估（</a:t>
            </a:r>
            <a:r>
              <a:rPr lang="en-US" sz="1600" dirty="0">
                <a:effectLst/>
                <a:latin typeface="Calibri"/>
                <a:ea typeface="宋体"/>
                <a:cs typeface="Times New Roman"/>
              </a:rPr>
              <a:t>C</a:t>
            </a:r>
            <a:r>
              <a:rPr lang="zh-CN" sz="1600" dirty="0">
                <a:effectLst/>
                <a:latin typeface="Calibri"/>
                <a:ea typeface="宋体"/>
                <a:cs typeface="Times New Roman"/>
              </a:rPr>
              <a:t>级）：如有必要，确定将系统恢复到合格状态所需要采取的措施</a:t>
            </a:r>
          </a:p>
        </p:txBody>
      </p:sp>
      <p:sp>
        <p:nvSpPr>
          <p:cNvPr id="14" name="Text Box 335"/>
          <p:cNvSpPr txBox="1">
            <a:spLocks noChangeArrowheads="1"/>
          </p:cNvSpPr>
          <p:nvPr/>
        </p:nvSpPr>
        <p:spPr bwMode="auto">
          <a:xfrm>
            <a:off x="7786001" y="3488125"/>
            <a:ext cx="1679312" cy="41516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不需要定期审查</a:t>
            </a:r>
          </a:p>
        </p:txBody>
      </p:sp>
      <p:sp>
        <p:nvSpPr>
          <p:cNvPr id="15" name="Text Box 334"/>
          <p:cNvSpPr txBox="1">
            <a:spLocks noChangeArrowheads="1"/>
          </p:cNvSpPr>
          <p:nvPr/>
        </p:nvSpPr>
        <p:spPr bwMode="auto">
          <a:xfrm>
            <a:off x="7854958" y="2031078"/>
            <a:ext cx="1754371" cy="1008112"/>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spcAft>
                <a:spcPts val="0"/>
              </a:spcAft>
            </a:pPr>
            <a:r>
              <a:rPr lang="zh-CN" sz="1600">
                <a:effectLst/>
                <a:latin typeface="Calibri"/>
                <a:ea typeface="宋体"/>
                <a:cs typeface="Times New Roman"/>
              </a:rPr>
              <a:t>系统是一个低风险系统或是一个持续进行性能趋势监测的系统</a:t>
            </a:r>
          </a:p>
        </p:txBody>
      </p:sp>
    </p:spTree>
    <p:extLst>
      <p:ext uri="{BB962C8B-B14F-4D97-AF65-F5344CB8AC3E}">
        <p14:creationId xmlns:p14="http://schemas.microsoft.com/office/powerpoint/2010/main" val="316361100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68</a:t>
            </a:fld>
            <a:r>
              <a:rPr lang="en-US" altLang="zh-CN" dirty="0" smtClean="0"/>
              <a:t>/119</a:t>
            </a:r>
            <a:endParaRPr lang="zh-CN" altLang="en-US" dirty="0"/>
          </a:p>
        </p:txBody>
      </p:sp>
      <p:sp>
        <p:nvSpPr>
          <p:cNvPr id="5" name="内容占位符 2"/>
          <p:cNvSpPr txBox="1">
            <a:spLocks/>
          </p:cNvSpPr>
          <p:nvPr/>
        </p:nvSpPr>
        <p:spPr>
          <a:xfrm>
            <a:off x="1916545" y="1480126"/>
            <a:ext cx="8229600" cy="4976091"/>
          </a:xfrm>
          <a:prstGeom prst="rect">
            <a:avLst/>
          </a:prstGeom>
        </p:spPr>
        <p:txBody>
          <a:bodyPr>
            <a:normAutofit fontScale="85000" lnSpcReduction="2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              </a:t>
            </a:r>
            <a:r>
              <a:rPr lang="zh-CN" altLang="zh-CN" sz="2000" dirty="0" smtClean="0"/>
              <a:t>第</a:t>
            </a:r>
            <a:r>
              <a:rPr lang="en-US" altLang="zh-CN" sz="2000" dirty="0" smtClean="0"/>
              <a:t>1</a:t>
            </a:r>
            <a:r>
              <a:rPr lang="zh-CN" altLang="zh-CN" sz="2000" dirty="0" smtClean="0"/>
              <a:t>阶段：系统分类和进度分配</a:t>
            </a:r>
            <a:endParaRPr lang="en-US" altLang="zh-CN" sz="2000" dirty="0" smtClean="0"/>
          </a:p>
          <a:p>
            <a:pPr marL="0" indent="0">
              <a:buFont typeface="Arial" panose="020B0604020202020204" pitchFamily="34" charset="0"/>
              <a:buNone/>
            </a:pPr>
            <a:r>
              <a:rPr lang="zh-CN" altLang="en-US" dirty="0" smtClean="0"/>
              <a:t>方法                                         </a:t>
            </a:r>
            <a:r>
              <a:rPr lang="en-US" altLang="zh-CN" sz="2000" dirty="0" err="1" smtClean="0"/>
              <a:t>初步评估（A级</a:t>
            </a:r>
            <a:r>
              <a:rPr lang="en-US" altLang="zh-CN" sz="2000" dirty="0" smtClean="0"/>
              <a:t>）</a:t>
            </a:r>
          </a:p>
          <a:p>
            <a:pPr marL="0" indent="0">
              <a:buFont typeface="Arial" panose="020B0604020202020204" pitchFamily="34" charset="0"/>
              <a:buNone/>
            </a:pPr>
            <a:r>
              <a:rPr lang="en-US" altLang="zh-CN" dirty="0" smtClean="0"/>
              <a:t>              </a:t>
            </a:r>
            <a:r>
              <a:rPr lang="zh-CN" altLang="zh-CN" sz="2000" dirty="0" smtClean="0"/>
              <a:t>第</a:t>
            </a:r>
            <a:r>
              <a:rPr lang="en-US" altLang="zh-CN" sz="2000" dirty="0" smtClean="0"/>
              <a:t>2</a:t>
            </a:r>
            <a:r>
              <a:rPr lang="zh-CN" altLang="zh-CN" sz="2000" dirty="0" smtClean="0"/>
              <a:t>阶段：定期审查执行</a:t>
            </a:r>
            <a:r>
              <a:rPr lang="en-US" altLang="zh-CN" sz="2000" dirty="0" smtClean="0"/>
              <a:t>    </a:t>
            </a:r>
            <a:r>
              <a:rPr lang="zh-CN" altLang="zh-CN" sz="2000" dirty="0" smtClean="0"/>
              <a:t> </a:t>
            </a:r>
            <a:r>
              <a:rPr lang="en-US" altLang="zh-CN" sz="2000" dirty="0" smtClean="0"/>
              <a:t>     </a:t>
            </a:r>
            <a:r>
              <a:rPr lang="en-US" altLang="zh-CN" sz="2000" dirty="0" err="1" smtClean="0"/>
              <a:t>二级评估（B级</a:t>
            </a:r>
            <a:r>
              <a:rPr lang="en-US" altLang="zh-CN" sz="2000" dirty="0" smtClean="0"/>
              <a:t>）</a:t>
            </a:r>
            <a:endParaRPr lang="zh-CN" altLang="zh-CN" sz="2000" dirty="0" smtClean="0"/>
          </a:p>
          <a:p>
            <a:pPr marL="0" indent="0">
              <a:buFont typeface="Arial" panose="020B0604020202020204" pitchFamily="34" charset="0"/>
              <a:buNone/>
            </a:pPr>
            <a:r>
              <a:rPr lang="en-US" altLang="zh-CN" dirty="0" smtClean="0"/>
              <a:t>                                                </a:t>
            </a:r>
            <a:r>
              <a:rPr lang="en-US" altLang="zh-CN" sz="2000" dirty="0" err="1" smtClean="0"/>
              <a:t>三级评估（C级</a:t>
            </a:r>
            <a:r>
              <a:rPr lang="en-US" altLang="zh-CN" sz="2000" dirty="0" smtClean="0"/>
              <a:t>）</a:t>
            </a:r>
          </a:p>
          <a:p>
            <a:pPr marL="0" indent="0">
              <a:buFont typeface="Arial" panose="020B0604020202020204" pitchFamily="34" charset="0"/>
              <a:buNone/>
            </a:pPr>
            <a:endParaRPr lang="en-US" altLang="zh-CN" sz="2000" dirty="0" smtClean="0"/>
          </a:p>
          <a:p>
            <a:pPr marL="0" indent="0">
              <a:buFont typeface="Arial" panose="020B0604020202020204" pitchFamily="34" charset="0"/>
              <a:buNone/>
            </a:pPr>
            <a:r>
              <a:rPr lang="en-US" altLang="zh-CN" sz="2000" dirty="0" smtClean="0"/>
              <a:t>          </a:t>
            </a:r>
            <a:r>
              <a:rPr lang="zh-CN" altLang="zh-CN" sz="2000" dirty="0" smtClean="0"/>
              <a:t>强烈建议由经验丰富的人员来执行周期审查</a:t>
            </a:r>
            <a:endParaRPr lang="en-US" altLang="zh-CN" sz="2000" dirty="0" smtClean="0"/>
          </a:p>
          <a:p>
            <a:pPr marL="0" indent="0">
              <a:buFont typeface="Arial" panose="020B0604020202020204" pitchFamily="34" charset="0"/>
              <a:buNone/>
            </a:pPr>
            <a:endParaRPr lang="en-US" altLang="zh-CN" sz="2000" dirty="0" smtClean="0"/>
          </a:p>
          <a:p>
            <a:pPr marL="0" indent="0">
              <a:lnSpc>
                <a:spcPct val="160000"/>
              </a:lnSpc>
              <a:buFont typeface="Arial" panose="020B0604020202020204" pitchFamily="34" charset="0"/>
              <a:buNone/>
            </a:pPr>
            <a:r>
              <a:rPr lang="en-US" altLang="zh-CN" sz="2200" dirty="0" smtClean="0"/>
              <a:t>         </a:t>
            </a:r>
            <a:r>
              <a:rPr lang="zh-CN" altLang="zh-CN" sz="2200" dirty="0" smtClean="0"/>
              <a:t>必要时，</a:t>
            </a:r>
            <a:r>
              <a:rPr lang="en-US" altLang="zh-CN" sz="2200" dirty="0" smtClean="0"/>
              <a:t>B</a:t>
            </a:r>
            <a:r>
              <a:rPr lang="zh-CN" altLang="zh-CN" sz="2200" dirty="0" smtClean="0"/>
              <a:t>级和</a:t>
            </a:r>
            <a:r>
              <a:rPr lang="en-US" altLang="zh-CN" sz="2200" dirty="0" smtClean="0"/>
              <a:t>C</a:t>
            </a:r>
            <a:r>
              <a:rPr lang="zh-CN" altLang="zh-CN" sz="2200" dirty="0" smtClean="0"/>
              <a:t>级评审应由一个小团队进行。这个小团队应该由熟悉系统操作、维护和校准历史的人员组成；他们通常是系统所有者、维护人员和质量部门代表。评审至少应得到系统所有者和质量部门的批准。该方法旨在提供一个有效的过程，以便及时完成总体审查</a:t>
            </a:r>
            <a:r>
              <a:rPr lang="zh-CN" altLang="zh-CN" sz="2000" dirty="0" smtClean="0"/>
              <a:t>。</a:t>
            </a:r>
          </a:p>
          <a:p>
            <a:pPr marL="0" indent="0">
              <a:buFont typeface="Arial" panose="020B0604020202020204" pitchFamily="34" charset="0"/>
              <a:buNone/>
            </a:pPr>
            <a:endParaRPr lang="zh-CN" altLang="zh-CN" sz="2000" dirty="0" smtClean="0"/>
          </a:p>
          <a:p>
            <a:pPr marL="0" indent="0">
              <a:buFont typeface="Arial" panose="020B0604020202020204" pitchFamily="34" charset="0"/>
              <a:buNone/>
            </a:pPr>
            <a:r>
              <a:rPr lang="en-US" altLang="zh-CN" sz="2000" dirty="0" smtClean="0"/>
              <a:t> </a:t>
            </a:r>
            <a:endParaRPr lang="zh-CN" altLang="en-US" sz="2000" dirty="0"/>
          </a:p>
        </p:txBody>
      </p:sp>
      <p:sp>
        <p:nvSpPr>
          <p:cNvPr id="8" name="左大括号 7"/>
          <p:cNvSpPr/>
          <p:nvPr/>
        </p:nvSpPr>
        <p:spPr>
          <a:xfrm>
            <a:off x="2862993" y="1796759"/>
            <a:ext cx="288032" cy="11521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a:off x="5743313" y="2121956"/>
            <a:ext cx="144016" cy="10429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226695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69</a:t>
            </a:fld>
            <a:r>
              <a:rPr lang="en-US" altLang="zh-CN" dirty="0" smtClean="0"/>
              <a:t>/119</a:t>
            </a:r>
            <a:endParaRPr lang="zh-CN" altLang="en-US" dirty="0"/>
          </a:p>
        </p:txBody>
      </p:sp>
      <p:sp>
        <p:nvSpPr>
          <p:cNvPr id="5" name="内容占位符 2"/>
          <p:cNvSpPr txBox="1">
            <a:spLocks/>
          </p:cNvSpPr>
          <p:nvPr/>
        </p:nvSpPr>
        <p:spPr>
          <a:xfrm>
            <a:off x="767999" y="1044000"/>
            <a:ext cx="11239273" cy="468632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zh-CN" sz="2000" dirty="0" smtClean="0"/>
              <a:t>定期审查过程所需的先决条件包括：</a:t>
            </a:r>
            <a:endParaRPr lang="en-US" altLang="zh-CN" sz="2000" dirty="0" smtClean="0"/>
          </a:p>
          <a:p>
            <a:pPr>
              <a:lnSpc>
                <a:spcPct val="150000"/>
              </a:lnSpc>
              <a:buFont typeface="Wingdings" pitchFamily="2" charset="2"/>
              <a:buChar char="n"/>
            </a:pPr>
            <a:r>
              <a:rPr lang="zh-CN" altLang="zh-CN" sz="2000" dirty="0" smtClean="0"/>
              <a:t>经验证的生产系统清单</a:t>
            </a:r>
            <a:endParaRPr lang="en-US" altLang="zh-CN" sz="2000" dirty="0" smtClean="0"/>
          </a:p>
          <a:p>
            <a:pPr>
              <a:lnSpc>
                <a:spcPct val="150000"/>
              </a:lnSpc>
              <a:buFont typeface="Wingdings" pitchFamily="2" charset="2"/>
              <a:buChar char="n"/>
            </a:pPr>
            <a:r>
              <a:rPr lang="zh-CN" altLang="zh-CN" sz="2000" dirty="0" smtClean="0"/>
              <a:t>相关现行法规的副本（即，用于供应市场的设施的法规）</a:t>
            </a:r>
          </a:p>
          <a:p>
            <a:pPr>
              <a:lnSpc>
                <a:spcPct val="150000"/>
              </a:lnSpc>
              <a:buFont typeface="Wingdings" pitchFamily="2" charset="2"/>
              <a:buChar char="n"/>
            </a:pPr>
            <a:r>
              <a:rPr lang="en-US" altLang="zh-CN" sz="2000" dirty="0" err="1" smtClean="0"/>
              <a:t>对于每个系统</a:t>
            </a:r>
            <a:r>
              <a:rPr lang="en-US" altLang="zh-CN" sz="2000" dirty="0" smtClean="0"/>
              <a:t>:</a:t>
            </a:r>
          </a:p>
          <a:p>
            <a:pPr marL="0" indent="0">
              <a:lnSpc>
                <a:spcPct val="150000"/>
              </a:lnSpc>
              <a:buFont typeface="Arial" panose="020B0604020202020204" pitchFamily="34" charset="0"/>
              <a:buNone/>
            </a:pPr>
            <a:r>
              <a:rPr lang="en-US" altLang="zh-CN" sz="2000" dirty="0" smtClean="0"/>
              <a:t>       1</a:t>
            </a:r>
            <a:r>
              <a:rPr lang="zh-CN" altLang="en-US" sz="2000" dirty="0" smtClean="0"/>
              <a:t>、</a:t>
            </a:r>
            <a:r>
              <a:rPr lang="zh-CN" altLang="zh-CN" sz="2000" dirty="0" smtClean="0"/>
              <a:t>竣工或竣工记录图（确认记录图）</a:t>
            </a:r>
            <a:endParaRPr lang="en-US" altLang="zh-CN" sz="2000" dirty="0" smtClean="0"/>
          </a:p>
          <a:p>
            <a:pPr marL="0" indent="0">
              <a:lnSpc>
                <a:spcPct val="150000"/>
              </a:lnSpc>
              <a:buFont typeface="Arial" panose="020B0604020202020204" pitchFamily="34" charset="0"/>
              <a:buNone/>
            </a:pPr>
            <a:r>
              <a:rPr lang="en-US" altLang="zh-CN" sz="2000" dirty="0" smtClean="0"/>
              <a:t>       2</a:t>
            </a:r>
            <a:r>
              <a:rPr lang="zh-CN" altLang="en-US" sz="2000" dirty="0" smtClean="0"/>
              <a:t>、</a:t>
            </a:r>
            <a:r>
              <a:rPr lang="zh-CN" altLang="zh-CN" sz="2000" dirty="0" smtClean="0"/>
              <a:t>变更系统度量或系统更改历史</a:t>
            </a:r>
            <a:endParaRPr lang="en-US" altLang="zh-CN" sz="2000" dirty="0" smtClean="0"/>
          </a:p>
          <a:p>
            <a:pPr marL="0" indent="0">
              <a:lnSpc>
                <a:spcPct val="150000"/>
              </a:lnSpc>
              <a:buFont typeface="Arial" panose="020B0604020202020204" pitchFamily="34" charset="0"/>
              <a:buNone/>
            </a:pPr>
            <a:r>
              <a:rPr lang="en-US" altLang="zh-CN" sz="2000" dirty="0" smtClean="0"/>
              <a:t>       3</a:t>
            </a:r>
            <a:r>
              <a:rPr lang="zh-CN" altLang="en-US" sz="2000" dirty="0" smtClean="0"/>
              <a:t>、</a:t>
            </a:r>
            <a:r>
              <a:rPr lang="zh-CN" altLang="zh-CN" sz="2000" dirty="0" smtClean="0"/>
              <a:t>维护和校准系统度量或系统维护和校准历史</a:t>
            </a:r>
            <a:endParaRPr lang="en-US" altLang="zh-CN" sz="2000" dirty="0" smtClean="0"/>
          </a:p>
          <a:p>
            <a:pPr marL="0" indent="0">
              <a:lnSpc>
                <a:spcPct val="150000"/>
              </a:lnSpc>
              <a:buFont typeface="Arial" panose="020B0604020202020204" pitchFamily="34" charset="0"/>
              <a:buNone/>
            </a:pPr>
            <a:r>
              <a:rPr lang="en-US" altLang="zh-CN" sz="2000" dirty="0" smtClean="0"/>
              <a:t>       4</a:t>
            </a:r>
            <a:r>
              <a:rPr lang="zh-CN" altLang="en-US" sz="2000" dirty="0" smtClean="0"/>
              <a:t>、</a:t>
            </a:r>
            <a:r>
              <a:rPr lang="zh-CN" altLang="zh-CN" sz="2000" dirty="0" smtClean="0"/>
              <a:t>偏差系统度量或与系统性能相关的偏差（即，在根本原因调查中强调设备性能是根本原因）</a:t>
            </a:r>
            <a:endParaRPr lang="en-US" altLang="zh-CN" sz="2000" dirty="0" smtClean="0"/>
          </a:p>
          <a:p>
            <a:pPr marL="0" indent="0">
              <a:lnSpc>
                <a:spcPct val="150000"/>
              </a:lnSpc>
              <a:buFont typeface="Arial" panose="020B0604020202020204" pitchFamily="34" charset="0"/>
              <a:buNone/>
            </a:pPr>
            <a:r>
              <a:rPr lang="en-US" altLang="zh-CN" sz="2000" dirty="0" smtClean="0"/>
              <a:t>       5</a:t>
            </a:r>
            <a:r>
              <a:rPr lang="zh-CN" altLang="en-US" sz="2000" dirty="0" smtClean="0"/>
              <a:t>、</a:t>
            </a:r>
            <a:r>
              <a:rPr lang="en-US" altLang="zh-CN" sz="2000" dirty="0" err="1" smtClean="0"/>
              <a:t>系统验证</a:t>
            </a:r>
            <a:r>
              <a:rPr lang="en-US" altLang="zh-CN" sz="2000" dirty="0" smtClean="0"/>
              <a:t>/</a:t>
            </a:r>
            <a:r>
              <a:rPr lang="en-US" altLang="zh-CN" sz="2000" dirty="0" err="1" smtClean="0"/>
              <a:t>确认文件</a:t>
            </a:r>
            <a:endParaRPr lang="en-US" altLang="zh-CN" sz="2000" dirty="0" smtClean="0"/>
          </a:p>
          <a:p>
            <a:pPr marL="0" indent="0">
              <a:lnSpc>
                <a:spcPct val="150000"/>
              </a:lnSpc>
              <a:buFont typeface="Arial" panose="020B0604020202020204" pitchFamily="34" charset="0"/>
              <a:buNone/>
            </a:pPr>
            <a:r>
              <a:rPr lang="en-US" altLang="zh-CN" sz="2000" dirty="0" smtClean="0"/>
              <a:t>       6</a:t>
            </a:r>
            <a:r>
              <a:rPr lang="zh-CN" altLang="en-US" sz="2000" dirty="0" smtClean="0"/>
              <a:t>、</a:t>
            </a:r>
            <a:r>
              <a:rPr lang="en-US" altLang="zh-CN" sz="2000" dirty="0" err="1" smtClean="0"/>
              <a:t>风险评估（如有</a:t>
            </a:r>
            <a:r>
              <a:rPr lang="en-US" altLang="zh-CN" sz="2000" dirty="0" smtClean="0"/>
              <a:t>）</a:t>
            </a:r>
            <a:endParaRPr lang="zh-CN" altLang="zh-CN" sz="2000" dirty="0" smtClean="0"/>
          </a:p>
          <a:p>
            <a:pPr marL="0" indent="0">
              <a:lnSpc>
                <a:spcPct val="150000"/>
              </a:lnSpc>
              <a:buFont typeface="Arial" panose="020B0604020202020204" pitchFamily="34" charset="0"/>
              <a:buNone/>
            </a:pPr>
            <a:endParaRPr lang="zh-CN" altLang="zh-CN" sz="2000" dirty="0" smtClean="0"/>
          </a:p>
          <a:p>
            <a:pPr marL="0" indent="0">
              <a:lnSpc>
                <a:spcPct val="150000"/>
              </a:lnSpc>
              <a:buFont typeface="Arial" panose="020B0604020202020204" pitchFamily="34" charset="0"/>
              <a:buNone/>
            </a:pPr>
            <a:endParaRPr lang="zh-CN" altLang="zh-CN" sz="2000" dirty="0" smtClean="0"/>
          </a:p>
          <a:p>
            <a:pPr marL="0" indent="0">
              <a:lnSpc>
                <a:spcPct val="150000"/>
              </a:lnSpc>
              <a:buFont typeface="Arial" panose="020B0604020202020204" pitchFamily="34" charset="0"/>
              <a:buNone/>
            </a:pPr>
            <a:endParaRPr lang="zh-CN" altLang="zh-CN" sz="2000" dirty="0" smtClean="0"/>
          </a:p>
          <a:p>
            <a:pPr marL="0" indent="0">
              <a:lnSpc>
                <a:spcPct val="150000"/>
              </a:lnSpc>
              <a:buFont typeface="Arial" panose="020B0604020202020204" pitchFamily="34" charset="0"/>
              <a:buNone/>
            </a:pPr>
            <a:endParaRPr lang="zh-CN" altLang="zh-CN" sz="2000" dirty="0" smtClean="0"/>
          </a:p>
          <a:p>
            <a:pPr marL="0" indent="0">
              <a:lnSpc>
                <a:spcPct val="150000"/>
              </a:lnSpc>
              <a:buFont typeface="Arial" panose="020B0604020202020204" pitchFamily="34" charset="0"/>
              <a:buNone/>
            </a:pPr>
            <a:endParaRPr lang="zh-CN" altLang="zh-CN" sz="2000" dirty="0" smtClean="0"/>
          </a:p>
          <a:p>
            <a:pPr marL="0" indent="0">
              <a:lnSpc>
                <a:spcPct val="150000"/>
              </a:lnSpc>
              <a:buFont typeface="Arial" panose="020B0604020202020204" pitchFamily="34" charset="0"/>
              <a:buNone/>
            </a:pPr>
            <a:endParaRPr lang="zh-CN" altLang="zh-CN" sz="2000" dirty="0" smtClean="0"/>
          </a:p>
          <a:p>
            <a:pPr>
              <a:lnSpc>
                <a:spcPct val="150000"/>
              </a:lnSpc>
            </a:pPr>
            <a:endParaRPr lang="zh-CN" altLang="en-US" dirty="0"/>
          </a:p>
        </p:txBody>
      </p:sp>
    </p:spTree>
    <p:extLst>
      <p:ext uri="{BB962C8B-B14F-4D97-AF65-F5344CB8AC3E}">
        <p14:creationId xmlns:p14="http://schemas.microsoft.com/office/powerpoint/2010/main" val="2616054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调试和确认管理模式的第一次改进</a:t>
            </a:r>
            <a:endParaRPr lang="zh-CN" altLang="en-US" dirty="0"/>
          </a:p>
        </p:txBody>
      </p:sp>
      <p:grpSp>
        <p:nvGrpSpPr>
          <p:cNvPr id="3" name="组合 2"/>
          <p:cNvGrpSpPr/>
          <p:nvPr/>
        </p:nvGrpSpPr>
        <p:grpSpPr>
          <a:xfrm>
            <a:off x="503518" y="1044000"/>
            <a:ext cx="10369933" cy="5023925"/>
            <a:chOff x="363316" y="909498"/>
            <a:chExt cx="8374185" cy="4952960"/>
          </a:xfrm>
        </p:grpSpPr>
        <p:sp>
          <p:nvSpPr>
            <p:cNvPr id="4" name="Rectangle 2"/>
            <p:cNvSpPr txBox="1">
              <a:spLocks noChangeArrowheads="1"/>
            </p:cNvSpPr>
            <p:nvPr/>
          </p:nvSpPr>
          <p:spPr bwMode="auto">
            <a:xfrm>
              <a:off x="379841" y="1624689"/>
              <a:ext cx="2197099" cy="809963"/>
            </a:xfrm>
            <a:prstGeom prst="rect">
              <a:avLst/>
            </a:prstGeom>
            <a:noFill/>
            <a:ln w="9525">
              <a:noFill/>
              <a:miter lim="800000"/>
            </a:ln>
          </p:spPr>
          <p:txBody>
            <a:bodyPr vert="horz" wrap="none" lIns="91440" tIns="45720" rIns="91440" bIns="45720" numCol="1" anchor="t" anchorCtr="0" compatLnSpc="1"/>
            <a:lstStyle>
              <a:lvl1pPr marL="342900" indent="-342900" algn="l" rtl="0" eaLnBrk="0" fontAlgn="base" hangingPunct="0">
                <a:spcBef>
                  <a:spcPts val="0"/>
                </a:spcBef>
                <a:spcAft>
                  <a:spcPts val="1200"/>
                </a:spcAft>
                <a:buChar char="•"/>
                <a:defRPr sz="2800">
                  <a:solidFill>
                    <a:schemeClr val="bg2"/>
                  </a:solidFill>
                  <a:latin typeface="+mn-lt"/>
                  <a:ea typeface="+mn-ea"/>
                  <a:cs typeface="+mn-cs"/>
                </a:defRPr>
              </a:lvl1pPr>
              <a:lvl2pPr marL="742950" indent="-285750" algn="l" rtl="0" eaLnBrk="0" fontAlgn="base" hangingPunct="0">
                <a:spcBef>
                  <a:spcPts val="0"/>
                </a:spcBef>
                <a:spcAft>
                  <a:spcPts val="1200"/>
                </a:spcAft>
                <a:buChar char="•"/>
                <a:defRPr sz="2400">
                  <a:solidFill>
                    <a:schemeClr val="bg2"/>
                  </a:solidFill>
                  <a:latin typeface="+mn-lt"/>
                </a:defRPr>
              </a:lvl2pPr>
              <a:lvl3pPr marL="1143000" indent="-228600" algn="l" rtl="0" eaLnBrk="0" fontAlgn="base" hangingPunct="0">
                <a:spcBef>
                  <a:spcPts val="0"/>
                </a:spcBef>
                <a:spcAft>
                  <a:spcPts val="1200"/>
                </a:spcAft>
                <a:buChar char="•"/>
                <a:defRPr sz="2000">
                  <a:solidFill>
                    <a:schemeClr val="bg2"/>
                  </a:solidFill>
                  <a:latin typeface="+mn-lt"/>
                </a:defRPr>
              </a:lvl3pPr>
              <a:lvl4pPr marL="1600200" indent="-228600" algn="l" rtl="0" eaLnBrk="0" fontAlgn="base" hangingPunct="0">
                <a:spcBef>
                  <a:spcPts val="0"/>
                </a:spcBef>
                <a:spcAft>
                  <a:spcPts val="1200"/>
                </a:spcAft>
                <a:buChar char="•"/>
                <a:defRPr sz="1800">
                  <a:solidFill>
                    <a:schemeClr val="bg2"/>
                  </a:solidFill>
                  <a:latin typeface="+mn-lt"/>
                </a:defRPr>
              </a:lvl4pPr>
              <a:lvl5pPr marL="2057400" indent="-228600" algn="l" rtl="0" eaLnBrk="0" fontAlgn="base" hangingPunct="0">
                <a:spcBef>
                  <a:spcPts val="0"/>
                </a:spcBef>
                <a:spcAft>
                  <a:spcPts val="1200"/>
                </a:spcAft>
                <a:buClr>
                  <a:schemeClr val="tx2"/>
                </a:buClr>
                <a:buChar char="•"/>
                <a:defRPr sz="1800">
                  <a:solidFill>
                    <a:schemeClr val="bg2"/>
                  </a:solidFill>
                  <a:latin typeface="+mn-lt"/>
                </a:defRPr>
              </a:lvl5pPr>
              <a:lvl6pPr marL="2514600" indent="-228600" algn="l" rtl="0" eaLnBrk="1" fontAlgn="base" hangingPunct="1">
                <a:spcBef>
                  <a:spcPct val="20000"/>
                </a:spcBef>
                <a:spcAft>
                  <a:spcPct val="0"/>
                </a:spcAft>
                <a:buClr>
                  <a:schemeClr val="tx2"/>
                </a:buClr>
                <a:buChar char="•"/>
                <a:defRPr sz="1800">
                  <a:solidFill>
                    <a:schemeClr val="bg2"/>
                  </a:solidFill>
                  <a:latin typeface="+mn-lt"/>
                </a:defRPr>
              </a:lvl6pPr>
              <a:lvl7pPr marL="2971800" indent="-228600" algn="l" rtl="0" eaLnBrk="1" fontAlgn="base" hangingPunct="1">
                <a:spcBef>
                  <a:spcPct val="20000"/>
                </a:spcBef>
                <a:spcAft>
                  <a:spcPct val="0"/>
                </a:spcAft>
                <a:buClr>
                  <a:schemeClr val="tx2"/>
                </a:buClr>
                <a:buChar char="•"/>
                <a:defRPr sz="1800">
                  <a:solidFill>
                    <a:schemeClr val="bg2"/>
                  </a:solidFill>
                  <a:latin typeface="+mn-lt"/>
                </a:defRPr>
              </a:lvl7pPr>
              <a:lvl8pPr marL="3429000" indent="-228600" algn="l" rtl="0" eaLnBrk="1" fontAlgn="base" hangingPunct="1">
                <a:spcBef>
                  <a:spcPct val="20000"/>
                </a:spcBef>
                <a:spcAft>
                  <a:spcPct val="0"/>
                </a:spcAft>
                <a:buClr>
                  <a:schemeClr val="tx2"/>
                </a:buClr>
                <a:buChar char="•"/>
                <a:defRPr sz="1800">
                  <a:solidFill>
                    <a:schemeClr val="bg2"/>
                  </a:solidFill>
                  <a:latin typeface="+mn-lt"/>
                </a:defRPr>
              </a:lvl8pPr>
              <a:lvl9pPr marL="3886200" indent="-228600" algn="l" rtl="0" eaLnBrk="1" fontAlgn="base" hangingPunct="1">
                <a:spcBef>
                  <a:spcPct val="20000"/>
                </a:spcBef>
                <a:spcAft>
                  <a:spcPct val="0"/>
                </a:spcAft>
                <a:buClr>
                  <a:schemeClr val="tx2"/>
                </a:buClr>
                <a:buChar char="•"/>
                <a:defRPr sz="1800">
                  <a:solidFill>
                    <a:schemeClr val="bg2"/>
                  </a:solidFill>
                  <a:latin typeface="+mn-lt"/>
                </a:defRPr>
              </a:lvl9pPr>
            </a:lstStyle>
            <a:p>
              <a:pPr algn="ctr" eaLnBrk="1" hangingPunct="1">
                <a:lnSpc>
                  <a:spcPct val="90000"/>
                </a:lnSpc>
                <a:spcBef>
                  <a:spcPct val="0"/>
                </a:spcBef>
                <a:buFontTx/>
                <a:buNone/>
              </a:pPr>
              <a:r>
                <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C&amp;Q</a:t>
              </a: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指南第一版</a:t>
              </a:r>
              <a:endParaRPr lang="en-US" altLang="zh-CN" sz="1800"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eaLnBrk="1" hangingPunct="1">
                <a:lnSpc>
                  <a:spcPct val="90000"/>
                </a:lnSpc>
                <a:spcBef>
                  <a:spcPct val="0"/>
                </a:spcBef>
                <a:buFontTx/>
                <a:buNone/>
              </a:pP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传统管理模式</a:t>
              </a:r>
              <a:endParaRPr lang="en-US" altLang="zh-CN" sz="18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bwMode="auto">
            <a:xfrm>
              <a:off x="363316" y="4516371"/>
              <a:ext cx="2225004" cy="109210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ts val="0"/>
                </a:spcBef>
                <a:spcAft>
                  <a:spcPts val="1200"/>
                </a:spcAft>
                <a:buChar char="•"/>
                <a:defRPr sz="2800">
                  <a:solidFill>
                    <a:schemeClr val="bg2"/>
                  </a:solidFill>
                  <a:latin typeface="+mn-lt"/>
                  <a:ea typeface="+mn-ea"/>
                  <a:cs typeface="+mn-cs"/>
                </a:defRPr>
              </a:lvl1pPr>
              <a:lvl2pPr marL="742950" indent="-285750" algn="l" rtl="0" eaLnBrk="0" fontAlgn="base" hangingPunct="0">
                <a:spcBef>
                  <a:spcPts val="0"/>
                </a:spcBef>
                <a:spcAft>
                  <a:spcPts val="1200"/>
                </a:spcAft>
                <a:buChar char="•"/>
                <a:defRPr sz="2400">
                  <a:solidFill>
                    <a:schemeClr val="bg2"/>
                  </a:solidFill>
                  <a:latin typeface="+mn-lt"/>
                </a:defRPr>
              </a:lvl2pPr>
              <a:lvl3pPr marL="1143000" indent="-228600" algn="l" rtl="0" eaLnBrk="0" fontAlgn="base" hangingPunct="0">
                <a:spcBef>
                  <a:spcPts val="0"/>
                </a:spcBef>
                <a:spcAft>
                  <a:spcPts val="1200"/>
                </a:spcAft>
                <a:buChar char="•"/>
                <a:defRPr sz="2000">
                  <a:solidFill>
                    <a:schemeClr val="bg2"/>
                  </a:solidFill>
                  <a:latin typeface="+mn-lt"/>
                </a:defRPr>
              </a:lvl3pPr>
              <a:lvl4pPr marL="1600200" indent="-228600" algn="l" rtl="0" eaLnBrk="0" fontAlgn="base" hangingPunct="0">
                <a:spcBef>
                  <a:spcPts val="0"/>
                </a:spcBef>
                <a:spcAft>
                  <a:spcPts val="1200"/>
                </a:spcAft>
                <a:buChar char="•"/>
                <a:defRPr sz="1800">
                  <a:solidFill>
                    <a:schemeClr val="bg2"/>
                  </a:solidFill>
                  <a:latin typeface="+mn-lt"/>
                </a:defRPr>
              </a:lvl4pPr>
              <a:lvl5pPr marL="2057400" indent="-228600" algn="l" rtl="0" eaLnBrk="0" fontAlgn="base" hangingPunct="0">
                <a:spcBef>
                  <a:spcPts val="0"/>
                </a:spcBef>
                <a:spcAft>
                  <a:spcPts val="1200"/>
                </a:spcAft>
                <a:buClr>
                  <a:schemeClr val="tx2"/>
                </a:buClr>
                <a:buChar char="•"/>
                <a:defRPr sz="1800">
                  <a:solidFill>
                    <a:schemeClr val="bg2"/>
                  </a:solidFill>
                  <a:latin typeface="+mn-lt"/>
                </a:defRPr>
              </a:lvl5pPr>
              <a:lvl6pPr marL="2514600" indent="-228600" algn="l" rtl="0" eaLnBrk="1" fontAlgn="base" hangingPunct="1">
                <a:spcBef>
                  <a:spcPct val="20000"/>
                </a:spcBef>
                <a:spcAft>
                  <a:spcPct val="0"/>
                </a:spcAft>
                <a:buClr>
                  <a:schemeClr val="tx2"/>
                </a:buClr>
                <a:buChar char="•"/>
                <a:defRPr sz="1800">
                  <a:solidFill>
                    <a:schemeClr val="bg2"/>
                  </a:solidFill>
                  <a:latin typeface="+mn-lt"/>
                </a:defRPr>
              </a:lvl6pPr>
              <a:lvl7pPr marL="2971800" indent="-228600" algn="l" rtl="0" eaLnBrk="1" fontAlgn="base" hangingPunct="1">
                <a:spcBef>
                  <a:spcPct val="20000"/>
                </a:spcBef>
                <a:spcAft>
                  <a:spcPct val="0"/>
                </a:spcAft>
                <a:buClr>
                  <a:schemeClr val="tx2"/>
                </a:buClr>
                <a:buChar char="•"/>
                <a:defRPr sz="1800">
                  <a:solidFill>
                    <a:schemeClr val="bg2"/>
                  </a:solidFill>
                  <a:latin typeface="+mn-lt"/>
                </a:defRPr>
              </a:lvl7pPr>
              <a:lvl8pPr marL="3429000" indent="-228600" algn="l" rtl="0" eaLnBrk="1" fontAlgn="base" hangingPunct="1">
                <a:spcBef>
                  <a:spcPct val="20000"/>
                </a:spcBef>
                <a:spcAft>
                  <a:spcPct val="0"/>
                </a:spcAft>
                <a:buClr>
                  <a:schemeClr val="tx2"/>
                </a:buClr>
                <a:buChar char="•"/>
                <a:defRPr sz="1800">
                  <a:solidFill>
                    <a:schemeClr val="bg2"/>
                  </a:solidFill>
                  <a:latin typeface="+mn-lt"/>
                </a:defRPr>
              </a:lvl8pPr>
              <a:lvl9pPr marL="3886200" indent="-228600" algn="l" rtl="0" eaLnBrk="1" fontAlgn="base" hangingPunct="1">
                <a:spcBef>
                  <a:spcPct val="20000"/>
                </a:spcBef>
                <a:spcAft>
                  <a:spcPct val="0"/>
                </a:spcAft>
                <a:buClr>
                  <a:schemeClr val="tx2"/>
                </a:buClr>
                <a:buChar char="•"/>
                <a:defRPr sz="1800">
                  <a:solidFill>
                    <a:schemeClr val="bg2"/>
                  </a:solidFill>
                  <a:latin typeface="+mn-lt"/>
                </a:defRPr>
              </a:lvl9pPr>
            </a:lstStyle>
            <a:p>
              <a:pPr algn="ctr" eaLnBrk="1" hangingPunct="1">
                <a:lnSpc>
                  <a:spcPct val="90000"/>
                </a:lnSpc>
                <a:spcBef>
                  <a:spcPct val="0"/>
                </a:spcBef>
                <a:buFontTx/>
                <a:buNone/>
              </a:pPr>
              <a:r>
                <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ARM C&amp;Q</a:t>
              </a: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指南</a:t>
              </a:r>
              <a:endPar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eaLnBrk="1" hangingPunct="1">
                <a:lnSpc>
                  <a:spcPct val="90000"/>
                </a:lnSpc>
                <a:spcBef>
                  <a:spcPct val="0"/>
                </a:spcBef>
                <a:buFontTx/>
                <a:buNone/>
              </a:pP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基于科学和风险的</a:t>
              </a:r>
              <a:endPar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eaLnBrk="1" hangingPunct="1">
                <a:lnSpc>
                  <a:spcPct val="90000"/>
                </a:lnSpc>
                <a:spcBef>
                  <a:spcPct val="0"/>
                </a:spcBef>
                <a:buFontTx/>
                <a:buNone/>
              </a:pP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过渡性管理模式</a:t>
              </a:r>
              <a:endPar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6" name="Group 51"/>
            <p:cNvGrpSpPr/>
            <p:nvPr/>
          </p:nvGrpSpPr>
          <p:grpSpPr bwMode="auto">
            <a:xfrm>
              <a:off x="2573239" y="909498"/>
              <a:ext cx="6164262" cy="4952960"/>
              <a:chOff x="2319338" y="691058"/>
              <a:chExt cx="6164262" cy="5543054"/>
            </a:xfrm>
          </p:grpSpPr>
          <p:sp>
            <p:nvSpPr>
              <p:cNvPr id="9" name="Oval 4"/>
              <p:cNvSpPr>
                <a:spLocks noChangeArrowheads="1"/>
              </p:cNvSpPr>
              <p:nvPr/>
            </p:nvSpPr>
            <p:spPr bwMode="auto">
              <a:xfrm>
                <a:off x="2430463" y="1341437"/>
                <a:ext cx="1665287" cy="1481138"/>
              </a:xfrm>
              <a:prstGeom prst="ellipse">
                <a:avLst/>
              </a:prstGeom>
              <a:solidFill>
                <a:srgbClr val="FFFF00"/>
              </a:soli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10" name="Oval 5"/>
              <p:cNvSpPr>
                <a:spLocks noChangeArrowheads="1"/>
              </p:cNvSpPr>
              <p:nvPr/>
            </p:nvSpPr>
            <p:spPr bwMode="auto">
              <a:xfrm>
                <a:off x="6759575" y="1390650"/>
                <a:ext cx="1668463" cy="1431925"/>
              </a:xfrm>
              <a:prstGeom prst="ellipse">
                <a:avLst/>
              </a:prstGeom>
              <a:solidFill>
                <a:srgbClr val="33CCCC"/>
              </a:soli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11" name="Text Box 6"/>
              <p:cNvSpPr txBox="1">
                <a:spLocks noChangeArrowheads="1"/>
              </p:cNvSpPr>
              <p:nvPr/>
            </p:nvSpPr>
            <p:spPr bwMode="auto">
              <a:xfrm>
                <a:off x="7360186" y="1884217"/>
                <a:ext cx="1005403" cy="378889"/>
              </a:xfrm>
              <a:prstGeom prst="rect">
                <a:avLst/>
              </a:prstGeom>
              <a:noFill/>
              <a:ln w="12700">
                <a:noFill/>
                <a:miter lim="800000"/>
              </a:ln>
            </p:spPr>
            <p:txBody>
              <a:bodyPr wrap="none">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工艺验证</a:t>
                </a:r>
              </a:p>
            </p:txBody>
          </p:sp>
          <p:sp>
            <p:nvSpPr>
              <p:cNvPr id="12" name="Oval 7"/>
              <p:cNvSpPr>
                <a:spLocks noChangeArrowheads="1"/>
              </p:cNvSpPr>
              <p:nvPr/>
            </p:nvSpPr>
            <p:spPr bwMode="auto">
              <a:xfrm>
                <a:off x="4984750" y="1390650"/>
                <a:ext cx="2332038" cy="1431925"/>
              </a:xfrm>
              <a:prstGeom prst="ellipse">
                <a:avLst/>
              </a:prstGeom>
              <a:solidFill>
                <a:srgbClr val="33CCCC"/>
              </a:soli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fontAlgn="auto">
                  <a:spcBef>
                    <a:spcPts val="0"/>
                  </a:spcBef>
                  <a:spcAft>
                    <a:spcPts val="0"/>
                  </a:spcAft>
                  <a:defRPr/>
                </a:pPr>
                <a:endParaRPr lang="da-DK" altLang="zh-CN" sz="1600" b="1" kern="0" dirty="0">
                  <a:solidFill>
                    <a:srgbClr val="000000"/>
                  </a:solidFill>
                  <a:ea typeface="微软雅黑" panose="020B0503020204020204" pitchFamily="34" charset="-122"/>
                </a:endParaRPr>
              </a:p>
            </p:txBody>
          </p:sp>
          <p:sp>
            <p:nvSpPr>
              <p:cNvPr id="13" name="Line 8"/>
              <p:cNvSpPr>
                <a:spLocks noChangeShapeType="1"/>
              </p:cNvSpPr>
              <p:nvPr/>
            </p:nvSpPr>
            <p:spPr bwMode="auto">
              <a:xfrm>
                <a:off x="2319338" y="722312"/>
                <a:ext cx="1587" cy="2625725"/>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14" name="Line 9"/>
              <p:cNvSpPr>
                <a:spLocks noChangeShapeType="1"/>
              </p:cNvSpPr>
              <p:nvPr/>
            </p:nvSpPr>
            <p:spPr bwMode="auto">
              <a:xfrm>
                <a:off x="7292975" y="769937"/>
                <a:ext cx="0" cy="2625725"/>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15" name="Line 10"/>
              <p:cNvSpPr>
                <a:spLocks noChangeShapeType="1"/>
              </p:cNvSpPr>
              <p:nvPr/>
            </p:nvSpPr>
            <p:spPr bwMode="auto">
              <a:xfrm>
                <a:off x="6249988" y="830014"/>
                <a:ext cx="1066800" cy="1588"/>
              </a:xfrm>
              <a:prstGeom prst="line">
                <a:avLst/>
              </a:prstGeom>
              <a:noFill/>
              <a:ln w="12700">
                <a:solidFill>
                  <a:srgbClr val="000000"/>
                </a:solidFill>
                <a:round/>
                <a:tail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16" name="Line 11"/>
              <p:cNvSpPr>
                <a:spLocks noChangeShapeType="1"/>
              </p:cNvSpPr>
              <p:nvPr/>
            </p:nvSpPr>
            <p:spPr bwMode="auto">
              <a:xfrm>
                <a:off x="2374900" y="831601"/>
                <a:ext cx="998538" cy="1588"/>
              </a:xfrm>
              <a:prstGeom prst="line">
                <a:avLst/>
              </a:prstGeom>
              <a:noFill/>
              <a:ln w="12700">
                <a:solidFill>
                  <a:srgbClr val="000000"/>
                </a:solidFill>
                <a:round/>
                <a:head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17" name="Text Box 12"/>
              <p:cNvSpPr txBox="1">
                <a:spLocks noChangeArrowheads="1"/>
              </p:cNvSpPr>
              <p:nvPr/>
            </p:nvSpPr>
            <p:spPr bwMode="auto">
              <a:xfrm>
                <a:off x="3995172" y="691058"/>
                <a:ext cx="1415772" cy="378890"/>
              </a:xfrm>
              <a:prstGeom prst="rect">
                <a:avLst/>
              </a:prstGeom>
              <a:noFill/>
              <a:ln w="12700">
                <a:noFill/>
                <a:miter lim="800000"/>
              </a:ln>
            </p:spPr>
            <p:txBody>
              <a:bodyPr wrap="none">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工程变更管理</a:t>
                </a:r>
              </a:p>
            </p:txBody>
          </p:sp>
          <p:sp>
            <p:nvSpPr>
              <p:cNvPr id="18" name="Line 13"/>
              <p:cNvSpPr>
                <a:spLocks noChangeShapeType="1"/>
              </p:cNvSpPr>
              <p:nvPr/>
            </p:nvSpPr>
            <p:spPr bwMode="auto">
              <a:xfrm>
                <a:off x="8482013" y="1055687"/>
                <a:ext cx="1587" cy="1622425"/>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19" name="Line 14"/>
              <p:cNvSpPr>
                <a:spLocks noChangeShapeType="1"/>
              </p:cNvSpPr>
              <p:nvPr/>
            </p:nvSpPr>
            <p:spPr bwMode="auto">
              <a:xfrm flipH="1">
                <a:off x="7364413" y="1150937"/>
                <a:ext cx="1117600" cy="1588"/>
              </a:xfrm>
              <a:prstGeom prst="line">
                <a:avLst/>
              </a:prstGeom>
              <a:noFill/>
              <a:ln w="12700">
                <a:solidFill>
                  <a:srgbClr val="000000"/>
                </a:solidFill>
                <a:round/>
                <a:head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20" name="Text Box 15"/>
              <p:cNvSpPr txBox="1">
                <a:spLocks noChangeArrowheads="1"/>
              </p:cNvSpPr>
              <p:nvPr/>
            </p:nvSpPr>
            <p:spPr bwMode="auto">
              <a:xfrm>
                <a:off x="5530850" y="931862"/>
                <a:ext cx="1998663" cy="378889"/>
              </a:xfrm>
              <a:prstGeom prst="rect">
                <a:avLst/>
              </a:prstGeom>
              <a:noFill/>
              <a:ln w="12700">
                <a:noFill/>
                <a:miter lim="800000"/>
              </a:ln>
            </p:spPr>
            <p:txBody>
              <a:bodyPr>
                <a:spAutoFit/>
              </a:bodyPr>
              <a:lstStyle/>
              <a:p>
                <a:pPr algn="ctr" fontAlgn="auto">
                  <a:spcBef>
                    <a:spcPts val="0"/>
                  </a:spcBef>
                  <a:spcAft>
                    <a:spcPts val="0"/>
                  </a:spcAft>
                  <a:defRPr/>
                </a:pPr>
                <a:r>
                  <a:rPr lang="en-GB" altLang="zh-CN" sz="1600" b="1" kern="0" dirty="0">
                    <a:solidFill>
                      <a:srgbClr val="000000"/>
                    </a:solidFill>
                    <a:ea typeface="微软雅黑" panose="020B0503020204020204" pitchFamily="34" charset="-122"/>
                  </a:rPr>
                  <a:t>QA </a:t>
                </a:r>
                <a:r>
                  <a:rPr lang="zh-CN" altLang="en-GB" sz="1600" b="1" kern="0" dirty="0">
                    <a:solidFill>
                      <a:srgbClr val="000000"/>
                    </a:solidFill>
                    <a:ea typeface="微软雅黑" panose="020B0503020204020204" pitchFamily="34" charset="-122"/>
                  </a:rPr>
                  <a:t>变更控制</a:t>
                </a:r>
              </a:p>
            </p:txBody>
          </p:sp>
          <p:sp>
            <p:nvSpPr>
              <p:cNvPr id="21" name="Oval 16"/>
              <p:cNvSpPr>
                <a:spLocks noChangeArrowheads="1"/>
              </p:cNvSpPr>
              <p:nvPr/>
            </p:nvSpPr>
            <p:spPr bwMode="auto">
              <a:xfrm>
                <a:off x="4595813" y="1628775"/>
                <a:ext cx="2609850" cy="906462"/>
              </a:xfrm>
              <a:prstGeom prst="ellipse">
                <a:avLst/>
              </a:prstGeom>
              <a:gradFill rotWithShape="0">
                <a:gsLst>
                  <a:gs pos="0">
                    <a:srgbClr val="FFFF00"/>
                  </a:gs>
                  <a:gs pos="100000">
                    <a:srgbClr val="33CCCC"/>
                  </a:gs>
                </a:gsLst>
                <a:lin ang="0" scaled="1"/>
              </a:gra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22" name="Text Box 17"/>
              <p:cNvSpPr txBox="1">
                <a:spLocks noChangeArrowheads="1"/>
              </p:cNvSpPr>
              <p:nvPr/>
            </p:nvSpPr>
            <p:spPr bwMode="auto">
              <a:xfrm>
                <a:off x="5705475" y="2536825"/>
                <a:ext cx="1038225" cy="378889"/>
              </a:xfrm>
              <a:prstGeom prst="rect">
                <a:avLst/>
              </a:prstGeom>
              <a:noFill/>
              <a:ln w="12700">
                <a:noFill/>
                <a:miter lim="800000"/>
              </a:ln>
            </p:spPr>
            <p:txBody>
              <a:bodyPr>
                <a:spAutoFit/>
              </a:bodyPr>
              <a:lstStyle/>
              <a:p>
                <a:pPr algn="ctr" fontAlgn="auto">
                  <a:spcBef>
                    <a:spcPts val="0"/>
                  </a:spcBef>
                  <a:spcAft>
                    <a:spcPts val="0"/>
                  </a:spcAft>
                  <a:defRPr/>
                </a:pPr>
                <a:r>
                  <a:rPr lang="en-GB" altLang="zh-CN" sz="1600" b="1" kern="0" dirty="0">
                    <a:solidFill>
                      <a:srgbClr val="000000"/>
                    </a:solidFill>
                    <a:ea typeface="微软雅黑" panose="020B0503020204020204" pitchFamily="34" charset="-122"/>
                  </a:rPr>
                  <a:t>IQ &amp; OQ</a:t>
                </a:r>
              </a:p>
            </p:txBody>
          </p:sp>
          <p:sp>
            <p:nvSpPr>
              <p:cNvPr id="23" name="Oval 18"/>
              <p:cNvSpPr>
                <a:spLocks noChangeArrowheads="1"/>
              </p:cNvSpPr>
              <p:nvPr/>
            </p:nvSpPr>
            <p:spPr bwMode="auto">
              <a:xfrm>
                <a:off x="6759575" y="1390650"/>
                <a:ext cx="1668463" cy="1431925"/>
              </a:xfrm>
              <a:prstGeom prst="ellipse">
                <a:avLst/>
              </a:prstGeom>
              <a:noFill/>
              <a:ln w="12700" cap="rnd">
                <a:solidFill>
                  <a:srgbClr val="EAEAEA"/>
                </a:solidFill>
                <a:prstDash val="sysDot"/>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24" name="Oval 19"/>
              <p:cNvSpPr>
                <a:spLocks noChangeArrowheads="1"/>
              </p:cNvSpPr>
              <p:nvPr/>
            </p:nvSpPr>
            <p:spPr bwMode="auto">
              <a:xfrm>
                <a:off x="4984750" y="1390650"/>
                <a:ext cx="2332038" cy="1431925"/>
              </a:xfrm>
              <a:prstGeom prst="ellipse">
                <a:avLst/>
              </a:prstGeom>
              <a:noFill/>
              <a:ln w="12700">
                <a:solidFill>
                  <a:srgbClr val="EAEAEA"/>
                </a:solidFill>
                <a:prstDash val="sysDot"/>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25" name="Oval 21"/>
              <p:cNvSpPr>
                <a:spLocks noChangeArrowheads="1"/>
              </p:cNvSpPr>
              <p:nvPr/>
            </p:nvSpPr>
            <p:spPr bwMode="auto">
              <a:xfrm>
                <a:off x="3124200" y="1831975"/>
                <a:ext cx="1416050" cy="608012"/>
              </a:xfrm>
              <a:prstGeom prst="ellipse">
                <a:avLst/>
              </a:prstGeom>
              <a:solidFill>
                <a:srgbClr val="FFFF00"/>
              </a:solidFill>
              <a:ln w="9525">
                <a:solidFill>
                  <a:srgbClr val="EAEAEA"/>
                </a:solidFill>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26" name="Line 22"/>
              <p:cNvSpPr>
                <a:spLocks noChangeShapeType="1"/>
              </p:cNvSpPr>
              <p:nvPr/>
            </p:nvSpPr>
            <p:spPr bwMode="auto">
              <a:xfrm>
                <a:off x="4979988" y="1163637"/>
                <a:ext cx="566737" cy="1588"/>
              </a:xfrm>
              <a:prstGeom prst="line">
                <a:avLst/>
              </a:prstGeom>
              <a:noFill/>
              <a:ln w="9525">
                <a:solidFill>
                  <a:srgbClr val="000000"/>
                </a:solidFill>
                <a:round/>
                <a:head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27" name="Text Box 23"/>
              <p:cNvSpPr txBox="1">
                <a:spLocks noChangeArrowheads="1"/>
              </p:cNvSpPr>
              <p:nvPr/>
            </p:nvSpPr>
            <p:spPr bwMode="auto">
              <a:xfrm>
                <a:off x="5037138" y="1944687"/>
                <a:ext cx="1444625" cy="378889"/>
              </a:xfrm>
              <a:prstGeom prst="rect">
                <a:avLst/>
              </a:prstGeom>
              <a:noFill/>
              <a:ln w="9525">
                <a:noFill/>
                <a:miter lim="800000"/>
              </a:ln>
            </p:spPr>
            <p:txBody>
              <a:bodyPr>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调试</a:t>
                </a:r>
              </a:p>
            </p:txBody>
          </p:sp>
          <p:sp>
            <p:nvSpPr>
              <p:cNvPr id="28" name="Text Box 24"/>
              <p:cNvSpPr txBox="1">
                <a:spLocks noChangeArrowheads="1"/>
              </p:cNvSpPr>
              <p:nvPr/>
            </p:nvSpPr>
            <p:spPr bwMode="auto">
              <a:xfrm>
                <a:off x="3124200" y="1979579"/>
                <a:ext cx="1495425" cy="344445"/>
              </a:xfrm>
              <a:prstGeom prst="rect">
                <a:avLst/>
              </a:prstGeom>
              <a:no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fontAlgn="auto">
                  <a:spcBef>
                    <a:spcPts val="0"/>
                  </a:spcBef>
                  <a:spcAft>
                    <a:spcPts val="0"/>
                  </a:spcAft>
                  <a:defRPr/>
                </a:pPr>
                <a:r>
                  <a:rPr lang="zh-CN" altLang="en-GB" sz="1400" b="1" kern="0" dirty="0">
                    <a:solidFill>
                      <a:srgbClr val="000000"/>
                    </a:solidFill>
                    <a:ea typeface="微软雅黑" panose="020B0503020204020204" pitchFamily="34" charset="-122"/>
                  </a:rPr>
                  <a:t>增强型设计审核</a:t>
                </a:r>
              </a:p>
            </p:txBody>
          </p:sp>
          <p:sp>
            <p:nvSpPr>
              <p:cNvPr id="29" name="Text Box 25"/>
              <p:cNvSpPr txBox="1">
                <a:spLocks noChangeArrowheads="1"/>
              </p:cNvSpPr>
              <p:nvPr/>
            </p:nvSpPr>
            <p:spPr bwMode="auto">
              <a:xfrm>
                <a:off x="2555875" y="1392148"/>
                <a:ext cx="1408113" cy="654445"/>
              </a:xfrm>
              <a:prstGeom prst="rect">
                <a:avLst/>
              </a:prstGeom>
              <a:noFill/>
              <a:ln w="9525">
                <a:noFill/>
                <a:miter lim="800000"/>
              </a:ln>
            </p:spPr>
            <p:txBody>
              <a:bodyPr>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设计</a:t>
                </a:r>
              </a:p>
              <a:p>
                <a:pPr algn="ctr" fontAlgn="auto">
                  <a:spcBef>
                    <a:spcPts val="0"/>
                  </a:spcBef>
                  <a:spcAft>
                    <a:spcPts val="0"/>
                  </a:spcAft>
                  <a:defRPr/>
                </a:pPr>
                <a:r>
                  <a:rPr lang="zh-CN" altLang="en-GB" sz="1600" b="1" kern="0" dirty="0">
                    <a:solidFill>
                      <a:srgbClr val="000000"/>
                    </a:solidFill>
                    <a:ea typeface="微软雅黑" panose="020B0503020204020204" pitchFamily="34" charset="-122"/>
                  </a:rPr>
                  <a:t>开发</a:t>
                </a:r>
              </a:p>
            </p:txBody>
          </p:sp>
          <p:sp>
            <p:nvSpPr>
              <p:cNvPr id="30" name="Rectangle 26"/>
              <p:cNvSpPr>
                <a:spLocks noChangeArrowheads="1"/>
              </p:cNvSpPr>
              <p:nvPr/>
            </p:nvSpPr>
            <p:spPr bwMode="auto">
              <a:xfrm>
                <a:off x="6704013" y="1944687"/>
                <a:ext cx="555625" cy="378889"/>
              </a:xfrm>
              <a:prstGeom prst="rect">
                <a:avLst/>
              </a:prstGeom>
              <a:noFill/>
              <a:ln w="9525">
                <a:noFill/>
                <a:miter lim="800000"/>
              </a:ln>
            </p:spPr>
            <p:txBody>
              <a:bodyPr>
                <a:spAutoFit/>
              </a:bodyPr>
              <a:lstStyle/>
              <a:p>
                <a:pPr algn="ctr" fontAlgn="auto">
                  <a:spcBef>
                    <a:spcPts val="0"/>
                  </a:spcBef>
                  <a:spcAft>
                    <a:spcPts val="0"/>
                  </a:spcAft>
                  <a:defRPr/>
                </a:pPr>
                <a:r>
                  <a:rPr lang="en-GB" altLang="zh-CN" sz="1600" b="1" kern="0" dirty="0">
                    <a:solidFill>
                      <a:srgbClr val="000000"/>
                    </a:solidFill>
                    <a:ea typeface="微软雅黑" panose="020B0503020204020204" pitchFamily="34" charset="-122"/>
                  </a:rPr>
                  <a:t>PQ</a:t>
                </a:r>
              </a:p>
            </p:txBody>
          </p:sp>
          <p:sp>
            <p:nvSpPr>
              <p:cNvPr id="31" name="Oval 27"/>
              <p:cNvSpPr>
                <a:spLocks noChangeArrowheads="1"/>
              </p:cNvSpPr>
              <p:nvPr/>
            </p:nvSpPr>
            <p:spPr bwMode="auto">
              <a:xfrm>
                <a:off x="2430463" y="1341437"/>
                <a:ext cx="1665287" cy="1481138"/>
              </a:xfrm>
              <a:prstGeom prst="ellipse">
                <a:avLst/>
              </a:prstGeom>
              <a:noFill/>
              <a:ln w="12700" cap="rnd">
                <a:solidFill>
                  <a:srgbClr val="EAEAEA"/>
                </a:solidFill>
                <a:prstDash val="sysDot"/>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32" name="Line 28"/>
              <p:cNvSpPr>
                <a:spLocks noChangeShapeType="1"/>
              </p:cNvSpPr>
              <p:nvPr/>
            </p:nvSpPr>
            <p:spPr bwMode="auto">
              <a:xfrm>
                <a:off x="4984750" y="1081087"/>
                <a:ext cx="0" cy="1671638"/>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33" name="Oval 29"/>
              <p:cNvSpPr>
                <a:spLocks noChangeArrowheads="1"/>
              </p:cNvSpPr>
              <p:nvPr/>
            </p:nvSpPr>
            <p:spPr bwMode="auto">
              <a:xfrm>
                <a:off x="2413000" y="4503737"/>
                <a:ext cx="1665288" cy="1481138"/>
              </a:xfrm>
              <a:prstGeom prst="ellipse">
                <a:avLst/>
              </a:prstGeom>
              <a:solidFill>
                <a:srgbClr val="FFFF00"/>
              </a:solidFill>
              <a:ln w="12700">
                <a:solidFill>
                  <a:srgbClr val="EAEAEA"/>
                </a:solidFill>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34" name="Oval 30"/>
              <p:cNvSpPr>
                <a:spLocks noChangeArrowheads="1"/>
              </p:cNvSpPr>
              <p:nvPr/>
            </p:nvSpPr>
            <p:spPr bwMode="auto">
              <a:xfrm>
                <a:off x="6742113" y="4552950"/>
                <a:ext cx="1668462" cy="1431925"/>
              </a:xfrm>
              <a:prstGeom prst="ellipse">
                <a:avLst/>
              </a:prstGeom>
              <a:solidFill>
                <a:srgbClr val="33CCCC"/>
              </a:soli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35" name="Text Box 31"/>
              <p:cNvSpPr txBox="1">
                <a:spLocks noChangeArrowheads="1"/>
              </p:cNvSpPr>
              <p:nvPr/>
            </p:nvSpPr>
            <p:spPr bwMode="auto">
              <a:xfrm>
                <a:off x="7342723" y="5046157"/>
                <a:ext cx="1005403" cy="378889"/>
              </a:xfrm>
              <a:prstGeom prst="rect">
                <a:avLst/>
              </a:prstGeom>
              <a:noFill/>
              <a:ln w="12700">
                <a:noFill/>
                <a:miter lim="800000"/>
              </a:ln>
            </p:spPr>
            <p:txBody>
              <a:bodyPr wrap="none">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工艺验证</a:t>
                </a:r>
              </a:p>
            </p:txBody>
          </p:sp>
          <p:sp>
            <p:nvSpPr>
              <p:cNvPr id="36" name="Line 32"/>
              <p:cNvSpPr>
                <a:spLocks noChangeShapeType="1"/>
              </p:cNvSpPr>
              <p:nvPr/>
            </p:nvSpPr>
            <p:spPr bwMode="auto">
              <a:xfrm>
                <a:off x="2339975" y="3541712"/>
                <a:ext cx="1588" cy="2625725"/>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37" name="Line 33"/>
              <p:cNvSpPr>
                <a:spLocks noChangeShapeType="1"/>
              </p:cNvSpPr>
              <p:nvPr/>
            </p:nvSpPr>
            <p:spPr bwMode="auto">
              <a:xfrm flipH="1">
                <a:off x="6781800" y="3862387"/>
                <a:ext cx="0" cy="2298700"/>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38" name="Line 34"/>
              <p:cNvSpPr>
                <a:spLocks noChangeShapeType="1"/>
              </p:cNvSpPr>
              <p:nvPr/>
            </p:nvSpPr>
            <p:spPr bwMode="auto">
              <a:xfrm>
                <a:off x="5867400" y="3862387"/>
                <a:ext cx="757238" cy="7938"/>
              </a:xfrm>
              <a:prstGeom prst="line">
                <a:avLst/>
              </a:prstGeom>
              <a:noFill/>
              <a:ln w="12700">
                <a:solidFill>
                  <a:srgbClr val="000000"/>
                </a:solidFill>
                <a:round/>
                <a:tail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39" name="Line 35"/>
              <p:cNvSpPr>
                <a:spLocks noChangeShapeType="1"/>
              </p:cNvSpPr>
              <p:nvPr/>
            </p:nvSpPr>
            <p:spPr bwMode="auto">
              <a:xfrm>
                <a:off x="2362200" y="3862387"/>
                <a:ext cx="620713" cy="7938"/>
              </a:xfrm>
              <a:prstGeom prst="line">
                <a:avLst/>
              </a:prstGeom>
              <a:noFill/>
              <a:ln w="12700">
                <a:solidFill>
                  <a:srgbClr val="000000"/>
                </a:solidFill>
                <a:round/>
                <a:head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40" name="Text Box 36"/>
              <p:cNvSpPr txBox="1">
                <a:spLocks noChangeArrowheads="1"/>
              </p:cNvSpPr>
              <p:nvPr/>
            </p:nvSpPr>
            <p:spPr bwMode="auto">
              <a:xfrm>
                <a:off x="2952750" y="3709986"/>
                <a:ext cx="2882900" cy="378889"/>
              </a:xfrm>
              <a:prstGeom prst="rect">
                <a:avLst/>
              </a:prstGeom>
              <a:noFill/>
              <a:ln w="12700">
                <a:noFill/>
                <a:miter lim="800000"/>
              </a:ln>
            </p:spPr>
            <p:txBody>
              <a:bodyPr>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工程变更管理</a:t>
                </a:r>
              </a:p>
            </p:txBody>
          </p:sp>
          <p:sp>
            <p:nvSpPr>
              <p:cNvPr id="41" name="Line 37"/>
              <p:cNvSpPr>
                <a:spLocks noChangeShapeType="1"/>
              </p:cNvSpPr>
              <p:nvPr/>
            </p:nvSpPr>
            <p:spPr bwMode="auto">
              <a:xfrm flipH="1">
                <a:off x="7630467" y="3841751"/>
                <a:ext cx="766762" cy="1587"/>
              </a:xfrm>
              <a:prstGeom prst="line">
                <a:avLst/>
              </a:prstGeom>
              <a:noFill/>
              <a:ln w="12700">
                <a:solidFill>
                  <a:srgbClr val="000000"/>
                </a:solidFill>
                <a:round/>
                <a:headEnd type="triangle" w="med" len="me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sp>
            <p:nvSpPr>
              <p:cNvPr id="42" name="Text Box 38"/>
              <p:cNvSpPr txBox="1">
                <a:spLocks noChangeArrowheads="1"/>
              </p:cNvSpPr>
              <p:nvPr/>
            </p:nvSpPr>
            <p:spPr bwMode="auto">
              <a:xfrm>
                <a:off x="6552232" y="3671907"/>
                <a:ext cx="1438275" cy="378890"/>
              </a:xfrm>
              <a:prstGeom prst="rect">
                <a:avLst/>
              </a:prstGeom>
              <a:noFill/>
              <a:ln w="12700">
                <a:noFill/>
                <a:miter lim="800000"/>
              </a:ln>
            </p:spPr>
            <p:txBody>
              <a:bodyPr>
                <a:spAutoFit/>
              </a:bodyPr>
              <a:lstStyle/>
              <a:p>
                <a:pPr fontAlgn="auto">
                  <a:spcBef>
                    <a:spcPts val="0"/>
                  </a:spcBef>
                  <a:spcAft>
                    <a:spcPts val="0"/>
                  </a:spcAft>
                  <a:defRPr/>
                </a:pPr>
                <a:r>
                  <a:rPr lang="en-GB" altLang="zh-CN" sz="1600" b="1" kern="0" dirty="0">
                    <a:solidFill>
                      <a:srgbClr val="000000"/>
                    </a:solidFill>
                    <a:ea typeface="微软雅黑" panose="020B0503020204020204" pitchFamily="34" charset="-122"/>
                  </a:rPr>
                  <a:t>QA </a:t>
                </a:r>
                <a:r>
                  <a:rPr lang="zh-CN" altLang="en-GB" sz="1600" b="1" kern="0" dirty="0">
                    <a:solidFill>
                      <a:srgbClr val="000000"/>
                    </a:solidFill>
                    <a:ea typeface="微软雅黑" panose="020B0503020204020204" pitchFamily="34" charset="-122"/>
                  </a:rPr>
                  <a:t>变更控制</a:t>
                </a:r>
              </a:p>
            </p:txBody>
          </p:sp>
          <p:sp>
            <p:nvSpPr>
              <p:cNvPr id="43" name="Oval 39"/>
              <p:cNvSpPr>
                <a:spLocks noChangeArrowheads="1"/>
              </p:cNvSpPr>
              <p:nvPr/>
            </p:nvSpPr>
            <p:spPr bwMode="auto">
              <a:xfrm>
                <a:off x="4578350" y="4791075"/>
                <a:ext cx="2609850" cy="906462"/>
              </a:xfrm>
              <a:prstGeom prst="ellipse">
                <a:avLst/>
              </a:prstGeom>
              <a:gradFill rotWithShape="0">
                <a:gsLst>
                  <a:gs pos="0">
                    <a:srgbClr val="FFFF00"/>
                  </a:gs>
                  <a:gs pos="100000">
                    <a:srgbClr val="33CCCC"/>
                  </a:gs>
                </a:gsLst>
                <a:lin ang="0" scaled="1"/>
              </a:gradFill>
              <a:ln w="12700">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44" name="Text Box 40"/>
              <p:cNvSpPr txBox="1">
                <a:spLocks noChangeArrowheads="1"/>
              </p:cNvSpPr>
              <p:nvPr/>
            </p:nvSpPr>
            <p:spPr bwMode="auto">
              <a:xfrm>
                <a:off x="6248400" y="5842992"/>
                <a:ext cx="1295400" cy="378889"/>
              </a:xfrm>
              <a:prstGeom prst="rect">
                <a:avLst/>
              </a:prstGeom>
              <a:noFill/>
              <a:ln w="12700">
                <a:noFill/>
                <a:miter lim="800000"/>
              </a:ln>
            </p:spPr>
            <p:txBody>
              <a:bodyPr>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性能测试</a:t>
                </a:r>
              </a:p>
            </p:txBody>
          </p:sp>
          <p:sp>
            <p:nvSpPr>
              <p:cNvPr id="45" name="Oval 41"/>
              <p:cNvSpPr>
                <a:spLocks noChangeArrowheads="1"/>
              </p:cNvSpPr>
              <p:nvPr/>
            </p:nvSpPr>
            <p:spPr bwMode="auto">
              <a:xfrm>
                <a:off x="6742113" y="4552950"/>
                <a:ext cx="1668462" cy="1431925"/>
              </a:xfrm>
              <a:prstGeom prst="ellipse">
                <a:avLst/>
              </a:prstGeom>
              <a:noFill/>
              <a:ln w="12700" cap="rnd">
                <a:solidFill>
                  <a:srgbClr val="EAEAEA"/>
                </a:solidFill>
                <a:prstDash val="sysDot"/>
                <a:round/>
              </a:ln>
            </p:spPr>
            <p:txBody>
              <a:bodyPr wrap="none" anchor="ctr"/>
              <a:lstStyle/>
              <a:p>
                <a:pPr eaLnBrk="1" fontAlgn="auto" hangingPunct="1">
                  <a:spcBef>
                    <a:spcPts val="0"/>
                  </a:spcBef>
                  <a:spcAft>
                    <a:spcPts val="0"/>
                  </a:spcAft>
                  <a:defRPr/>
                </a:pPr>
                <a:endParaRPr lang="en-US" altLang="zh-CN" sz="1600" b="1" kern="0" dirty="0">
                  <a:solidFill>
                    <a:srgbClr val="000000"/>
                  </a:solidFill>
                  <a:ea typeface="微软雅黑" panose="020B0503020204020204" pitchFamily="34" charset="-122"/>
                </a:endParaRPr>
              </a:p>
            </p:txBody>
          </p:sp>
          <p:sp>
            <p:nvSpPr>
              <p:cNvPr id="46" name="Oval 43"/>
              <p:cNvSpPr>
                <a:spLocks noChangeArrowheads="1"/>
              </p:cNvSpPr>
              <p:nvPr/>
            </p:nvSpPr>
            <p:spPr bwMode="auto">
              <a:xfrm>
                <a:off x="2514600" y="5005387"/>
                <a:ext cx="2895600" cy="666750"/>
              </a:xfrm>
              <a:prstGeom prst="ellipse">
                <a:avLst/>
              </a:prstGeom>
              <a:solidFill>
                <a:srgbClr val="FFFF00"/>
              </a:solidFill>
              <a:ln w="9525">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47" name="Text Box 44"/>
              <p:cNvSpPr txBox="1">
                <a:spLocks noChangeArrowheads="1"/>
              </p:cNvSpPr>
              <p:nvPr/>
            </p:nvSpPr>
            <p:spPr bwMode="auto">
              <a:xfrm>
                <a:off x="5434013" y="5116884"/>
                <a:ext cx="1116012" cy="378890"/>
              </a:xfrm>
              <a:prstGeom prst="rect">
                <a:avLst/>
              </a:prstGeom>
              <a:noFill/>
              <a:ln w="9525">
                <a:noFill/>
                <a:miter lim="800000"/>
              </a:ln>
            </p:spPr>
            <p:txBody>
              <a:bodyPr wrap="square">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确证测试</a:t>
                </a:r>
              </a:p>
            </p:txBody>
          </p:sp>
          <p:sp>
            <p:nvSpPr>
              <p:cNvPr id="48" name="Text Box 45"/>
              <p:cNvSpPr txBox="1">
                <a:spLocks noChangeArrowheads="1"/>
              </p:cNvSpPr>
              <p:nvPr/>
            </p:nvSpPr>
            <p:spPr bwMode="auto">
              <a:xfrm>
                <a:off x="3352800" y="5157787"/>
                <a:ext cx="1595438" cy="378889"/>
              </a:xfrm>
              <a:prstGeom prst="rect">
                <a:avLst/>
              </a:prstGeom>
              <a:noFill/>
              <a:ln w="9525">
                <a:noFill/>
                <a:miter lim="800000"/>
              </a:ln>
            </p:spPr>
            <p:txBody>
              <a:bodyPr>
                <a:spAutoFit/>
              </a:bodyPr>
              <a:lstStyle/>
              <a:p>
                <a:pPr algn="ctr" fontAlgn="auto">
                  <a:spcBef>
                    <a:spcPts val="0"/>
                  </a:spcBef>
                  <a:spcAft>
                    <a:spcPts val="0"/>
                  </a:spcAft>
                  <a:defRPr/>
                </a:pPr>
                <a:r>
                  <a:rPr lang="zh-CN" altLang="en-GB" sz="1600" b="1" kern="0" dirty="0">
                    <a:solidFill>
                      <a:srgbClr val="000000"/>
                    </a:solidFill>
                    <a:ea typeface="微软雅黑" panose="020B0503020204020204" pitchFamily="34" charset="-122"/>
                  </a:rPr>
                  <a:t>设计审核</a:t>
                </a:r>
              </a:p>
            </p:txBody>
          </p:sp>
          <p:sp>
            <p:nvSpPr>
              <p:cNvPr id="49" name="Text Box 46"/>
              <p:cNvSpPr txBox="1">
                <a:spLocks noChangeArrowheads="1"/>
              </p:cNvSpPr>
              <p:nvPr/>
            </p:nvSpPr>
            <p:spPr bwMode="auto">
              <a:xfrm>
                <a:off x="2538413" y="4554537"/>
                <a:ext cx="1408112" cy="654445"/>
              </a:xfrm>
              <a:prstGeom prst="rect">
                <a:avLst/>
              </a:prstGeom>
              <a:noFill/>
              <a:ln w="9525">
                <a:noFill/>
                <a:miter lim="800000"/>
              </a:ln>
            </p:spPr>
            <p:txBody>
              <a:bodyPr>
                <a:spAutoFit/>
              </a:bodyPr>
              <a:lstStyle/>
              <a:p>
                <a:pPr algn="ctr" fontAlgn="auto">
                  <a:spcBef>
                    <a:spcPts val="0"/>
                  </a:spcBef>
                  <a:spcAft>
                    <a:spcPts val="0"/>
                  </a:spcAft>
                  <a:defRPr/>
                </a:pPr>
                <a:r>
                  <a:rPr lang="zh-CN" altLang="en-US" sz="1600" b="1" kern="0" dirty="0">
                    <a:solidFill>
                      <a:srgbClr val="000000"/>
                    </a:solidFill>
                    <a:ea typeface="微软雅黑" panose="020B0503020204020204" pitchFamily="34" charset="-122"/>
                  </a:rPr>
                  <a:t>设计</a:t>
                </a:r>
                <a:endParaRPr lang="en-US" altLang="zh-CN" sz="1600" b="1" kern="0" dirty="0">
                  <a:solidFill>
                    <a:srgbClr val="000000"/>
                  </a:solidFill>
                  <a:ea typeface="微软雅黑" panose="020B0503020204020204" pitchFamily="34" charset="-122"/>
                </a:endParaRPr>
              </a:p>
              <a:p>
                <a:pPr algn="ctr" fontAlgn="auto">
                  <a:spcBef>
                    <a:spcPts val="0"/>
                  </a:spcBef>
                  <a:spcAft>
                    <a:spcPts val="0"/>
                  </a:spcAft>
                  <a:defRPr/>
                </a:pPr>
                <a:r>
                  <a:rPr lang="zh-CN" altLang="en-US" sz="1600" b="1" kern="0" dirty="0">
                    <a:solidFill>
                      <a:srgbClr val="000000"/>
                    </a:solidFill>
                    <a:ea typeface="微软雅黑" panose="020B0503020204020204" pitchFamily="34" charset="-122"/>
                  </a:rPr>
                  <a:t>开发</a:t>
                </a:r>
                <a:endParaRPr lang="en-GB" altLang="zh-CN" sz="1600" b="1" kern="0" dirty="0">
                  <a:solidFill>
                    <a:srgbClr val="000000"/>
                  </a:solidFill>
                  <a:ea typeface="微软雅黑" panose="020B0503020204020204" pitchFamily="34" charset="-122"/>
                </a:endParaRPr>
              </a:p>
            </p:txBody>
          </p:sp>
          <p:sp>
            <p:nvSpPr>
              <p:cNvPr id="50" name="Rectangle 47"/>
              <p:cNvSpPr>
                <a:spLocks noChangeArrowheads="1"/>
              </p:cNvSpPr>
              <p:nvPr/>
            </p:nvSpPr>
            <p:spPr bwMode="auto">
              <a:xfrm>
                <a:off x="6686550" y="5106987"/>
                <a:ext cx="555625" cy="378889"/>
              </a:xfrm>
              <a:prstGeom prst="rect">
                <a:avLst/>
              </a:prstGeom>
              <a:noFill/>
              <a:ln w="9525">
                <a:noFill/>
                <a:miter lim="800000"/>
              </a:ln>
            </p:spPr>
            <p:txBody>
              <a:bodyPr>
                <a:spAutoFit/>
              </a:bodyPr>
              <a:lstStyle/>
              <a:p>
                <a:pPr algn="ctr" fontAlgn="auto">
                  <a:spcBef>
                    <a:spcPts val="0"/>
                  </a:spcBef>
                  <a:spcAft>
                    <a:spcPts val="0"/>
                  </a:spcAft>
                  <a:defRPr/>
                </a:pPr>
                <a:r>
                  <a:rPr lang="en-GB" altLang="zh-CN" sz="1600" b="1" kern="0" dirty="0">
                    <a:solidFill>
                      <a:srgbClr val="000000"/>
                    </a:solidFill>
                    <a:ea typeface="微软雅黑" panose="020B0503020204020204" pitchFamily="34" charset="-122"/>
                  </a:rPr>
                  <a:t>PT</a:t>
                </a:r>
              </a:p>
            </p:txBody>
          </p:sp>
          <p:sp>
            <p:nvSpPr>
              <p:cNvPr id="51" name="Oval 48"/>
              <p:cNvSpPr>
                <a:spLocks noChangeArrowheads="1"/>
              </p:cNvSpPr>
              <p:nvPr/>
            </p:nvSpPr>
            <p:spPr bwMode="auto">
              <a:xfrm>
                <a:off x="2438400" y="4495799"/>
                <a:ext cx="1665288" cy="1481138"/>
              </a:xfrm>
              <a:prstGeom prst="ellipse">
                <a:avLst/>
              </a:prstGeom>
              <a:noFill/>
              <a:ln w="12700" cap="rnd">
                <a:noFill/>
                <a:prstDash val="sysDot"/>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eaLnBrk="1" fontAlgn="auto" hangingPunct="1">
                  <a:spcBef>
                    <a:spcPts val="0"/>
                  </a:spcBef>
                  <a:spcAft>
                    <a:spcPts val="0"/>
                  </a:spcAft>
                  <a:defRPr/>
                </a:pPr>
                <a:endParaRPr lang="en-US" sz="1600" b="1" kern="0" dirty="0">
                  <a:solidFill>
                    <a:srgbClr val="000000"/>
                  </a:solidFill>
                  <a:ea typeface="微软雅黑" panose="020B0503020204020204" pitchFamily="34" charset="-122"/>
                </a:endParaRPr>
              </a:p>
            </p:txBody>
          </p:sp>
          <p:sp>
            <p:nvSpPr>
              <p:cNvPr id="52" name="Line 49"/>
              <p:cNvSpPr>
                <a:spLocks noChangeShapeType="1"/>
              </p:cNvSpPr>
              <p:nvPr/>
            </p:nvSpPr>
            <p:spPr bwMode="auto">
              <a:xfrm flipH="1">
                <a:off x="8447088" y="3716337"/>
                <a:ext cx="11112" cy="2517775"/>
              </a:xfrm>
              <a:prstGeom prst="line">
                <a:avLst/>
              </a:prstGeom>
              <a:noFill/>
              <a:ln w="19050" cap="rnd">
                <a:solidFill>
                  <a:srgbClr val="000000"/>
                </a:solidFill>
                <a:prstDash val="sysDot"/>
                <a:round/>
              </a:ln>
            </p:spPr>
            <p:txBody>
              <a:bodyPr wrap="none" anchor="ctr"/>
              <a:lstStyle/>
              <a:p>
                <a:pPr eaLnBrk="1" fontAlgn="auto" hangingPunct="1">
                  <a:spcBef>
                    <a:spcPts val="0"/>
                  </a:spcBef>
                  <a:spcAft>
                    <a:spcPts val="0"/>
                  </a:spcAft>
                  <a:defRPr/>
                </a:pPr>
                <a:endParaRPr lang="zh-CN" altLang="en-US" sz="1600" b="1" kern="0" dirty="0">
                  <a:solidFill>
                    <a:srgbClr val="EAEAEA"/>
                  </a:solidFill>
                  <a:ea typeface="微软雅黑" panose="020B0503020204020204" pitchFamily="34" charset="-122"/>
                </a:endParaRPr>
              </a:p>
            </p:txBody>
          </p:sp>
        </p:grpSp>
        <p:sp>
          <p:nvSpPr>
            <p:cNvPr id="7" name="椭圆 6"/>
            <p:cNvSpPr/>
            <p:nvPr/>
          </p:nvSpPr>
          <p:spPr>
            <a:xfrm>
              <a:off x="6876256" y="1700808"/>
              <a:ext cx="792088" cy="108012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7"/>
            <p:cNvSpPr/>
            <p:nvPr/>
          </p:nvSpPr>
          <p:spPr>
            <a:xfrm>
              <a:off x="6804248" y="4509120"/>
              <a:ext cx="792088" cy="108012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53" name="灯片编号占位符 52"/>
          <p:cNvSpPr>
            <a:spLocks noGrp="1"/>
          </p:cNvSpPr>
          <p:nvPr>
            <p:ph type="sldNum" sz="quarter" idx="10"/>
          </p:nvPr>
        </p:nvSpPr>
        <p:spPr/>
        <p:txBody>
          <a:bodyPr/>
          <a:lstStyle/>
          <a:p>
            <a:pPr>
              <a:defRPr/>
            </a:pPr>
            <a:fld id="{E9C26CF1-AECC-44F5-8FED-F08477BFFB23}" type="slidenum">
              <a:rPr lang="zh-CN" altLang="en-US" smtClean="0"/>
              <a:pPr>
                <a:defRPr/>
              </a:pPr>
              <a:t>7</a:t>
            </a:fld>
            <a:r>
              <a:rPr lang="en-US" altLang="zh-CN" dirty="0" smtClean="0"/>
              <a:t>/119</a:t>
            </a:r>
            <a:endParaRPr lang="zh-CN" altLang="en-US" dirty="0"/>
          </a:p>
        </p:txBody>
      </p:sp>
    </p:spTree>
    <p:extLst>
      <p:ext uri="{BB962C8B-B14F-4D97-AF65-F5344CB8AC3E}">
        <p14:creationId xmlns:p14="http://schemas.microsoft.com/office/powerpoint/2010/main" val="12529287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70</a:t>
            </a:fld>
            <a:r>
              <a:rPr lang="en-US" altLang="zh-CN" dirty="0" smtClean="0"/>
              <a:t>/119</a:t>
            </a:r>
            <a:endParaRPr lang="zh-CN" altLang="en-US" dirty="0"/>
          </a:p>
        </p:txBody>
      </p:sp>
      <p:graphicFrame>
        <p:nvGraphicFramePr>
          <p:cNvPr id="5" name="内容占位符 4"/>
          <p:cNvGraphicFramePr>
            <a:graphicFrameLocks/>
          </p:cNvGraphicFramePr>
          <p:nvPr>
            <p:extLst>
              <p:ext uri="{D42A27DB-BD31-4B8C-83A1-F6EECF244321}">
                <p14:modId xmlns:p14="http://schemas.microsoft.com/office/powerpoint/2010/main" val="386403584"/>
              </p:ext>
            </p:extLst>
          </p:nvPr>
        </p:nvGraphicFramePr>
        <p:xfrm>
          <a:off x="862360" y="1295400"/>
          <a:ext cx="10193566" cy="4200128"/>
        </p:xfrm>
        <a:graphic>
          <a:graphicData uri="http://schemas.openxmlformats.org/drawingml/2006/table">
            <a:tbl>
              <a:tblPr firstRow="1" bandRow="1">
                <a:tableStyleId>{5C22544A-7EE6-4342-B048-85BDC9FD1C3A}</a:tableStyleId>
              </a:tblPr>
              <a:tblGrid>
                <a:gridCol w="1740353">
                  <a:extLst>
                    <a:ext uri="{9D8B030D-6E8A-4147-A177-3AD203B41FA5}">
                      <a16:colId xmlns:a16="http://schemas.microsoft.com/office/drawing/2014/main" val="20000"/>
                    </a:ext>
                  </a:extLst>
                </a:gridCol>
                <a:gridCol w="1218247">
                  <a:extLst>
                    <a:ext uri="{9D8B030D-6E8A-4147-A177-3AD203B41FA5}">
                      <a16:colId xmlns:a16="http://schemas.microsoft.com/office/drawing/2014/main" val="20001"/>
                    </a:ext>
                  </a:extLst>
                </a:gridCol>
                <a:gridCol w="3393689">
                  <a:extLst>
                    <a:ext uri="{9D8B030D-6E8A-4147-A177-3AD203B41FA5}">
                      <a16:colId xmlns:a16="http://schemas.microsoft.com/office/drawing/2014/main" val="20002"/>
                    </a:ext>
                  </a:extLst>
                </a:gridCol>
                <a:gridCol w="3841277">
                  <a:extLst>
                    <a:ext uri="{9D8B030D-6E8A-4147-A177-3AD203B41FA5}">
                      <a16:colId xmlns:a16="http://schemas.microsoft.com/office/drawing/2014/main" val="20003"/>
                    </a:ext>
                  </a:extLst>
                </a:gridCol>
              </a:tblGrid>
              <a:tr h="964704">
                <a:tc>
                  <a:txBody>
                    <a:bodyPr/>
                    <a:lstStyle/>
                    <a:p>
                      <a:r>
                        <a:rPr lang="zh-CN" altLang="en-US" dirty="0" smtClean="0"/>
                        <a:t>工艺</a:t>
                      </a:r>
                      <a:endParaRPr lang="zh-CN" altLang="en-US" dirty="0"/>
                    </a:p>
                  </a:txBody>
                  <a:tcPr/>
                </a:tc>
                <a:tc>
                  <a:txBody>
                    <a:bodyPr/>
                    <a:lstStyle/>
                    <a:p>
                      <a:r>
                        <a:rPr lang="zh-CN" altLang="en-US" dirty="0" smtClean="0"/>
                        <a:t>定期审核类别</a:t>
                      </a:r>
                      <a:endParaRPr lang="zh-CN" altLang="en-US" dirty="0"/>
                    </a:p>
                  </a:txBody>
                  <a:tcPr/>
                </a:tc>
                <a:tc>
                  <a:txBody>
                    <a:bodyPr/>
                    <a:lstStyle/>
                    <a:p>
                      <a:r>
                        <a:rPr lang="zh-CN" altLang="en-US" dirty="0" smtClean="0"/>
                        <a:t>系统类型</a:t>
                      </a:r>
                      <a:endParaRPr lang="zh-CN" altLang="en-US" dirty="0"/>
                    </a:p>
                  </a:txBody>
                  <a:tcPr/>
                </a:tc>
                <a:tc>
                  <a:txBody>
                    <a:bodyPr/>
                    <a:lstStyle/>
                    <a:p>
                      <a:r>
                        <a:rPr lang="zh-CN" altLang="en-US" dirty="0" smtClean="0"/>
                        <a:t>基本原理</a:t>
                      </a:r>
                      <a:endParaRPr lang="zh-CN" altLang="en-US" dirty="0"/>
                    </a:p>
                  </a:txBody>
                  <a:tcPr/>
                </a:tc>
                <a:extLst>
                  <a:ext uri="{0D108BD9-81ED-4DB2-BD59-A6C34878D82A}">
                    <a16:rowId xmlns:a16="http://schemas.microsoft.com/office/drawing/2014/main" val="10000"/>
                  </a:ext>
                </a:extLst>
              </a:tr>
              <a:tr h="1617712">
                <a:tc>
                  <a:txBody>
                    <a:bodyPr/>
                    <a:lstStyle/>
                    <a:p>
                      <a:r>
                        <a:rPr lang="zh-CN" altLang="en-US" dirty="0" smtClean="0"/>
                        <a:t>灭菌</a:t>
                      </a:r>
                      <a:endParaRPr lang="zh-CN" altLang="en-US" dirty="0"/>
                    </a:p>
                  </a:txBody>
                  <a:tcPr/>
                </a:tc>
                <a:tc>
                  <a:txBody>
                    <a:bodyPr/>
                    <a:lstStyle/>
                    <a:p>
                      <a:r>
                        <a:rPr lang="en-US" altLang="zh-CN" dirty="0" smtClean="0"/>
                        <a:t>1</a:t>
                      </a:r>
                      <a:endParaRPr lang="zh-CN" altLang="en-US" dirty="0"/>
                    </a:p>
                  </a:txBody>
                  <a:tcPr/>
                </a:tc>
                <a:tc>
                  <a:txBody>
                    <a:bodyPr/>
                    <a:lstStyle/>
                    <a:p>
                      <a:pPr marL="285750" indent="-285750">
                        <a:buFont typeface="Wingdings" pitchFamily="2" charset="2"/>
                        <a:buChar char="n"/>
                      </a:pPr>
                      <a:r>
                        <a:rPr lang="zh-CN" altLang="en-US" dirty="0" smtClean="0"/>
                        <a:t>蒸汽灭菌系统</a:t>
                      </a:r>
                      <a:endParaRPr lang="en-US" altLang="zh-CN" dirty="0" smtClean="0"/>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净化</a:t>
                      </a:r>
                      <a:r>
                        <a:rPr kumimoji="0" lang="en-US" altLang="zh-CN" sz="1800" kern="1200" dirty="0" smtClean="0">
                          <a:solidFill>
                            <a:schemeClr val="dk1"/>
                          </a:solidFill>
                          <a:effectLst/>
                          <a:latin typeface="+mn-lt"/>
                          <a:ea typeface="+mn-ea"/>
                          <a:cs typeface="+mn-cs"/>
                        </a:rPr>
                        <a:t>/</a:t>
                      </a:r>
                      <a:r>
                        <a:rPr kumimoji="0" lang="zh-CN" altLang="zh-CN" sz="1800" kern="1200" dirty="0" smtClean="0">
                          <a:solidFill>
                            <a:schemeClr val="dk1"/>
                          </a:solidFill>
                          <a:effectLst/>
                          <a:latin typeface="+mn-lt"/>
                          <a:ea typeface="+mn-ea"/>
                          <a:cs typeface="+mn-cs"/>
                        </a:rPr>
                        <a:t>灭菌系统（包括灭菌设备）</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具有质量关键功能的复杂系统，应符合法规指南或标准操作程序</a:t>
                      </a:r>
                    </a:p>
                    <a:p>
                      <a:pPr marL="285750" indent="-285750">
                        <a:buFont typeface="Wingdings" pitchFamily="2" charset="2"/>
                        <a:buChar char="n"/>
                      </a:pPr>
                      <a:r>
                        <a:rPr kumimoji="0" lang="en-US" altLang="zh-CN" sz="1800" kern="1200" dirty="0" err="1" smtClean="0">
                          <a:solidFill>
                            <a:schemeClr val="dk1"/>
                          </a:solidFill>
                          <a:effectLst/>
                          <a:latin typeface="+mn-lt"/>
                          <a:ea typeface="+mn-ea"/>
                          <a:cs typeface="+mn-cs"/>
                        </a:rPr>
                        <a:t>常规再验证已建立</a:t>
                      </a:r>
                      <a:endParaRPr lang="zh-CN" altLang="en-US" dirty="0"/>
                    </a:p>
                  </a:txBody>
                  <a:tcPr/>
                </a:tc>
                <a:extLst>
                  <a:ext uri="{0D108BD9-81ED-4DB2-BD59-A6C34878D82A}">
                    <a16:rowId xmlns:a16="http://schemas.microsoft.com/office/drawing/2014/main" val="10001"/>
                  </a:ext>
                </a:extLst>
              </a:tr>
              <a:tr h="1617712">
                <a:tc>
                  <a:txBody>
                    <a:bodyPr/>
                    <a:lstStyle/>
                    <a:p>
                      <a:r>
                        <a:rPr kumimoji="0" lang="zh-CN" altLang="zh-CN" sz="1800" kern="1200" dirty="0" smtClean="0">
                          <a:solidFill>
                            <a:schemeClr val="dk1"/>
                          </a:solidFill>
                          <a:effectLst/>
                          <a:latin typeface="+mn-lt"/>
                          <a:ea typeface="+mn-ea"/>
                          <a:cs typeface="+mn-cs"/>
                        </a:rPr>
                        <a:t>无菌过滤</a:t>
                      </a:r>
                      <a:endParaRPr lang="zh-CN" altLang="en-US" dirty="0"/>
                    </a:p>
                  </a:txBody>
                  <a:tcPr/>
                </a:tc>
                <a:tc>
                  <a:txBody>
                    <a:bodyPr/>
                    <a:lstStyle/>
                    <a:p>
                      <a:r>
                        <a:rPr lang="en-US" altLang="zh-CN" dirty="0" smtClean="0"/>
                        <a:t>0</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过滤器</a:t>
                      </a:r>
                      <a:r>
                        <a:rPr kumimoji="0" lang="en-US" altLang="zh-CN" sz="1800" kern="1200" dirty="0" smtClean="0">
                          <a:solidFill>
                            <a:schemeClr val="dk1"/>
                          </a:solidFill>
                          <a:effectLst/>
                          <a:latin typeface="+mn-lt"/>
                          <a:ea typeface="+mn-ea"/>
                          <a:cs typeface="+mn-cs"/>
                        </a:rPr>
                        <a:t>/</a:t>
                      </a:r>
                      <a:r>
                        <a:rPr kumimoji="0" lang="zh-CN" altLang="zh-CN" sz="1800" kern="1200" dirty="0" smtClean="0">
                          <a:solidFill>
                            <a:schemeClr val="dk1"/>
                          </a:solidFill>
                          <a:effectLst/>
                          <a:latin typeface="+mn-lt"/>
                          <a:ea typeface="+mn-ea"/>
                          <a:cs typeface="+mn-cs"/>
                        </a:rPr>
                        <a:t>过滤器外壳</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过滤系统</a:t>
                      </a:r>
                      <a:endParaRPr lang="zh-CN" altLang="en-US" dirty="0"/>
                    </a:p>
                  </a:txBody>
                  <a:tcPr/>
                </a:tc>
                <a:tc>
                  <a:txBody>
                    <a:bodyPr/>
                    <a:lstStyle/>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对标准系统进行使用前和使用后完整性测试，来用于监控系统性能</a:t>
                      </a:r>
                      <a:endParaRPr lang="zh-CN" alt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22845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71</a:t>
            </a:fld>
            <a:r>
              <a:rPr lang="en-US" altLang="zh-CN" dirty="0" smtClean="0"/>
              <a:t>/119</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56329496"/>
              </p:ext>
            </p:extLst>
          </p:nvPr>
        </p:nvGraphicFramePr>
        <p:xfrm>
          <a:off x="851882" y="1044001"/>
          <a:ext cx="10572117" cy="5277438"/>
        </p:xfrm>
        <a:graphic>
          <a:graphicData uri="http://schemas.openxmlformats.org/drawingml/2006/table">
            <a:tbl>
              <a:tblPr firstRow="1" bandRow="1">
                <a:tableStyleId>{5C22544A-7EE6-4342-B048-85BDC9FD1C3A}</a:tableStyleId>
              </a:tblPr>
              <a:tblGrid>
                <a:gridCol w="2643029">
                  <a:extLst>
                    <a:ext uri="{9D8B030D-6E8A-4147-A177-3AD203B41FA5}">
                      <a16:colId xmlns:a16="http://schemas.microsoft.com/office/drawing/2014/main" val="20000"/>
                    </a:ext>
                  </a:extLst>
                </a:gridCol>
                <a:gridCol w="1114004">
                  <a:extLst>
                    <a:ext uri="{9D8B030D-6E8A-4147-A177-3AD203B41FA5}">
                      <a16:colId xmlns:a16="http://schemas.microsoft.com/office/drawing/2014/main" val="20001"/>
                    </a:ext>
                  </a:extLst>
                </a:gridCol>
                <a:gridCol w="2970678">
                  <a:extLst>
                    <a:ext uri="{9D8B030D-6E8A-4147-A177-3AD203B41FA5}">
                      <a16:colId xmlns:a16="http://schemas.microsoft.com/office/drawing/2014/main" val="20002"/>
                    </a:ext>
                  </a:extLst>
                </a:gridCol>
                <a:gridCol w="3844406">
                  <a:extLst>
                    <a:ext uri="{9D8B030D-6E8A-4147-A177-3AD203B41FA5}">
                      <a16:colId xmlns:a16="http://schemas.microsoft.com/office/drawing/2014/main" val="20003"/>
                    </a:ext>
                  </a:extLst>
                </a:gridCol>
              </a:tblGrid>
              <a:tr h="540547">
                <a:tc>
                  <a:txBody>
                    <a:bodyPr/>
                    <a:lstStyle/>
                    <a:p>
                      <a:r>
                        <a:rPr lang="zh-CN" altLang="en-US" dirty="0" smtClean="0"/>
                        <a:t>工艺</a:t>
                      </a:r>
                      <a:endParaRPr lang="zh-CN" altLang="en-US" dirty="0"/>
                    </a:p>
                  </a:txBody>
                  <a:tcPr/>
                </a:tc>
                <a:tc>
                  <a:txBody>
                    <a:bodyPr/>
                    <a:lstStyle/>
                    <a:p>
                      <a:r>
                        <a:rPr lang="zh-CN" altLang="en-US" dirty="0" smtClean="0"/>
                        <a:t>定期审核类别</a:t>
                      </a:r>
                      <a:endParaRPr lang="zh-CN" altLang="en-US" dirty="0"/>
                    </a:p>
                  </a:txBody>
                  <a:tcPr/>
                </a:tc>
                <a:tc>
                  <a:txBody>
                    <a:bodyPr/>
                    <a:lstStyle/>
                    <a:p>
                      <a:r>
                        <a:rPr lang="zh-CN" altLang="en-US" dirty="0" smtClean="0"/>
                        <a:t>系统类型</a:t>
                      </a:r>
                      <a:endParaRPr lang="zh-CN" altLang="en-US" dirty="0"/>
                    </a:p>
                  </a:txBody>
                  <a:tcPr/>
                </a:tc>
                <a:tc>
                  <a:txBody>
                    <a:bodyPr/>
                    <a:lstStyle/>
                    <a:p>
                      <a:r>
                        <a:rPr lang="zh-CN" altLang="en-US" dirty="0" smtClean="0"/>
                        <a:t>基本原理</a:t>
                      </a:r>
                      <a:endParaRPr lang="zh-CN" altLang="en-US" dirty="0"/>
                    </a:p>
                  </a:txBody>
                  <a:tcPr/>
                </a:tc>
                <a:extLst>
                  <a:ext uri="{0D108BD9-81ED-4DB2-BD59-A6C34878D82A}">
                    <a16:rowId xmlns:a16="http://schemas.microsoft.com/office/drawing/2014/main" val="10000"/>
                  </a:ext>
                </a:extLst>
              </a:tr>
              <a:tr h="1235536">
                <a:tc>
                  <a:txBody>
                    <a:bodyPr/>
                    <a:lstStyle/>
                    <a:p>
                      <a:r>
                        <a:rPr kumimoji="0" lang="zh-CN" altLang="zh-CN" sz="1800" kern="1200" dirty="0" smtClean="0">
                          <a:solidFill>
                            <a:schemeClr val="dk1"/>
                          </a:solidFill>
                          <a:effectLst/>
                          <a:latin typeface="+mn-lt"/>
                          <a:ea typeface="+mn-ea"/>
                          <a:cs typeface="+mn-cs"/>
                        </a:rPr>
                        <a:t>片剂生产（标准系统）</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0</a:t>
                      </a:r>
                      <a:endParaRPr lang="zh-CN" altLang="en-US" dirty="0"/>
                    </a:p>
                  </a:txBody>
                  <a:tcPr/>
                </a:tc>
                <a:tc>
                  <a:txBody>
                    <a:bodyPr/>
                    <a:lstStyle/>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过滤筛</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制粒机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烘干机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粉碎机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搅拌机</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具有最低配置的标准设备</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通常通过过程控制来对系统性能进行监控</a:t>
                      </a:r>
                      <a:endParaRPr lang="zh-CN" altLang="en-US" dirty="0"/>
                    </a:p>
                  </a:txBody>
                  <a:tcPr/>
                </a:tc>
                <a:extLst>
                  <a:ext uri="{0D108BD9-81ED-4DB2-BD59-A6C34878D82A}">
                    <a16:rowId xmlns:a16="http://schemas.microsoft.com/office/drawing/2014/main" val="10001"/>
                  </a:ext>
                </a:extLst>
              </a:tr>
              <a:tr h="1058106">
                <a:tc>
                  <a:txBody>
                    <a:bodyPr/>
                    <a:lstStyle/>
                    <a:p>
                      <a:r>
                        <a:rPr kumimoji="0" lang="zh-CN" altLang="zh-CN" sz="1800" kern="1200" dirty="0" smtClean="0">
                          <a:solidFill>
                            <a:schemeClr val="dk1"/>
                          </a:solidFill>
                          <a:effectLst/>
                          <a:latin typeface="+mn-lt"/>
                          <a:ea typeface="+mn-ea"/>
                          <a:cs typeface="+mn-cs"/>
                        </a:rPr>
                        <a:t>片剂生产（复杂系统）</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3</a:t>
                      </a:r>
                      <a:endParaRPr lang="zh-CN" altLang="en-US" dirty="0"/>
                    </a:p>
                  </a:txBody>
                  <a:tcPr/>
                </a:tc>
                <a:tc>
                  <a:txBody>
                    <a:bodyPr/>
                    <a:lstStyle/>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涂层机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压片机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胶囊填充</a:t>
                      </a:r>
                      <a:endParaRPr lang="zh-CN" altLang="en-US" dirty="0"/>
                    </a:p>
                  </a:txBody>
                  <a:tcPr/>
                </a:tc>
                <a:tc>
                  <a:txBody>
                    <a:bodyPr/>
                    <a:lstStyle/>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操作或机械复杂的系统，处理终端口服固体剂产品</a:t>
                      </a:r>
                      <a:endParaRPr lang="zh-CN" altLang="en-US" dirty="0"/>
                    </a:p>
                  </a:txBody>
                  <a:tcPr/>
                </a:tc>
                <a:extLst>
                  <a:ext uri="{0D108BD9-81ED-4DB2-BD59-A6C34878D82A}">
                    <a16:rowId xmlns:a16="http://schemas.microsoft.com/office/drawing/2014/main" val="10002"/>
                  </a:ext>
                </a:extLst>
              </a:tr>
              <a:tr h="1058106">
                <a:tc>
                  <a:txBody>
                    <a:bodyPr/>
                    <a:lstStyle/>
                    <a:p>
                      <a:r>
                        <a:rPr kumimoji="0" lang="zh-CN" altLang="zh-CN" sz="1800" kern="1200" dirty="0" smtClean="0">
                          <a:solidFill>
                            <a:schemeClr val="dk1"/>
                          </a:solidFill>
                          <a:effectLst/>
                          <a:latin typeface="+mn-lt"/>
                          <a:ea typeface="+mn-ea"/>
                          <a:cs typeface="+mn-cs"/>
                        </a:rPr>
                        <a:t>发酵</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3</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发酵系统</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 生物反应器</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具有最低配置的标准设备</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通常通过过程控制来对系统性能进行监控 </a:t>
                      </a:r>
                      <a:endParaRPr lang="zh-CN" altLang="en-US" dirty="0"/>
                    </a:p>
                  </a:txBody>
                  <a:tcPr/>
                </a:tc>
                <a:extLst>
                  <a:ext uri="{0D108BD9-81ED-4DB2-BD59-A6C34878D82A}">
                    <a16:rowId xmlns:a16="http://schemas.microsoft.com/office/drawing/2014/main" val="10003"/>
                  </a:ext>
                </a:extLst>
              </a:tr>
              <a:tr h="1058106">
                <a:tc>
                  <a:txBody>
                    <a:bodyPr/>
                    <a:lstStyle/>
                    <a:p>
                      <a:r>
                        <a:rPr kumimoji="0" lang="zh-CN" altLang="zh-CN" sz="1800" kern="1200" dirty="0" smtClean="0">
                          <a:solidFill>
                            <a:schemeClr val="dk1"/>
                          </a:solidFill>
                          <a:effectLst/>
                          <a:latin typeface="+mn-lt"/>
                          <a:ea typeface="+mn-ea"/>
                          <a:cs typeface="+mn-cs"/>
                        </a:rPr>
                        <a:t>纯化</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2</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色谱装置</a:t>
                      </a:r>
                    </a:p>
                    <a:p>
                      <a:pPr marL="285750" indent="-285750">
                        <a:buFont typeface="Wingdings" pitchFamily="2" charset="2"/>
                        <a:buChar char="n"/>
                      </a:pPr>
                      <a:r>
                        <a:rPr kumimoji="0" lang="en-US" altLang="zh-CN" sz="1800" kern="1200" dirty="0" smtClean="0">
                          <a:solidFill>
                            <a:schemeClr val="dk1"/>
                          </a:solidFill>
                          <a:effectLst/>
                          <a:latin typeface="+mn-lt"/>
                          <a:ea typeface="+mn-ea"/>
                          <a:cs typeface="+mn-cs"/>
                        </a:rPr>
                        <a:t>TFF</a:t>
                      </a:r>
                      <a:r>
                        <a:rPr kumimoji="0" lang="zh-CN" altLang="zh-CN" sz="1800" kern="1200" dirty="0" smtClean="0">
                          <a:solidFill>
                            <a:schemeClr val="dk1"/>
                          </a:solidFill>
                          <a:effectLst/>
                          <a:latin typeface="+mn-lt"/>
                          <a:ea typeface="+mn-ea"/>
                          <a:cs typeface="+mn-cs"/>
                        </a:rPr>
                        <a:t>系统</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具有最低配置的标准设备</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通常通过过程控制来对系统性能进行监控</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099296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72</a:t>
            </a:fld>
            <a:r>
              <a:rPr lang="en-US" altLang="zh-CN" dirty="0" smtClean="0"/>
              <a:t>/119</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728864037"/>
              </p:ext>
            </p:extLst>
          </p:nvPr>
        </p:nvGraphicFramePr>
        <p:xfrm>
          <a:off x="861120" y="968502"/>
          <a:ext cx="10776698" cy="5516095"/>
        </p:xfrm>
        <a:graphic>
          <a:graphicData uri="http://schemas.openxmlformats.org/drawingml/2006/table">
            <a:tbl>
              <a:tblPr firstRow="1" bandRow="1">
                <a:tableStyleId>{5C22544A-7EE6-4342-B048-85BDC9FD1C3A}</a:tableStyleId>
              </a:tblPr>
              <a:tblGrid>
                <a:gridCol w="2694175">
                  <a:extLst>
                    <a:ext uri="{9D8B030D-6E8A-4147-A177-3AD203B41FA5}">
                      <a16:colId xmlns:a16="http://schemas.microsoft.com/office/drawing/2014/main" val="20000"/>
                    </a:ext>
                  </a:extLst>
                </a:gridCol>
                <a:gridCol w="1135561">
                  <a:extLst>
                    <a:ext uri="{9D8B030D-6E8A-4147-A177-3AD203B41FA5}">
                      <a16:colId xmlns:a16="http://schemas.microsoft.com/office/drawing/2014/main" val="20001"/>
                    </a:ext>
                  </a:extLst>
                </a:gridCol>
                <a:gridCol w="3651608">
                  <a:extLst>
                    <a:ext uri="{9D8B030D-6E8A-4147-A177-3AD203B41FA5}">
                      <a16:colId xmlns:a16="http://schemas.microsoft.com/office/drawing/2014/main" val="20002"/>
                    </a:ext>
                  </a:extLst>
                </a:gridCol>
                <a:gridCol w="3295354">
                  <a:extLst>
                    <a:ext uri="{9D8B030D-6E8A-4147-A177-3AD203B41FA5}">
                      <a16:colId xmlns:a16="http://schemas.microsoft.com/office/drawing/2014/main" val="20003"/>
                    </a:ext>
                  </a:extLst>
                </a:gridCol>
              </a:tblGrid>
              <a:tr h="504055">
                <a:tc>
                  <a:txBody>
                    <a:bodyPr/>
                    <a:lstStyle/>
                    <a:p>
                      <a:r>
                        <a:rPr lang="zh-CN" altLang="en-US" dirty="0" smtClean="0"/>
                        <a:t>工艺</a:t>
                      </a:r>
                      <a:endParaRPr lang="zh-CN" altLang="en-US" dirty="0"/>
                    </a:p>
                  </a:txBody>
                  <a:tcPr/>
                </a:tc>
                <a:tc>
                  <a:txBody>
                    <a:bodyPr/>
                    <a:lstStyle/>
                    <a:p>
                      <a:r>
                        <a:rPr lang="zh-CN" altLang="en-US" dirty="0" smtClean="0"/>
                        <a:t>定期审核类别</a:t>
                      </a:r>
                      <a:endParaRPr lang="zh-CN" altLang="en-US" dirty="0"/>
                    </a:p>
                  </a:txBody>
                  <a:tcPr/>
                </a:tc>
                <a:tc>
                  <a:txBody>
                    <a:bodyPr/>
                    <a:lstStyle/>
                    <a:p>
                      <a:r>
                        <a:rPr lang="zh-CN" altLang="en-US" dirty="0" smtClean="0"/>
                        <a:t>系统类型</a:t>
                      </a:r>
                      <a:endParaRPr lang="zh-CN" altLang="en-US" dirty="0"/>
                    </a:p>
                  </a:txBody>
                  <a:tcPr/>
                </a:tc>
                <a:tc>
                  <a:txBody>
                    <a:bodyPr/>
                    <a:lstStyle/>
                    <a:p>
                      <a:r>
                        <a:rPr lang="zh-CN" altLang="en-US" dirty="0" smtClean="0"/>
                        <a:t>基本原理</a:t>
                      </a:r>
                      <a:endParaRPr lang="zh-CN" altLang="en-US" dirty="0"/>
                    </a:p>
                  </a:txBody>
                  <a:tcPr/>
                </a:tc>
                <a:extLst>
                  <a:ext uri="{0D108BD9-81ED-4DB2-BD59-A6C34878D82A}">
                    <a16:rowId xmlns:a16="http://schemas.microsoft.com/office/drawing/2014/main" val="10000"/>
                  </a:ext>
                </a:extLst>
              </a:tr>
              <a:tr h="944095">
                <a:tc>
                  <a:txBody>
                    <a:bodyPr/>
                    <a:lstStyle/>
                    <a:p>
                      <a:r>
                        <a:rPr kumimoji="0" lang="zh-CN" altLang="zh-CN" sz="1800" kern="1200" dirty="0" smtClean="0">
                          <a:solidFill>
                            <a:schemeClr val="dk1"/>
                          </a:solidFill>
                          <a:effectLst/>
                          <a:latin typeface="+mn-lt"/>
                          <a:ea typeface="+mn-ea"/>
                          <a:cs typeface="+mn-cs"/>
                        </a:rPr>
                        <a:t>填充</a:t>
                      </a:r>
                      <a:r>
                        <a:rPr kumimoji="0" lang="en-US" altLang="zh-CN" sz="1800" kern="1200" dirty="0" smtClean="0">
                          <a:solidFill>
                            <a:schemeClr val="dk1"/>
                          </a:solidFill>
                          <a:effectLst/>
                          <a:latin typeface="+mn-lt"/>
                          <a:ea typeface="+mn-ea"/>
                          <a:cs typeface="+mn-cs"/>
                        </a:rPr>
                        <a:t>/</a:t>
                      </a:r>
                      <a:r>
                        <a:rPr kumimoji="0" lang="zh-CN" altLang="zh-CN" sz="1800" kern="1200" dirty="0" smtClean="0">
                          <a:solidFill>
                            <a:schemeClr val="dk1"/>
                          </a:solidFill>
                          <a:effectLst/>
                          <a:latin typeface="+mn-lt"/>
                          <a:ea typeface="+mn-ea"/>
                          <a:cs typeface="+mn-cs"/>
                        </a:rPr>
                        <a:t>完成</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2</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缓冲液配置</a:t>
                      </a:r>
                      <a:r>
                        <a:rPr kumimoji="0" lang="en-US" altLang="zh-CN" sz="1800" kern="1200" dirty="0" smtClean="0">
                          <a:solidFill>
                            <a:schemeClr val="dk1"/>
                          </a:solidFill>
                          <a:effectLst/>
                          <a:latin typeface="+mn-lt"/>
                          <a:ea typeface="+mn-ea"/>
                          <a:cs typeface="+mn-cs"/>
                        </a:rPr>
                        <a:t>/</a:t>
                      </a:r>
                      <a:r>
                        <a:rPr kumimoji="0" lang="zh-CN" altLang="zh-CN" sz="1800" kern="1200" dirty="0" smtClean="0">
                          <a:solidFill>
                            <a:schemeClr val="dk1"/>
                          </a:solidFill>
                          <a:effectLst/>
                          <a:latin typeface="+mn-lt"/>
                          <a:ea typeface="+mn-ea"/>
                          <a:cs typeface="+mn-cs"/>
                        </a:rPr>
                        <a:t>存储系统</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封口机</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 填装机</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系统通常由标准组件构成</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定期监控质量输出</a:t>
                      </a:r>
                      <a:endParaRPr lang="zh-CN" altLang="en-US" dirty="0"/>
                    </a:p>
                  </a:txBody>
                  <a:tcPr/>
                </a:tc>
                <a:extLst>
                  <a:ext uri="{0D108BD9-81ED-4DB2-BD59-A6C34878D82A}">
                    <a16:rowId xmlns:a16="http://schemas.microsoft.com/office/drawing/2014/main" val="10001"/>
                  </a:ext>
                </a:extLst>
              </a:tr>
              <a:tr h="1224136">
                <a:tc>
                  <a:txBody>
                    <a:bodyPr/>
                    <a:lstStyle/>
                    <a:p>
                      <a:r>
                        <a:rPr kumimoji="0" lang="zh-CN" altLang="zh-CN" sz="1800" kern="1200" dirty="0" smtClean="0">
                          <a:solidFill>
                            <a:schemeClr val="dk1"/>
                          </a:solidFill>
                          <a:effectLst/>
                          <a:latin typeface="+mn-lt"/>
                          <a:ea typeface="+mn-ea"/>
                          <a:cs typeface="+mn-cs"/>
                        </a:rPr>
                        <a:t>公共系统和空调系统</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0</a:t>
                      </a:r>
                      <a:endParaRPr lang="zh-CN" altLang="en-US" dirty="0"/>
                    </a:p>
                  </a:txBody>
                  <a:tcPr/>
                </a:tc>
                <a:tc>
                  <a:txBody>
                    <a:bodyPr/>
                    <a:lstStyle/>
                    <a:p>
                      <a:pPr marL="285750" indent="-285750">
                        <a:buFont typeface="Wingdings" pitchFamily="2" charset="2"/>
                        <a:buChar char="n"/>
                      </a:pPr>
                      <a:r>
                        <a:rPr lang="zh-CN" altLang="en-US" dirty="0" smtClean="0"/>
                        <a:t>压缩空气系统</a:t>
                      </a:r>
                      <a:endParaRPr lang="en-US" altLang="zh-CN" dirty="0" smtClean="0"/>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氩气系统</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en-US" altLang="zh-CN" sz="1800" kern="1200" dirty="0" err="1" smtClean="0">
                          <a:solidFill>
                            <a:schemeClr val="dk1"/>
                          </a:solidFill>
                          <a:effectLst/>
                          <a:latin typeface="+mn-lt"/>
                          <a:ea typeface="+mn-ea"/>
                          <a:cs typeface="+mn-cs"/>
                        </a:rPr>
                        <a:t>二氧化碳气体系统</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氦气系统</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氧气系统</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氮气系统</a:t>
                      </a:r>
                      <a:endParaRPr kumimoji="0" lang="en-US" altLang="zh-CN" sz="180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en-US" sz="1800" kern="1200" dirty="0" smtClean="0">
                          <a:solidFill>
                            <a:schemeClr val="dk1"/>
                          </a:solidFill>
                          <a:effectLst/>
                          <a:latin typeface="+mn-lt"/>
                          <a:ea typeface="+mn-ea"/>
                          <a:cs typeface="+mn-cs"/>
                        </a:rPr>
                        <a:t>液氮</a:t>
                      </a:r>
                      <a:r>
                        <a:rPr kumimoji="0" lang="zh-CN" altLang="zh-CN" sz="1800" kern="1200" dirty="0" smtClean="0">
                          <a:solidFill>
                            <a:schemeClr val="dk1"/>
                          </a:solidFill>
                          <a:effectLst/>
                          <a:latin typeface="+mn-lt"/>
                          <a:ea typeface="+mn-ea"/>
                          <a:cs typeface="+mn-cs"/>
                        </a:rPr>
                        <a:t>系统</a:t>
                      </a:r>
                      <a:endParaRPr kumimoji="0" lang="zh-CN" altLang="zh-CN" sz="180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en-US" altLang="zh-CN" sz="1800" kern="1200" dirty="0" err="1" smtClean="0">
                          <a:solidFill>
                            <a:schemeClr val="dk1"/>
                          </a:solidFill>
                          <a:effectLst/>
                          <a:latin typeface="+mn-lt"/>
                          <a:ea typeface="+mn-ea"/>
                          <a:cs typeface="+mn-cs"/>
                        </a:rPr>
                        <a:t>特殊化学系统</a:t>
                      </a:r>
                      <a:endParaRPr kumimoji="0" lang="zh-CN"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乙醇系统</a:t>
                      </a:r>
                      <a:endParaRPr kumimoji="0" lang="en-US" altLang="zh-CN" sz="1800" kern="1200" dirty="0" smtClean="0">
                        <a:solidFill>
                          <a:schemeClr val="dk1"/>
                        </a:solidFill>
                        <a:effectLst/>
                        <a:latin typeface="+mn-lt"/>
                        <a:ea typeface="+mn-ea"/>
                        <a:cs typeface="+mn-cs"/>
                      </a:endParaRP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真空系统</a:t>
                      </a:r>
                      <a:endParaRPr kumimoji="0" lang="en-US" altLang="zh-CN" sz="180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en-US" sz="1800" kern="1200" dirty="0" smtClean="0">
                          <a:solidFill>
                            <a:schemeClr val="dk1"/>
                          </a:solidFill>
                          <a:effectLst/>
                          <a:latin typeface="+mn-lt"/>
                          <a:ea typeface="+mn-ea"/>
                          <a:cs typeface="+mn-cs"/>
                        </a:rPr>
                        <a:t>洁净</a:t>
                      </a:r>
                      <a:r>
                        <a:rPr kumimoji="0" lang="en-US" altLang="zh-CN" sz="1800" kern="1200" dirty="0" err="1" smtClean="0">
                          <a:solidFill>
                            <a:schemeClr val="dk1"/>
                          </a:solidFill>
                          <a:effectLst/>
                          <a:latin typeface="+mn-lt"/>
                          <a:ea typeface="+mn-ea"/>
                          <a:cs typeface="+mn-cs"/>
                        </a:rPr>
                        <a:t>蒸汽系统</a:t>
                      </a:r>
                      <a:endParaRPr kumimoji="0" lang="en-US" altLang="zh-CN" sz="180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纯化</a:t>
                      </a:r>
                      <a:r>
                        <a:rPr kumimoji="0" lang="zh-CN" altLang="zh-CN" sz="1800" kern="1200" dirty="0" smtClean="0">
                          <a:solidFill>
                            <a:schemeClr val="dk1"/>
                          </a:solidFill>
                          <a:effectLst/>
                          <a:latin typeface="+mn-lt"/>
                          <a:ea typeface="+mn-ea"/>
                          <a:cs typeface="+mn-cs"/>
                        </a:rPr>
                        <a:t>水系统</a:t>
                      </a: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en-US" altLang="zh-CN" sz="1800" kern="1200" dirty="0" err="1" smtClean="0">
                          <a:solidFill>
                            <a:schemeClr val="dk1"/>
                          </a:solidFill>
                          <a:effectLst/>
                          <a:latin typeface="+mn-lt"/>
                          <a:ea typeface="+mn-ea"/>
                          <a:cs typeface="+mn-cs"/>
                        </a:rPr>
                        <a:t>注射用水系统</a:t>
                      </a:r>
                      <a:endParaRPr kumimoji="0" lang="zh-CN" altLang="zh-CN" sz="1800" kern="1200" dirty="0" smtClean="0">
                        <a:solidFill>
                          <a:schemeClr val="dk1"/>
                        </a:solidFill>
                        <a:effectLst/>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空调</a:t>
                      </a:r>
                      <a:r>
                        <a:rPr kumimoji="0" lang="zh-CN" altLang="zh-CN" sz="1800" kern="1200" dirty="0" smtClean="0">
                          <a:solidFill>
                            <a:schemeClr val="dk1"/>
                          </a:solidFill>
                          <a:effectLst/>
                          <a:latin typeface="+mn-lt"/>
                          <a:ea typeface="+mn-ea"/>
                          <a:cs typeface="+mn-cs"/>
                        </a:rPr>
                        <a:t>系统</a:t>
                      </a:r>
                      <a:endParaRPr kumimoji="0" lang="zh-CN" altLang="zh-CN" sz="1800" kern="1200" dirty="0" smtClean="0">
                        <a:solidFill>
                          <a:schemeClr val="dk1"/>
                        </a:solidFill>
                        <a:effectLst/>
                        <a:latin typeface="+mn-lt"/>
                        <a:ea typeface="+mn-ea"/>
                        <a:cs typeface="+mn-cs"/>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系统通常由标准组件构成</a:t>
                      </a:r>
                    </a:p>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定期监控系统质量输出</a:t>
                      </a:r>
                      <a:endParaRPr lang="zh-CN" alt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305226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定期审核</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73</a:t>
            </a:fld>
            <a:r>
              <a:rPr lang="en-US" altLang="zh-CN" dirty="0" smtClean="0"/>
              <a:t>/119</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561447412"/>
              </p:ext>
            </p:extLst>
          </p:nvPr>
        </p:nvGraphicFramePr>
        <p:xfrm>
          <a:off x="896183" y="1044000"/>
          <a:ext cx="10527816" cy="2714600"/>
        </p:xfrm>
        <a:graphic>
          <a:graphicData uri="http://schemas.openxmlformats.org/drawingml/2006/table">
            <a:tbl>
              <a:tblPr firstRow="1" bandRow="1">
                <a:tableStyleId>{5C22544A-7EE6-4342-B048-85BDC9FD1C3A}</a:tableStyleId>
              </a:tblPr>
              <a:tblGrid>
                <a:gridCol w="2631954">
                  <a:extLst>
                    <a:ext uri="{9D8B030D-6E8A-4147-A177-3AD203B41FA5}">
                      <a16:colId xmlns:a16="http://schemas.microsoft.com/office/drawing/2014/main" val="20000"/>
                    </a:ext>
                  </a:extLst>
                </a:gridCol>
                <a:gridCol w="2631954">
                  <a:extLst>
                    <a:ext uri="{9D8B030D-6E8A-4147-A177-3AD203B41FA5}">
                      <a16:colId xmlns:a16="http://schemas.microsoft.com/office/drawing/2014/main" val="20001"/>
                    </a:ext>
                  </a:extLst>
                </a:gridCol>
                <a:gridCol w="2631954">
                  <a:extLst>
                    <a:ext uri="{9D8B030D-6E8A-4147-A177-3AD203B41FA5}">
                      <a16:colId xmlns:a16="http://schemas.microsoft.com/office/drawing/2014/main" val="20002"/>
                    </a:ext>
                  </a:extLst>
                </a:gridCol>
                <a:gridCol w="2631954">
                  <a:extLst>
                    <a:ext uri="{9D8B030D-6E8A-4147-A177-3AD203B41FA5}">
                      <a16:colId xmlns:a16="http://schemas.microsoft.com/office/drawing/2014/main" val="20003"/>
                    </a:ext>
                  </a:extLst>
                </a:gridCol>
              </a:tblGrid>
              <a:tr h="900100">
                <a:tc>
                  <a:txBody>
                    <a:bodyPr/>
                    <a:lstStyle/>
                    <a:p>
                      <a:r>
                        <a:rPr lang="zh-CN" altLang="en-US" dirty="0" smtClean="0"/>
                        <a:t>工艺</a:t>
                      </a:r>
                      <a:endParaRPr lang="zh-CN" altLang="en-US" dirty="0"/>
                    </a:p>
                  </a:txBody>
                  <a:tcPr/>
                </a:tc>
                <a:tc>
                  <a:txBody>
                    <a:bodyPr/>
                    <a:lstStyle/>
                    <a:p>
                      <a:r>
                        <a:rPr lang="zh-CN" altLang="en-US" dirty="0" smtClean="0"/>
                        <a:t>定期审核类别</a:t>
                      </a:r>
                      <a:endParaRPr lang="zh-CN" altLang="en-US" dirty="0"/>
                    </a:p>
                  </a:txBody>
                  <a:tcPr/>
                </a:tc>
                <a:tc>
                  <a:txBody>
                    <a:bodyPr/>
                    <a:lstStyle/>
                    <a:p>
                      <a:r>
                        <a:rPr lang="zh-CN" altLang="en-US" dirty="0" smtClean="0"/>
                        <a:t>系统类型</a:t>
                      </a:r>
                      <a:endParaRPr lang="zh-CN" altLang="en-US" dirty="0"/>
                    </a:p>
                  </a:txBody>
                  <a:tcPr/>
                </a:tc>
                <a:tc>
                  <a:txBody>
                    <a:bodyPr/>
                    <a:lstStyle/>
                    <a:p>
                      <a:r>
                        <a:rPr lang="zh-CN" altLang="en-US" dirty="0" smtClean="0"/>
                        <a:t>基本原理</a:t>
                      </a:r>
                      <a:endParaRPr lang="zh-CN" altLang="en-US" dirty="0"/>
                    </a:p>
                  </a:txBody>
                  <a:tcPr/>
                </a:tc>
                <a:extLst>
                  <a:ext uri="{0D108BD9-81ED-4DB2-BD59-A6C34878D82A}">
                    <a16:rowId xmlns:a16="http://schemas.microsoft.com/office/drawing/2014/main" val="10000"/>
                  </a:ext>
                </a:extLst>
              </a:tr>
              <a:tr h="900100">
                <a:tc>
                  <a:txBody>
                    <a:bodyPr/>
                    <a:lstStyle/>
                    <a:p>
                      <a:r>
                        <a:rPr kumimoji="0" lang="zh-CN" altLang="zh-CN" sz="1800" kern="1200" dirty="0" smtClean="0">
                          <a:solidFill>
                            <a:schemeClr val="dk1"/>
                          </a:solidFill>
                          <a:effectLst/>
                          <a:latin typeface="+mn-lt"/>
                          <a:ea typeface="+mn-ea"/>
                          <a:cs typeface="+mn-cs"/>
                        </a:rPr>
                        <a:t>包装</a:t>
                      </a:r>
                      <a:endParaRPr lang="zh-CN" altLang="en-US" dirty="0"/>
                    </a:p>
                  </a:txBody>
                  <a:tcPr/>
                </a:tc>
                <a:tc>
                  <a:txBody>
                    <a:bodyPr/>
                    <a:lstStyle/>
                    <a:p>
                      <a:r>
                        <a:rPr kumimoji="0" lang="en-US" altLang="zh-CN" sz="1800" kern="1200" dirty="0" smtClean="0">
                          <a:solidFill>
                            <a:schemeClr val="dk1"/>
                          </a:solidFill>
                          <a:effectLst/>
                          <a:latin typeface="+mn-lt"/>
                          <a:ea typeface="+mn-ea"/>
                          <a:cs typeface="+mn-cs"/>
                        </a:rPr>
                        <a:t>0</a:t>
                      </a:r>
                      <a:endParaRPr lang="zh-CN" altLang="en-US" dirty="0"/>
                    </a:p>
                  </a:txBody>
                  <a:tcPr/>
                </a:tc>
                <a:tc>
                  <a:txBody>
                    <a:bodyPr/>
                    <a:lstStyle/>
                    <a:p>
                      <a:pPr marL="285750" indent="-285750">
                        <a:buFont typeface="Wingdings" pitchFamily="2" charset="2"/>
                        <a:buChar char="n"/>
                      </a:pPr>
                      <a:r>
                        <a:rPr kumimoji="0" lang="zh-CN" altLang="zh-CN" sz="1800" kern="1200" dirty="0" smtClean="0">
                          <a:solidFill>
                            <a:schemeClr val="dk1"/>
                          </a:solidFill>
                          <a:effectLst/>
                          <a:latin typeface="+mn-lt"/>
                          <a:ea typeface="+mn-ea"/>
                          <a:cs typeface="+mn-cs"/>
                        </a:rPr>
                        <a:t>包装系统</a:t>
                      </a:r>
                      <a:endParaRPr lang="zh-CN" alt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itchFamily="2" charset="2"/>
                        <a:buChar char="n"/>
                        <a:tabLst/>
                        <a:defRPr/>
                      </a:pPr>
                      <a:r>
                        <a:rPr kumimoji="0" lang="zh-CN" altLang="zh-CN" sz="1800" kern="1200" dirty="0" smtClean="0">
                          <a:solidFill>
                            <a:schemeClr val="dk1"/>
                          </a:solidFill>
                          <a:effectLst/>
                          <a:latin typeface="+mn-lt"/>
                          <a:ea typeface="+mn-ea"/>
                          <a:cs typeface="+mn-cs"/>
                        </a:rPr>
                        <a:t>系统通常由标准组件构成</a:t>
                      </a:r>
                    </a:p>
                    <a:p>
                      <a:pPr marL="285750" indent="-285750">
                        <a:buFont typeface="Wingdings" pitchFamily="2" charset="2"/>
                        <a:buChar char="n"/>
                      </a:pPr>
                      <a:r>
                        <a:rPr kumimoji="0" lang="en-US" altLang="zh-CN" sz="1800" kern="1200" dirty="0" err="1" smtClean="0">
                          <a:solidFill>
                            <a:schemeClr val="dk1"/>
                          </a:solidFill>
                          <a:effectLst/>
                          <a:latin typeface="+mn-lt"/>
                          <a:ea typeface="+mn-ea"/>
                          <a:cs typeface="+mn-cs"/>
                        </a:rPr>
                        <a:t>定期监控</a:t>
                      </a:r>
                      <a:r>
                        <a:rPr kumimoji="0" lang="zh-CN" altLang="zh-CN" sz="1800" kern="1200" dirty="0" smtClean="0">
                          <a:solidFill>
                            <a:schemeClr val="dk1"/>
                          </a:solidFill>
                          <a:effectLst/>
                          <a:latin typeface="+mn-lt"/>
                          <a:ea typeface="+mn-ea"/>
                          <a:cs typeface="+mn-cs"/>
                        </a:rPr>
                        <a:t>质量输出</a:t>
                      </a:r>
                      <a:endParaRPr lang="zh-CN" altLang="en-US" dirty="0"/>
                    </a:p>
                  </a:txBody>
                  <a:tcPr/>
                </a:tc>
                <a:extLst>
                  <a:ext uri="{0D108BD9-81ED-4DB2-BD59-A6C34878D82A}">
                    <a16:rowId xmlns:a16="http://schemas.microsoft.com/office/drawing/2014/main" val="10001"/>
                  </a:ext>
                </a:extLst>
              </a:tr>
              <a:tr h="900100">
                <a:tc gridSpan="4">
                  <a:txBody>
                    <a:bodyPr/>
                    <a:lstStyle/>
                    <a:p>
                      <a:r>
                        <a:rPr kumimoji="0" lang="en-US" altLang="zh-CN" sz="1800" kern="1200" dirty="0" smtClean="0">
                          <a:solidFill>
                            <a:schemeClr val="dk1"/>
                          </a:solidFill>
                          <a:effectLst/>
                          <a:latin typeface="+mn-lt"/>
                          <a:ea typeface="+mn-ea"/>
                          <a:cs typeface="+mn-cs"/>
                        </a:rPr>
                        <a:t>         </a:t>
                      </a:r>
                      <a:r>
                        <a:rPr kumimoji="0" lang="zh-CN" altLang="zh-CN" sz="1800" kern="1200" dirty="0" smtClean="0">
                          <a:solidFill>
                            <a:schemeClr val="dk1"/>
                          </a:solidFill>
                          <a:effectLst/>
                          <a:latin typeface="+mn-lt"/>
                          <a:ea typeface="+mn-ea"/>
                          <a:cs typeface="+mn-cs"/>
                        </a:rPr>
                        <a:t>当过滤器在质量中起关键作用时，过滤器使用前和使用后的完整性测试可用于系统性能的确认；因此，不需要定期审查。</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82264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a:t>
            </a:r>
            <a:r>
              <a:rPr lang="zh-CN" altLang="en-US" dirty="0" smtClean="0"/>
              <a:t>审核</a:t>
            </a:r>
            <a:r>
              <a:rPr lang="en-US" altLang="zh-CN" dirty="0" smtClean="0"/>
              <a:t>-</a:t>
            </a:r>
            <a:r>
              <a:rPr lang="en-US" altLang="zh-CN" dirty="0" err="1" smtClean="0"/>
              <a:t>定期</a:t>
            </a:r>
            <a:r>
              <a:rPr lang="zh-CN" altLang="en-US" dirty="0" smtClean="0"/>
              <a:t>审核</a:t>
            </a:r>
            <a:r>
              <a:rPr lang="en-US" altLang="zh-CN" dirty="0" err="1" smtClean="0"/>
              <a:t>时间表示例</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74</a:t>
            </a:fld>
            <a:r>
              <a:rPr lang="en-US" altLang="zh-CN" dirty="0" smtClean="0"/>
              <a:t>/119</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11421557"/>
              </p:ext>
            </p:extLst>
          </p:nvPr>
        </p:nvGraphicFramePr>
        <p:xfrm>
          <a:off x="839058" y="1044000"/>
          <a:ext cx="10299997" cy="3897141"/>
        </p:xfrm>
        <a:graphic>
          <a:graphicData uri="http://schemas.openxmlformats.org/drawingml/2006/table">
            <a:tbl>
              <a:tblPr firstRow="1" bandRow="1">
                <a:tableStyleId>{5C22544A-7EE6-4342-B048-85BDC9FD1C3A}</a:tableStyleId>
              </a:tblPr>
              <a:tblGrid>
                <a:gridCol w="2076613">
                  <a:extLst>
                    <a:ext uri="{9D8B030D-6E8A-4147-A177-3AD203B41FA5}">
                      <a16:colId xmlns:a16="http://schemas.microsoft.com/office/drawing/2014/main" val="20000"/>
                    </a:ext>
                  </a:extLst>
                </a:gridCol>
                <a:gridCol w="8223384">
                  <a:extLst>
                    <a:ext uri="{9D8B030D-6E8A-4147-A177-3AD203B41FA5}">
                      <a16:colId xmlns:a16="http://schemas.microsoft.com/office/drawing/2014/main" val="20001"/>
                    </a:ext>
                  </a:extLst>
                </a:gridCol>
              </a:tblGrid>
              <a:tr h="5393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定期审核</a:t>
                      </a:r>
                      <a:r>
                        <a:rPr lang="zh-CN" altLang="en-US" dirty="0" smtClean="0"/>
                        <a:t>类别</a:t>
                      </a:r>
                      <a:endParaRPr lang="zh-CN" altLang="en-US" dirty="0" smtClean="0"/>
                    </a:p>
                  </a:txBody>
                  <a:tcPr anchor="ctr"/>
                </a:tc>
                <a:tc>
                  <a:txBody>
                    <a:bodyPr/>
                    <a:lstStyle/>
                    <a:p>
                      <a:pPr algn="ctr"/>
                      <a:r>
                        <a:rPr lang="zh-CN" altLang="en-US" dirty="0" smtClean="0"/>
                        <a:t>定期审查时间表 </a:t>
                      </a:r>
                      <a:endParaRPr lang="zh-CN" altLang="en-US" dirty="0"/>
                    </a:p>
                  </a:txBody>
                  <a:tcPr anchor="ctr"/>
                </a:tc>
                <a:extLst>
                  <a:ext uri="{0D108BD9-81ED-4DB2-BD59-A6C34878D82A}">
                    <a16:rowId xmlns:a16="http://schemas.microsoft.com/office/drawing/2014/main" val="10000"/>
                  </a:ext>
                </a:extLst>
              </a:tr>
              <a:tr h="795493">
                <a:tc>
                  <a:txBody>
                    <a:bodyPr/>
                    <a:lstStyle/>
                    <a:p>
                      <a:pPr algn="ctr"/>
                      <a:r>
                        <a:rPr lang="en-US" altLang="zh-CN" dirty="0" smtClean="0"/>
                        <a:t>0</a:t>
                      </a:r>
                      <a:endParaRPr lang="zh-CN" altLang="en-US" dirty="0"/>
                    </a:p>
                  </a:txBody>
                  <a:tcPr anchor="ctr"/>
                </a:tc>
                <a:tc>
                  <a:txBody>
                    <a:bodyPr/>
                    <a:lstStyle/>
                    <a:p>
                      <a:r>
                        <a:rPr kumimoji="0" lang="zh-CN" altLang="zh-CN" sz="1800" kern="1200" dirty="0" smtClean="0">
                          <a:solidFill>
                            <a:schemeClr val="dk1"/>
                          </a:solidFill>
                          <a:effectLst/>
                          <a:latin typeface="+mn-lt"/>
                          <a:ea typeface="+mn-ea"/>
                          <a:cs typeface="+mn-cs"/>
                        </a:rPr>
                        <a:t>这一类别依赖于现有的质量系统和性能监测程序；不需要定期审查，例如，关键公用设施系统，如压缩空气、净化水或注射用水。</a:t>
                      </a:r>
                      <a:endParaRPr lang="zh-CN" altLang="en-US" dirty="0"/>
                    </a:p>
                  </a:txBody>
                  <a:tcPr/>
                </a:tc>
                <a:extLst>
                  <a:ext uri="{0D108BD9-81ED-4DB2-BD59-A6C34878D82A}">
                    <a16:rowId xmlns:a16="http://schemas.microsoft.com/office/drawing/2014/main" val="10001"/>
                  </a:ext>
                </a:extLst>
              </a:tr>
              <a:tr h="844668">
                <a:tc>
                  <a:txBody>
                    <a:bodyPr/>
                    <a:lstStyle/>
                    <a:p>
                      <a:pPr algn="ctr"/>
                      <a:r>
                        <a:rPr lang="en-US" altLang="zh-CN" dirty="0" smtClean="0"/>
                        <a:t>1</a:t>
                      </a:r>
                      <a:endParaRPr lang="zh-CN" altLang="en-US" dirty="0"/>
                    </a:p>
                  </a:txBody>
                  <a:tcPr anchor="ctr"/>
                </a:tc>
                <a:tc>
                  <a:txBody>
                    <a:bodyPr/>
                    <a:lstStyle/>
                    <a:p>
                      <a:r>
                        <a:rPr kumimoji="0" lang="zh-CN" altLang="zh-CN" sz="1800" kern="1200" dirty="0" smtClean="0">
                          <a:solidFill>
                            <a:schemeClr val="dk1"/>
                          </a:solidFill>
                          <a:effectLst/>
                          <a:latin typeface="+mn-lt"/>
                          <a:ea typeface="+mn-ea"/>
                          <a:cs typeface="+mn-cs"/>
                        </a:rPr>
                        <a:t>这一类别已根据系统的具体规定制定了要求，不受额外的定期评估活动的约束，例如高压蒸汽灭菌柜和去热原隧道。</a:t>
                      </a:r>
                      <a:endParaRPr lang="zh-CN" altLang="en-US" dirty="0"/>
                    </a:p>
                  </a:txBody>
                  <a:tcPr/>
                </a:tc>
                <a:extLst>
                  <a:ext uri="{0D108BD9-81ED-4DB2-BD59-A6C34878D82A}">
                    <a16:rowId xmlns:a16="http://schemas.microsoft.com/office/drawing/2014/main" val="10002"/>
                  </a:ext>
                </a:extLst>
              </a:tr>
              <a:tr h="868218">
                <a:tc>
                  <a:txBody>
                    <a:bodyPr/>
                    <a:lstStyle/>
                    <a:p>
                      <a:pPr algn="ctr"/>
                      <a:r>
                        <a:rPr lang="en-US" altLang="zh-CN" dirty="0" smtClean="0"/>
                        <a:t>2</a:t>
                      </a:r>
                      <a:endParaRPr lang="zh-CN" altLang="en-US" dirty="0"/>
                    </a:p>
                  </a:txBody>
                  <a:tcPr anchor="ctr"/>
                </a:tc>
                <a:tc>
                  <a:txBody>
                    <a:bodyPr/>
                    <a:lstStyle/>
                    <a:p>
                      <a:r>
                        <a:rPr kumimoji="0" lang="zh-CN" altLang="zh-CN" sz="1800" kern="1200" dirty="0" smtClean="0">
                          <a:solidFill>
                            <a:schemeClr val="dk1"/>
                          </a:solidFill>
                          <a:effectLst/>
                          <a:latin typeface="+mn-lt"/>
                          <a:ea typeface="+mn-ea"/>
                          <a:cs typeface="+mn-cs"/>
                        </a:rPr>
                        <a:t> </a:t>
                      </a:r>
                      <a:r>
                        <a:rPr kumimoji="0" lang="en-US" altLang="zh-CN" sz="1800" kern="1200" dirty="0" err="1" smtClean="0">
                          <a:solidFill>
                            <a:schemeClr val="dk1"/>
                          </a:solidFill>
                          <a:effectLst/>
                          <a:latin typeface="+mn-lt"/>
                          <a:ea typeface="+mn-ea"/>
                          <a:cs typeface="+mn-cs"/>
                        </a:rPr>
                        <a:t>每两年进行一次审查</a:t>
                      </a:r>
                      <a:endParaRPr lang="zh-CN" altLang="en-US" dirty="0"/>
                    </a:p>
                  </a:txBody>
                  <a:tcPr/>
                </a:tc>
                <a:extLst>
                  <a:ext uri="{0D108BD9-81ED-4DB2-BD59-A6C34878D82A}">
                    <a16:rowId xmlns:a16="http://schemas.microsoft.com/office/drawing/2014/main" val="10003"/>
                  </a:ext>
                </a:extLst>
              </a:tr>
              <a:tr h="849432">
                <a:tc>
                  <a:txBody>
                    <a:bodyPr/>
                    <a:lstStyle/>
                    <a:p>
                      <a:pPr algn="ctr"/>
                      <a:r>
                        <a:rPr lang="en-US" altLang="zh-CN" dirty="0" smtClean="0"/>
                        <a:t>3</a:t>
                      </a:r>
                      <a:endParaRPr lang="zh-CN" altLang="en-US" dirty="0"/>
                    </a:p>
                  </a:txBody>
                  <a:tcPr anchor="ctr"/>
                </a:tc>
                <a:tc>
                  <a:txBody>
                    <a:bodyPr/>
                    <a:lstStyle/>
                    <a:p>
                      <a:r>
                        <a:rPr kumimoji="0" lang="zh-CN" altLang="zh-CN" sz="1800" kern="1200" dirty="0" smtClean="0">
                          <a:solidFill>
                            <a:schemeClr val="dk1"/>
                          </a:solidFill>
                          <a:effectLst/>
                          <a:latin typeface="+mn-lt"/>
                          <a:ea typeface="+mn-ea"/>
                          <a:cs typeface="+mn-cs"/>
                        </a:rPr>
                        <a:t>每隔三年进行一次审查</a:t>
                      </a:r>
                      <a:endParaRPr lang="zh-CN" alt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054357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定期</a:t>
            </a:r>
            <a:r>
              <a:rPr lang="zh-CN" altLang="en-US" dirty="0" smtClean="0"/>
              <a:t>审核</a:t>
            </a:r>
            <a:r>
              <a:rPr lang="en-US" altLang="zh-CN" dirty="0" smtClean="0"/>
              <a:t>-</a:t>
            </a:r>
            <a:r>
              <a:rPr lang="en-US" altLang="zh-CN" dirty="0" err="1" smtClean="0"/>
              <a:t>定期</a:t>
            </a:r>
            <a:r>
              <a:rPr lang="zh-CN" altLang="en-US" dirty="0" smtClean="0"/>
              <a:t>审核</a:t>
            </a:r>
            <a:r>
              <a:rPr lang="en-US" altLang="zh-CN" dirty="0" err="1" smtClean="0"/>
              <a:t>时间表示例</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75</a:t>
            </a:fld>
            <a:r>
              <a:rPr lang="en-US" altLang="zh-CN" dirty="0" smtClean="0"/>
              <a:t>/119</a:t>
            </a:r>
            <a:endParaRPr lang="zh-CN" altLang="en-US" dirty="0"/>
          </a:p>
        </p:txBody>
      </p:sp>
      <p:sp>
        <p:nvSpPr>
          <p:cNvPr id="5" name="内容占位符 2"/>
          <p:cNvSpPr txBox="1">
            <a:spLocks/>
          </p:cNvSpPr>
          <p:nvPr/>
        </p:nvSpPr>
        <p:spPr>
          <a:xfrm>
            <a:off x="872834" y="1082969"/>
            <a:ext cx="10588109" cy="5262418"/>
          </a:xfrm>
          <a:prstGeom prst="rect">
            <a:avLst/>
          </a:prstGeom>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zh-CN" sz="2400" dirty="0" smtClean="0"/>
              <a:t>使用系统分类和进度分配中确定的频率计划，可以使用三</a:t>
            </a:r>
            <a:r>
              <a:rPr lang="zh-CN" altLang="en-US" sz="2400" dirty="0" smtClean="0"/>
              <a:t>步</a:t>
            </a:r>
            <a:r>
              <a:rPr lang="zh-CN" altLang="zh-CN" sz="2400" dirty="0" smtClean="0"/>
              <a:t>方法执行定期审查，其中包括审查以下四个质量系统：</a:t>
            </a:r>
            <a:endParaRPr lang="en-US" altLang="zh-CN" sz="2400" dirty="0" smtClean="0"/>
          </a:p>
          <a:p>
            <a:pPr lvl="1">
              <a:lnSpc>
                <a:spcPct val="150000"/>
              </a:lnSpc>
              <a:buFont typeface="Wingdings" pitchFamily="2" charset="2"/>
              <a:buChar char="n"/>
            </a:pPr>
            <a:r>
              <a:rPr lang="en-US" altLang="zh-CN" sz="2000" dirty="0" smtClean="0"/>
              <a:t>GMP</a:t>
            </a:r>
            <a:r>
              <a:rPr lang="zh-CN" altLang="zh-CN" sz="2000" dirty="0" smtClean="0"/>
              <a:t>合规性预期</a:t>
            </a:r>
            <a:r>
              <a:rPr lang="zh-CN" altLang="en-US" sz="2000" dirty="0" smtClean="0"/>
              <a:t>、</a:t>
            </a:r>
            <a:r>
              <a:rPr lang="zh-CN" altLang="zh-CN" sz="2000" dirty="0" smtClean="0"/>
              <a:t>变更控制系统</a:t>
            </a:r>
            <a:r>
              <a:rPr lang="zh-CN" altLang="en-US" sz="2000" dirty="0" smtClean="0"/>
              <a:t>、</a:t>
            </a:r>
            <a:r>
              <a:rPr lang="zh-CN" altLang="zh-CN" sz="2000" dirty="0" smtClean="0"/>
              <a:t> 维护</a:t>
            </a:r>
            <a:r>
              <a:rPr lang="en-US" altLang="zh-CN" sz="2000" dirty="0" smtClean="0"/>
              <a:t>/</a:t>
            </a:r>
            <a:r>
              <a:rPr lang="zh-CN" altLang="zh-CN" sz="2000" dirty="0" smtClean="0"/>
              <a:t>校准系统</a:t>
            </a:r>
            <a:r>
              <a:rPr lang="zh-CN" altLang="en-US" sz="2000" dirty="0" smtClean="0"/>
              <a:t>、</a:t>
            </a:r>
            <a:r>
              <a:rPr lang="zh-CN" altLang="zh-CN" sz="2000" dirty="0" smtClean="0"/>
              <a:t>偏差系统</a:t>
            </a:r>
            <a:endParaRPr lang="en-US" altLang="zh-CN" sz="2000" dirty="0"/>
          </a:p>
          <a:p>
            <a:pPr>
              <a:lnSpc>
                <a:spcPct val="150000"/>
              </a:lnSpc>
              <a:buFont typeface="Wingdings" panose="05000000000000000000" pitchFamily="2" charset="2"/>
              <a:buChar char="ü"/>
            </a:pPr>
            <a:r>
              <a:rPr lang="en-US" altLang="zh-CN" sz="2400" dirty="0" smtClean="0"/>
              <a:t>三</a:t>
            </a:r>
            <a:r>
              <a:rPr lang="zh-CN" altLang="en-US" sz="2400" dirty="0" smtClean="0"/>
              <a:t>步</a:t>
            </a:r>
            <a:r>
              <a:rPr lang="en-US" altLang="zh-CN" sz="2400" dirty="0" err="1" smtClean="0"/>
              <a:t>方法总结如下</a:t>
            </a:r>
            <a:r>
              <a:rPr lang="en-US" altLang="zh-CN" sz="2400" dirty="0" smtClean="0"/>
              <a:t>：</a:t>
            </a:r>
          </a:p>
          <a:p>
            <a:pPr lvl="1">
              <a:lnSpc>
                <a:spcPct val="150000"/>
              </a:lnSpc>
              <a:buFont typeface="Wingdings" pitchFamily="2" charset="2"/>
              <a:buChar char="n"/>
            </a:pPr>
            <a:r>
              <a:rPr lang="zh-CN" altLang="zh-CN" sz="2000" dirty="0" smtClean="0"/>
              <a:t>初步评估（</a:t>
            </a:r>
            <a:r>
              <a:rPr lang="en-US" altLang="zh-CN" sz="2000" dirty="0" smtClean="0"/>
              <a:t>A</a:t>
            </a:r>
            <a:r>
              <a:rPr lang="zh-CN" altLang="zh-CN" sz="2000" dirty="0" smtClean="0"/>
              <a:t>级）是在高水平上完成的。如果初步评估显示系统运行不一致，则评估将进入下一个级别；如果没有，则认为审查已完成。</a:t>
            </a:r>
            <a:endParaRPr lang="en-US" altLang="zh-CN" sz="2000" dirty="0" smtClean="0"/>
          </a:p>
          <a:p>
            <a:pPr lvl="1">
              <a:lnSpc>
                <a:spcPct val="150000"/>
              </a:lnSpc>
              <a:buFont typeface="Wingdings" pitchFamily="2" charset="2"/>
              <a:buChar char="n"/>
            </a:pPr>
            <a:r>
              <a:rPr lang="zh-CN" altLang="zh-CN" sz="2000" dirty="0" smtClean="0"/>
              <a:t>二级评估（</a:t>
            </a:r>
            <a:r>
              <a:rPr lang="en-US" altLang="zh-CN" sz="2000" dirty="0" smtClean="0"/>
              <a:t>B</a:t>
            </a:r>
            <a:r>
              <a:rPr lang="zh-CN" altLang="zh-CN" sz="2000" dirty="0" smtClean="0"/>
              <a:t>级）更详细。如果该评估显示存在任何问题，那么该评估将进入下一个级别。如果该评估结论认为系统仍能令人满意地运行，那么审查就完成了。</a:t>
            </a:r>
          </a:p>
          <a:p>
            <a:pPr lvl="1">
              <a:lnSpc>
                <a:spcPct val="150000"/>
              </a:lnSpc>
              <a:buFont typeface="Wingdings" pitchFamily="2" charset="2"/>
              <a:buChar char="n"/>
            </a:pPr>
            <a:r>
              <a:rPr lang="zh-CN" altLang="zh-CN" sz="2000" dirty="0" smtClean="0"/>
              <a:t>三级评估</a:t>
            </a:r>
            <a:r>
              <a:rPr lang="en-US" altLang="zh-CN" sz="2000" dirty="0" smtClean="0"/>
              <a:t>(</a:t>
            </a:r>
            <a:r>
              <a:rPr lang="zh-CN" altLang="zh-CN" sz="2000" dirty="0" smtClean="0"/>
              <a:t>第</a:t>
            </a:r>
            <a:r>
              <a:rPr lang="en-US" altLang="zh-CN" sz="2000" dirty="0" smtClean="0"/>
              <a:t>C</a:t>
            </a:r>
            <a:r>
              <a:rPr lang="zh-CN" altLang="zh-CN" sz="2000" dirty="0" smtClean="0"/>
              <a:t>级</a:t>
            </a:r>
            <a:r>
              <a:rPr lang="en-US" altLang="zh-CN" sz="2000" dirty="0" smtClean="0"/>
              <a:t>)</a:t>
            </a:r>
            <a:r>
              <a:rPr lang="zh-CN" altLang="zh-CN" sz="2000" dirty="0" smtClean="0"/>
              <a:t>包括定义和完成确定系统达到预期目的所需的操作，必要时更新必要的支持文件。</a:t>
            </a:r>
          </a:p>
        </p:txBody>
      </p:sp>
    </p:spTree>
    <p:extLst>
      <p:ext uri="{BB962C8B-B14F-4D97-AF65-F5344CB8AC3E}">
        <p14:creationId xmlns:p14="http://schemas.microsoft.com/office/powerpoint/2010/main" val="10532026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3288444" y="2655269"/>
            <a:ext cx="7180973" cy="743986"/>
          </a:xfrm>
          <a:prstGeom prst="rect">
            <a:avLst/>
          </a:prstGeom>
          <a:noFill/>
        </p:spPr>
        <p:txBody>
          <a:bodyPr wrap="square">
            <a:spAutoFit/>
          </a:bodyPr>
          <a:lstStyle/>
          <a:p>
            <a:pPr algn="ctr" eaLnBrk="1" hangingPunct="1">
              <a:lnSpc>
                <a:spcPct val="150000"/>
              </a:lnSpc>
              <a:buFontTx/>
              <a:buNone/>
              <a:defRPr/>
            </a:pPr>
            <a:r>
              <a:rPr lang="zh-CN" altLang="en-US" sz="3200" b="1" dirty="0">
                <a:solidFill>
                  <a:srgbClr val="000000"/>
                </a:solidFill>
                <a:latin typeface="微软雅黑" panose="020B0503020204020204" pitchFamily="34" charset="-122"/>
                <a:ea typeface="微软雅黑" panose="020B0503020204020204" pitchFamily="34" charset="-122"/>
              </a:rPr>
              <a:t>新版调试与确认指南的附录</a:t>
            </a:r>
          </a:p>
        </p:txBody>
      </p:sp>
      <p:sp>
        <p:nvSpPr>
          <p:cNvPr id="43" name="文本框 42"/>
          <p:cNvSpPr txBox="1"/>
          <p:nvPr/>
        </p:nvSpPr>
        <p:spPr>
          <a:xfrm>
            <a:off x="1029770" y="2815055"/>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rPr>
              <a:t>3</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686490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1">
            <a:extLst>
              <a:ext uri="{FF2B5EF4-FFF2-40B4-BE49-F238E27FC236}">
                <a16:creationId xmlns:a16="http://schemas.microsoft.com/office/drawing/2014/main" id="{3073FC2B-0B14-45C8-977C-7DE4E3C040ED}"/>
              </a:ext>
            </a:extLst>
          </p:cNvPr>
          <p:cNvSpPr>
            <a:spLocks noGrp="1"/>
          </p:cNvSpPr>
          <p:nvPr>
            <p:ph type="title"/>
          </p:nvPr>
        </p:nvSpPr>
        <p:spPr>
          <a:xfrm>
            <a:off x="768000" y="396000"/>
            <a:ext cx="10656000" cy="648000"/>
          </a:xfrm>
        </p:spPr>
        <p:txBody>
          <a:bodyPr/>
          <a:lstStyle/>
          <a:p>
            <a:r>
              <a:rPr lang="zh-CN" altLang="en-US" dirty="0"/>
              <a:t>新版调试与确认指南的附录</a:t>
            </a:r>
          </a:p>
        </p:txBody>
      </p:sp>
      <p:graphicFrame>
        <p:nvGraphicFramePr>
          <p:cNvPr id="2" name="表格 1"/>
          <p:cNvGraphicFramePr>
            <a:graphicFrameLocks noGrp="1"/>
          </p:cNvGraphicFramePr>
          <p:nvPr>
            <p:extLst>
              <p:ext uri="{D42A27DB-BD31-4B8C-83A1-F6EECF244321}">
                <p14:modId xmlns:p14="http://schemas.microsoft.com/office/powerpoint/2010/main" val="397884773"/>
              </p:ext>
            </p:extLst>
          </p:nvPr>
        </p:nvGraphicFramePr>
        <p:xfrm>
          <a:off x="517280" y="1140721"/>
          <a:ext cx="11175023" cy="4882009"/>
        </p:xfrm>
        <a:graphic>
          <a:graphicData uri="http://schemas.openxmlformats.org/drawingml/2006/table">
            <a:tbl>
              <a:tblPr>
                <a:tableStyleId>{B301B821-A1FF-4177-AEE7-76D212191A09}</a:tableStyleId>
              </a:tblPr>
              <a:tblGrid>
                <a:gridCol w="7209692">
                  <a:extLst>
                    <a:ext uri="{9D8B030D-6E8A-4147-A177-3AD203B41FA5}">
                      <a16:colId xmlns:a16="http://schemas.microsoft.com/office/drawing/2014/main" val="577011247"/>
                    </a:ext>
                  </a:extLst>
                </a:gridCol>
                <a:gridCol w="3965331">
                  <a:extLst>
                    <a:ext uri="{9D8B030D-6E8A-4147-A177-3AD203B41FA5}">
                      <a16:colId xmlns:a16="http://schemas.microsoft.com/office/drawing/2014/main" val="3241963144"/>
                    </a:ext>
                  </a:extLst>
                </a:gridCol>
              </a:tblGrid>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 – Regulatory Basis </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附录1-监管基础</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515919705"/>
                  </a:ext>
                </a:extLst>
              </a:tr>
              <a:tr h="287177">
                <a:tc>
                  <a:txBody>
                    <a:bodyPr/>
                    <a:lstStyle/>
                    <a:p>
                      <a:pPr marL="72000" algn="l" defTabSz="914400" rtl="0" eaLnBrk="1" fontAlgn="b" latinLnBrk="0" hangingPunct="1">
                        <a:lnSpc>
                          <a:spcPct val="100000"/>
                        </a:lnSpc>
                      </a:pPr>
                      <a:r>
                        <a:rPr lang="en-US" sz="1200" u="none" strike="noStrike" kern="1200" baseline="0" dirty="0">
                          <a:solidFill>
                            <a:schemeClr val="dk1"/>
                          </a:solidFill>
                          <a:effectLst/>
                          <a:latin typeface="微软雅黑" panose="020B0503020204020204" pitchFamily="34" charset="-122"/>
                          <a:ea typeface="微软雅黑" panose="020B0503020204020204" pitchFamily="34" charset="-122"/>
                          <a:cs typeface="+mn-cs"/>
                        </a:rPr>
                        <a:t>Appendix 2 – User Requirements Specification Example</a:t>
                      </a:r>
                      <a:endParaRPr lang="zh-CN" sz="1200" u="none" strike="noStrike" kern="1200" baseline="0" dirty="0">
                        <a:solidFill>
                          <a:schemeClr val="dk1"/>
                        </a:solidFill>
                        <a:effectLst/>
                        <a:latin typeface="微软雅黑" panose="020B0503020204020204" pitchFamily="34" charset="-122"/>
                        <a:ea typeface="微软雅黑" panose="020B0503020204020204" pitchFamily="34" charset="-122"/>
                        <a:cs typeface="+mn-cs"/>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附录2-用户需求说明示例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158935034"/>
                  </a:ext>
                </a:extLst>
              </a:tr>
              <a:tr h="287177">
                <a:tc>
                  <a:txBody>
                    <a:bodyPr/>
                    <a:lstStyle/>
                    <a:p>
                      <a:pPr marL="72000" algn="l" fontAlgn="b">
                        <a:lnSpc>
                          <a:spcPct val="100000"/>
                        </a:lnSpc>
                      </a:pPr>
                      <a:r>
                        <a:rPr lang="en-US" sz="1200" u="none" strike="noStrike" baseline="0" dirty="0">
                          <a:effectLst/>
                          <a:latin typeface="微软雅黑" panose="020B0503020204020204" pitchFamily="34" charset="-122"/>
                          <a:ea typeface="微软雅黑" panose="020B0503020204020204" pitchFamily="34" charset="-122"/>
                        </a:rPr>
                        <a:t>Appendix 3 – System Classification Form Example</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附录3-系统分类表格范例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475892097"/>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4 – Direct Impact System Examples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附录4-直接影响系统的例子</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299223453"/>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5 – System Risk Assessment Example</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附录5-系统风险评估示例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071182080"/>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6 – Design Review/Design Qualification Examples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附件6-设计审核/设计确认案例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149239641"/>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7 – Supporting Plans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附录7-支持计划</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952149691"/>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8 – System Start-Up Examples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附录8-系统启动案例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3218110024"/>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9 – Discrepancy Form Example</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附录9-偏离案例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2983986578"/>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10 – Qualification Summary Report Examples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附录10-确认总结报告举例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1520233632"/>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11 – Example Periodic Review</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附录11</a:t>
                      </a:r>
                      <a:r>
                        <a:rPr lang="zh-CN" sz="1200" u="none" strike="noStrike" dirty="0" smtClean="0">
                          <a:effectLst/>
                          <a:latin typeface="+mj-ea"/>
                          <a:ea typeface="+mj-ea"/>
                        </a:rPr>
                        <a:t>-</a:t>
                      </a:r>
                      <a:r>
                        <a:rPr lang="zh-CN" altLang="en-US" sz="1200" u="none" strike="noStrike" dirty="0" smtClean="0">
                          <a:effectLst/>
                          <a:latin typeface="+mj-ea"/>
                          <a:ea typeface="+mj-ea"/>
                        </a:rPr>
                        <a:t>地凝气审核</a:t>
                      </a:r>
                      <a:r>
                        <a:rPr lang="zh-CN" sz="1200" u="none" strike="noStrike" dirty="0" smtClean="0">
                          <a:effectLst/>
                          <a:latin typeface="+mj-ea"/>
                          <a:ea typeface="+mj-ea"/>
                        </a:rPr>
                        <a:t>举例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729117632"/>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12 – Periodic Review for Controlled Temperature Chambers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附录12-控温空间的定期审核</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2252642030"/>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13 – Vendor Assessment Tool Example</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附录13-供应商评估工具举例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31230325"/>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14 – Organization Maturity Assessment Example</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附录14</a:t>
                      </a:r>
                      <a:r>
                        <a:rPr lang="zh-CN" sz="1200" u="none" strike="noStrike" dirty="0" smtClean="0">
                          <a:effectLst/>
                          <a:latin typeface="+mj-ea"/>
                          <a:ea typeface="+mj-ea"/>
                        </a:rPr>
                        <a:t>-</a:t>
                      </a:r>
                      <a:r>
                        <a:rPr lang="zh-CN" altLang="en-US" sz="1200" u="none" strike="noStrike" dirty="0" smtClean="0">
                          <a:effectLst/>
                          <a:latin typeface="+mj-ea"/>
                          <a:ea typeface="+mj-ea"/>
                        </a:rPr>
                        <a:t>管理</a:t>
                      </a:r>
                      <a:r>
                        <a:rPr lang="zh-CN" sz="1200" u="none" strike="noStrike" dirty="0" smtClean="0">
                          <a:effectLst/>
                          <a:latin typeface="+mj-ea"/>
                          <a:ea typeface="+mj-ea"/>
                        </a:rPr>
                        <a:t>成熟度</a:t>
                      </a:r>
                      <a:r>
                        <a:rPr lang="zh-CN" sz="1200" u="none" strike="noStrike" dirty="0">
                          <a:effectLst/>
                          <a:latin typeface="+mj-ea"/>
                          <a:ea typeface="+mj-ea"/>
                        </a:rPr>
                        <a:t>评估示例</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3919700576"/>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15 – Approach to Qualifying Legacy Systems or Systems with Inadequate Qualification</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附录15-使遗留系统或确认不充分的系统满足要求的方法</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997255016"/>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16 – References</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a:effectLst/>
                          <a:latin typeface="+mj-ea"/>
                          <a:ea typeface="+mj-ea"/>
                        </a:rPr>
                        <a:t>附录16-参考文献</a:t>
                      </a:r>
                      <a:endParaRPr lang="zh-CN" sz="1200" b="0" i="0" u="none" strike="noStrike">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3401617404"/>
                  </a:ext>
                </a:extLst>
              </a:tr>
              <a:tr h="287177">
                <a:tc>
                  <a:txBody>
                    <a:bodyPr/>
                    <a:lstStyle/>
                    <a:p>
                      <a:pPr marL="72000" algn="l" fontAlgn="b">
                        <a:lnSpc>
                          <a:spcPct val="100000"/>
                        </a:lnSpc>
                      </a:pPr>
                      <a:r>
                        <a:rPr lang="zh-CN" sz="1200" u="none" strike="noStrike" baseline="0" dirty="0">
                          <a:effectLst/>
                          <a:latin typeface="微软雅黑" panose="020B0503020204020204" pitchFamily="34" charset="-122"/>
                          <a:ea typeface="微软雅黑" panose="020B0503020204020204" pitchFamily="34" charset="-122"/>
                        </a:rPr>
                        <a:t>Appendix 17 – Glossary</a:t>
                      </a:r>
                      <a:endParaRPr 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388" marR="7388" marT="7388" marB="0" anchor="ctr"/>
                </a:tc>
                <a:tc>
                  <a:txBody>
                    <a:bodyPr/>
                    <a:lstStyle/>
                    <a:p>
                      <a:pPr marL="72000" algn="l" fontAlgn="b">
                        <a:lnSpc>
                          <a:spcPct val="100000"/>
                        </a:lnSpc>
                      </a:pPr>
                      <a:r>
                        <a:rPr lang="zh-CN" sz="1200" u="none" strike="noStrike" dirty="0">
                          <a:effectLst/>
                          <a:latin typeface="+mj-ea"/>
                          <a:ea typeface="+mj-ea"/>
                        </a:rPr>
                        <a:t>附录17-词汇表</a:t>
                      </a:r>
                      <a:endParaRPr lang="zh-CN" sz="1200" b="0" i="0" u="none" strike="noStrike" dirty="0">
                        <a:solidFill>
                          <a:srgbClr val="000000"/>
                        </a:solidFill>
                        <a:effectLst/>
                        <a:latin typeface="+mj-ea"/>
                        <a:ea typeface="+mj-ea"/>
                      </a:endParaRPr>
                    </a:p>
                  </a:txBody>
                  <a:tcPr marL="7388" marR="7388" marT="7388" marB="0" anchor="ctr"/>
                </a:tc>
                <a:extLst>
                  <a:ext uri="{0D108BD9-81ED-4DB2-BD59-A6C34878D82A}">
                    <a16:rowId xmlns:a16="http://schemas.microsoft.com/office/drawing/2014/main" val="824136769"/>
                  </a:ext>
                </a:extLst>
              </a:tr>
            </a:tbl>
          </a:graphicData>
        </a:graphic>
      </p:graphicFrame>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77</a:t>
            </a:fld>
            <a:r>
              <a:rPr lang="en-US" altLang="zh-CN" dirty="0" smtClean="0"/>
              <a:t>/119</a:t>
            </a:r>
            <a:endParaRPr lang="zh-CN" altLang="en-US" dirty="0"/>
          </a:p>
        </p:txBody>
      </p:sp>
    </p:spTree>
    <p:extLst>
      <p:ext uri="{BB962C8B-B14F-4D97-AF65-F5344CB8AC3E}">
        <p14:creationId xmlns:p14="http://schemas.microsoft.com/office/powerpoint/2010/main" val="4059061291"/>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附录1-监管</a:t>
            </a:r>
            <a:r>
              <a:rPr lang="zh-CN" altLang="zh-CN" dirty="0" smtClean="0">
                <a:latin typeface="+mj-ea"/>
              </a:rPr>
              <a:t>基础</a:t>
            </a:r>
            <a:endParaRPr lang="zh-CN" altLang="en-US" dirty="0"/>
          </a:p>
        </p:txBody>
      </p:sp>
      <p:sp>
        <p:nvSpPr>
          <p:cNvPr id="4" name="文本框 3"/>
          <p:cNvSpPr txBox="1"/>
          <p:nvPr/>
        </p:nvSpPr>
        <p:spPr>
          <a:xfrm>
            <a:off x="768000" y="1044000"/>
            <a:ext cx="10278208" cy="5447645"/>
          </a:xfrm>
          <a:prstGeom prst="rect">
            <a:avLst/>
          </a:prstGeom>
          <a:noFill/>
        </p:spPr>
        <p:txBody>
          <a:bodyPr wrap="square" rtlCol="0">
            <a:spAutoFit/>
          </a:bodyPr>
          <a:lstStyle/>
          <a:p>
            <a:pPr>
              <a:lnSpc>
                <a:spcPct val="150000"/>
              </a:lnSpc>
            </a:pPr>
            <a:r>
              <a:rPr lang="zh-CN" altLang="zh-CN" dirty="0" smtClean="0">
                <a:latin typeface="+mj-ea"/>
                <a:ea typeface="+mj-ea"/>
              </a:rPr>
              <a:t>下列</a:t>
            </a:r>
            <a:r>
              <a:rPr lang="zh-CN" altLang="zh-CN" dirty="0">
                <a:latin typeface="+mj-ea"/>
                <a:ea typeface="+mj-ea"/>
              </a:rPr>
              <a:t>文件描述了对</a:t>
            </a:r>
            <a:r>
              <a:rPr lang="en-US" altLang="zh-CN" dirty="0">
                <a:latin typeface="+mj-ea"/>
                <a:ea typeface="+mj-ea"/>
              </a:rPr>
              <a:t>C&amp;Q</a:t>
            </a:r>
            <a:r>
              <a:rPr lang="zh-CN" altLang="zh-CN" dirty="0">
                <a:latin typeface="+mj-ea"/>
                <a:ea typeface="+mj-ea"/>
              </a:rPr>
              <a:t>的监管</a:t>
            </a:r>
            <a:r>
              <a:rPr lang="zh-CN" altLang="zh-CN" dirty="0" smtClean="0">
                <a:latin typeface="+mj-ea"/>
                <a:ea typeface="+mj-ea"/>
              </a:rPr>
              <a:t>预期</a:t>
            </a:r>
            <a:r>
              <a:rPr lang="zh-CN" altLang="en-US" dirty="0" smtClean="0">
                <a:latin typeface="+mj-ea"/>
                <a:ea typeface="+mj-ea"/>
              </a:rPr>
              <a:t>：</a:t>
            </a:r>
            <a:endParaRPr lang="zh-CN" altLang="zh-CN" dirty="0">
              <a:latin typeface="+mj-ea"/>
              <a:ea typeface="+mj-ea"/>
            </a:endParaRPr>
          </a:p>
          <a:p>
            <a:pPr marL="742950" lvl="1" indent="-285750">
              <a:lnSpc>
                <a:spcPct val="150000"/>
              </a:lnSpc>
              <a:buFont typeface="Arial" panose="020B0604020202020204" pitchFamily="34" charset="0"/>
              <a:buChar char="•"/>
            </a:pPr>
            <a:r>
              <a:rPr lang="en-US" altLang="zh-CN" sz="1600" dirty="0" smtClean="0">
                <a:latin typeface="+mj-ea"/>
                <a:ea typeface="+mj-ea"/>
              </a:rPr>
              <a:t>欧盟附录</a:t>
            </a:r>
            <a:r>
              <a:rPr lang="en-US" altLang="zh-CN" sz="1600" dirty="0">
                <a:latin typeface="+mj-ea"/>
                <a:ea typeface="+mj-ea"/>
              </a:rPr>
              <a:t>15</a:t>
            </a:r>
            <a:r>
              <a:rPr lang="zh-CN" altLang="zh-CN" sz="1600" dirty="0">
                <a:latin typeface="+mj-ea"/>
                <a:ea typeface="+mj-ea"/>
              </a:rPr>
              <a:t>确认和验证（</a:t>
            </a:r>
            <a:r>
              <a:rPr lang="en-US" altLang="zh-CN" sz="1600" dirty="0">
                <a:latin typeface="+mj-ea"/>
                <a:ea typeface="+mj-ea"/>
              </a:rPr>
              <a:t>2015</a:t>
            </a:r>
            <a:r>
              <a:rPr lang="zh-CN" altLang="zh-CN" sz="1600" dirty="0">
                <a:latin typeface="+mj-ea"/>
                <a:ea typeface="+mj-ea"/>
              </a:rPr>
              <a:t>年</a:t>
            </a:r>
            <a:r>
              <a:rPr lang="en-US" altLang="zh-CN" sz="1600" dirty="0">
                <a:latin typeface="+mj-ea"/>
                <a:ea typeface="+mj-ea"/>
              </a:rPr>
              <a:t>10</a:t>
            </a:r>
            <a:r>
              <a:rPr lang="zh-CN" altLang="zh-CN" sz="1600" dirty="0">
                <a:latin typeface="+mj-ea"/>
                <a:ea typeface="+mj-ea"/>
              </a:rPr>
              <a:t>月）</a:t>
            </a:r>
          </a:p>
          <a:p>
            <a:pPr marL="742950" lvl="1" indent="-285750">
              <a:lnSpc>
                <a:spcPct val="150000"/>
              </a:lnSpc>
              <a:buFont typeface="Arial" panose="020B0604020202020204" pitchFamily="34" charset="0"/>
              <a:buChar char="•"/>
            </a:pPr>
            <a:r>
              <a:rPr lang="en-US" altLang="zh-CN" sz="1600" dirty="0" smtClean="0">
                <a:latin typeface="+mj-ea"/>
                <a:ea typeface="+mj-ea"/>
              </a:rPr>
              <a:t>PIC/S </a:t>
            </a:r>
            <a:r>
              <a:rPr lang="en-US" altLang="zh-CN" sz="1600" dirty="0">
                <a:latin typeface="+mj-ea"/>
                <a:ea typeface="+mj-ea"/>
              </a:rPr>
              <a:t>附录15 </a:t>
            </a:r>
            <a:r>
              <a:rPr lang="en-US" altLang="zh-CN" sz="1600" dirty="0" err="1">
                <a:latin typeface="+mj-ea"/>
                <a:ea typeface="+mj-ea"/>
              </a:rPr>
              <a:t>确认和验证</a:t>
            </a:r>
            <a:r>
              <a:rPr lang="zh-CN" altLang="zh-CN" sz="1600" dirty="0">
                <a:latin typeface="+mj-ea"/>
                <a:ea typeface="+mj-ea"/>
              </a:rPr>
              <a:t>（</a:t>
            </a:r>
            <a:r>
              <a:rPr lang="en-US" altLang="zh-CN" sz="1600" dirty="0">
                <a:latin typeface="+mj-ea"/>
                <a:ea typeface="+mj-ea"/>
              </a:rPr>
              <a:t>2018</a:t>
            </a:r>
            <a:r>
              <a:rPr lang="zh-CN" altLang="zh-CN" sz="1600" dirty="0">
                <a:latin typeface="+mj-ea"/>
                <a:ea typeface="+mj-ea"/>
              </a:rPr>
              <a:t>年</a:t>
            </a:r>
            <a:r>
              <a:rPr lang="en-US" altLang="zh-CN" sz="1600" dirty="0">
                <a:latin typeface="+mj-ea"/>
                <a:ea typeface="+mj-ea"/>
              </a:rPr>
              <a:t>7</a:t>
            </a:r>
            <a:r>
              <a:rPr lang="zh-CN" altLang="zh-CN" sz="1600" dirty="0">
                <a:latin typeface="+mj-ea"/>
                <a:ea typeface="+mj-ea"/>
              </a:rPr>
              <a:t>月）</a:t>
            </a:r>
          </a:p>
          <a:p>
            <a:pPr marL="742950" lvl="1" indent="-285750">
              <a:lnSpc>
                <a:spcPct val="150000"/>
              </a:lnSpc>
              <a:buFont typeface="Arial" panose="020B0604020202020204" pitchFamily="34" charset="0"/>
              <a:buChar char="•"/>
            </a:pPr>
            <a:r>
              <a:rPr lang="zh-CN" altLang="zh-CN" sz="1600" dirty="0" smtClean="0">
                <a:latin typeface="+mj-ea"/>
                <a:ea typeface="+mj-ea"/>
              </a:rPr>
              <a:t>美国</a:t>
            </a:r>
            <a:r>
              <a:rPr lang="en-US" altLang="zh-CN" sz="1600" dirty="0">
                <a:latin typeface="+mj-ea"/>
                <a:ea typeface="+mj-ea"/>
              </a:rPr>
              <a:t>FDA </a:t>
            </a:r>
            <a:r>
              <a:rPr lang="zh-CN" altLang="zh-CN" sz="1600" dirty="0">
                <a:latin typeface="+mj-ea"/>
                <a:ea typeface="+mj-ea"/>
              </a:rPr>
              <a:t>行业指南：工艺验证：一般原则和实践（</a:t>
            </a:r>
            <a:r>
              <a:rPr lang="en-US" altLang="zh-CN" sz="1600" dirty="0">
                <a:latin typeface="+mj-ea"/>
                <a:ea typeface="+mj-ea"/>
              </a:rPr>
              <a:t>2011</a:t>
            </a:r>
            <a:r>
              <a:rPr lang="zh-CN" altLang="zh-CN" sz="1600" dirty="0">
                <a:latin typeface="+mj-ea"/>
                <a:ea typeface="+mj-ea"/>
              </a:rPr>
              <a:t>年</a:t>
            </a:r>
            <a:r>
              <a:rPr lang="en-US" altLang="zh-CN" sz="1600" dirty="0">
                <a:latin typeface="+mj-ea"/>
                <a:ea typeface="+mj-ea"/>
              </a:rPr>
              <a:t>1</a:t>
            </a:r>
            <a:r>
              <a:rPr lang="zh-CN" altLang="zh-CN" sz="1600" dirty="0">
                <a:latin typeface="+mj-ea"/>
                <a:ea typeface="+mj-ea"/>
              </a:rPr>
              <a:t>月）</a:t>
            </a:r>
          </a:p>
          <a:p>
            <a:pPr marL="742950" lvl="1" indent="-285750">
              <a:lnSpc>
                <a:spcPct val="150000"/>
              </a:lnSpc>
              <a:buFont typeface="Arial" panose="020B0604020202020204" pitchFamily="34" charset="0"/>
              <a:buChar char="•"/>
            </a:pPr>
            <a:r>
              <a:rPr lang="en-US" altLang="zh-CN" sz="1600" dirty="0" smtClean="0">
                <a:latin typeface="+mj-ea"/>
                <a:ea typeface="+mj-ea"/>
              </a:rPr>
              <a:t>ICH </a:t>
            </a:r>
            <a:r>
              <a:rPr lang="en-US" altLang="zh-CN" sz="1600" dirty="0">
                <a:latin typeface="+mj-ea"/>
                <a:ea typeface="+mj-ea"/>
              </a:rPr>
              <a:t>Q8 </a:t>
            </a:r>
            <a:r>
              <a:rPr lang="zh-CN" altLang="zh-CN" sz="1600" dirty="0">
                <a:latin typeface="+mj-ea"/>
                <a:ea typeface="+mj-ea"/>
              </a:rPr>
              <a:t>制药研发（</a:t>
            </a:r>
            <a:r>
              <a:rPr lang="en-US" altLang="zh-CN" sz="1600" dirty="0">
                <a:latin typeface="+mj-ea"/>
                <a:ea typeface="+mj-ea"/>
              </a:rPr>
              <a:t>2009</a:t>
            </a:r>
            <a:r>
              <a:rPr lang="zh-CN" altLang="zh-CN" sz="1600" dirty="0">
                <a:latin typeface="+mj-ea"/>
                <a:ea typeface="+mj-ea"/>
              </a:rPr>
              <a:t>年</a:t>
            </a:r>
            <a:r>
              <a:rPr lang="en-US" altLang="zh-CN" sz="1600" dirty="0">
                <a:latin typeface="+mj-ea"/>
                <a:ea typeface="+mj-ea"/>
              </a:rPr>
              <a:t>8</a:t>
            </a:r>
            <a:r>
              <a:rPr lang="zh-CN" altLang="zh-CN" sz="1600" dirty="0">
                <a:latin typeface="+mj-ea"/>
                <a:ea typeface="+mj-ea"/>
              </a:rPr>
              <a:t>月）</a:t>
            </a:r>
          </a:p>
          <a:p>
            <a:pPr marL="742950" lvl="1" indent="-285750">
              <a:lnSpc>
                <a:spcPct val="150000"/>
              </a:lnSpc>
              <a:buFont typeface="Arial" panose="020B0604020202020204" pitchFamily="34" charset="0"/>
              <a:buChar char="•"/>
            </a:pPr>
            <a:r>
              <a:rPr lang="en-US" altLang="zh-CN" sz="1600" dirty="0" smtClean="0">
                <a:latin typeface="+mj-ea"/>
                <a:ea typeface="+mj-ea"/>
              </a:rPr>
              <a:t>ICH </a:t>
            </a:r>
            <a:r>
              <a:rPr lang="en-US" altLang="zh-CN" sz="1600" dirty="0">
                <a:latin typeface="+mj-ea"/>
                <a:ea typeface="+mj-ea"/>
              </a:rPr>
              <a:t>Q9 </a:t>
            </a:r>
            <a:r>
              <a:rPr lang="zh-CN" altLang="zh-CN" sz="1600" dirty="0">
                <a:latin typeface="+mj-ea"/>
                <a:ea typeface="+mj-ea"/>
              </a:rPr>
              <a:t>质量风险管理（</a:t>
            </a:r>
            <a:r>
              <a:rPr lang="en-US" altLang="zh-CN" sz="1600" dirty="0">
                <a:latin typeface="+mj-ea"/>
                <a:ea typeface="+mj-ea"/>
              </a:rPr>
              <a:t>2005</a:t>
            </a:r>
            <a:r>
              <a:rPr lang="zh-CN" altLang="zh-CN" sz="1600" dirty="0">
                <a:latin typeface="+mj-ea"/>
                <a:ea typeface="+mj-ea"/>
              </a:rPr>
              <a:t>年</a:t>
            </a:r>
            <a:r>
              <a:rPr lang="en-US" altLang="zh-CN" sz="1600" dirty="0">
                <a:latin typeface="+mj-ea"/>
                <a:ea typeface="+mj-ea"/>
              </a:rPr>
              <a:t>11</a:t>
            </a:r>
            <a:r>
              <a:rPr lang="zh-CN" altLang="zh-CN" sz="1600" dirty="0">
                <a:latin typeface="+mj-ea"/>
                <a:ea typeface="+mj-ea"/>
              </a:rPr>
              <a:t>月）</a:t>
            </a:r>
          </a:p>
          <a:p>
            <a:pPr marL="742950" lvl="1" indent="-285750">
              <a:lnSpc>
                <a:spcPct val="150000"/>
              </a:lnSpc>
              <a:buFont typeface="Arial" panose="020B0604020202020204" pitchFamily="34" charset="0"/>
              <a:buChar char="•"/>
            </a:pPr>
            <a:r>
              <a:rPr lang="en-US" altLang="zh-CN" sz="1600" dirty="0" smtClean="0">
                <a:latin typeface="+mj-ea"/>
                <a:ea typeface="+mj-ea"/>
              </a:rPr>
              <a:t>ICH </a:t>
            </a:r>
            <a:r>
              <a:rPr lang="en-US" altLang="zh-CN" sz="1600" dirty="0">
                <a:latin typeface="+mj-ea"/>
                <a:ea typeface="+mj-ea"/>
              </a:rPr>
              <a:t>Q10 </a:t>
            </a:r>
            <a:r>
              <a:rPr lang="zh-CN" altLang="zh-CN" sz="1600" dirty="0">
                <a:latin typeface="+mj-ea"/>
                <a:ea typeface="+mj-ea"/>
              </a:rPr>
              <a:t>制药质量体系（</a:t>
            </a:r>
            <a:r>
              <a:rPr lang="en-US" altLang="zh-CN" sz="1600" dirty="0">
                <a:latin typeface="+mj-ea"/>
                <a:ea typeface="+mj-ea"/>
              </a:rPr>
              <a:t>2008</a:t>
            </a:r>
            <a:r>
              <a:rPr lang="zh-CN" altLang="zh-CN" sz="1600" dirty="0">
                <a:latin typeface="+mj-ea"/>
                <a:ea typeface="+mj-ea"/>
              </a:rPr>
              <a:t>年</a:t>
            </a:r>
            <a:r>
              <a:rPr lang="en-US" altLang="zh-CN" sz="1600" dirty="0">
                <a:latin typeface="+mj-ea"/>
                <a:ea typeface="+mj-ea"/>
              </a:rPr>
              <a:t>6</a:t>
            </a:r>
            <a:r>
              <a:rPr lang="zh-CN" altLang="zh-CN" sz="1600" dirty="0">
                <a:latin typeface="+mj-ea"/>
                <a:ea typeface="+mj-ea"/>
              </a:rPr>
              <a:t>月）</a:t>
            </a:r>
          </a:p>
          <a:p>
            <a:pPr marL="742950" lvl="1" indent="-285750">
              <a:lnSpc>
                <a:spcPct val="150000"/>
              </a:lnSpc>
              <a:buFont typeface="Arial" panose="020B0604020202020204" pitchFamily="34" charset="0"/>
              <a:buChar char="•"/>
            </a:pPr>
            <a:r>
              <a:rPr lang="zh-CN" altLang="zh-CN" sz="1600" dirty="0" smtClean="0">
                <a:latin typeface="+mj-ea"/>
                <a:ea typeface="+mj-ea"/>
              </a:rPr>
              <a:t>欧盟 </a:t>
            </a:r>
            <a:r>
              <a:rPr lang="zh-CN" altLang="zh-CN" sz="1600" dirty="0">
                <a:latin typeface="+mj-ea"/>
                <a:ea typeface="+mj-ea"/>
              </a:rPr>
              <a:t>附录</a:t>
            </a:r>
            <a:r>
              <a:rPr lang="en-US" altLang="zh-CN" sz="1600" dirty="0">
                <a:latin typeface="+mj-ea"/>
                <a:ea typeface="+mj-ea"/>
              </a:rPr>
              <a:t>3 </a:t>
            </a:r>
            <a:r>
              <a:rPr lang="zh-CN" altLang="zh-CN" sz="1600" dirty="0">
                <a:latin typeface="+mj-ea"/>
                <a:ea typeface="+mj-ea"/>
              </a:rPr>
              <a:t>放射性药品的生产（</a:t>
            </a:r>
            <a:r>
              <a:rPr lang="en-US" altLang="zh-CN" sz="1600" dirty="0">
                <a:latin typeface="+mj-ea"/>
                <a:ea typeface="+mj-ea"/>
              </a:rPr>
              <a:t>2008</a:t>
            </a:r>
            <a:r>
              <a:rPr lang="zh-CN" altLang="zh-CN" sz="1600" dirty="0">
                <a:latin typeface="+mj-ea"/>
                <a:ea typeface="+mj-ea"/>
              </a:rPr>
              <a:t>年</a:t>
            </a:r>
            <a:r>
              <a:rPr lang="en-US" altLang="zh-CN" sz="1600" dirty="0">
                <a:latin typeface="+mj-ea"/>
                <a:ea typeface="+mj-ea"/>
              </a:rPr>
              <a:t>9</a:t>
            </a:r>
            <a:r>
              <a:rPr lang="zh-CN" altLang="zh-CN" sz="1600" dirty="0">
                <a:latin typeface="+mj-ea"/>
                <a:ea typeface="+mj-ea"/>
              </a:rPr>
              <a:t>月）</a:t>
            </a:r>
          </a:p>
          <a:p>
            <a:pPr marL="742950" lvl="1" indent="-285750">
              <a:lnSpc>
                <a:spcPct val="150000"/>
              </a:lnSpc>
              <a:buFont typeface="Arial" panose="020B0604020202020204" pitchFamily="34" charset="0"/>
              <a:buChar char="•"/>
            </a:pPr>
            <a:r>
              <a:rPr lang="zh-CN" altLang="zh-CN" sz="1600" dirty="0" smtClean="0">
                <a:latin typeface="+mj-ea"/>
                <a:ea typeface="+mj-ea"/>
              </a:rPr>
              <a:t>欧盟 </a:t>
            </a:r>
            <a:r>
              <a:rPr lang="zh-CN" altLang="zh-CN" sz="1600" dirty="0">
                <a:latin typeface="+mj-ea"/>
                <a:ea typeface="+mj-ea"/>
              </a:rPr>
              <a:t>附录</a:t>
            </a:r>
            <a:r>
              <a:rPr lang="en-US" altLang="zh-CN" sz="1600" dirty="0">
                <a:latin typeface="+mj-ea"/>
                <a:ea typeface="+mj-ea"/>
              </a:rPr>
              <a:t> 11 </a:t>
            </a:r>
            <a:r>
              <a:rPr lang="zh-CN" altLang="zh-CN" sz="1600" dirty="0">
                <a:latin typeface="+mj-ea"/>
                <a:ea typeface="+mj-ea"/>
              </a:rPr>
              <a:t>计算机化系统（</a:t>
            </a:r>
            <a:r>
              <a:rPr lang="en-US" altLang="zh-CN" sz="1600" dirty="0">
                <a:latin typeface="+mj-ea"/>
                <a:ea typeface="+mj-ea"/>
              </a:rPr>
              <a:t>2011</a:t>
            </a:r>
            <a:r>
              <a:rPr lang="zh-CN" altLang="zh-CN" sz="1600" dirty="0">
                <a:latin typeface="+mj-ea"/>
                <a:ea typeface="+mj-ea"/>
              </a:rPr>
              <a:t>年</a:t>
            </a:r>
            <a:r>
              <a:rPr lang="en-US" altLang="zh-CN" sz="1600" dirty="0">
                <a:latin typeface="+mj-ea"/>
                <a:ea typeface="+mj-ea"/>
              </a:rPr>
              <a:t>6</a:t>
            </a:r>
            <a:r>
              <a:rPr lang="zh-CN" altLang="zh-CN" sz="1600" dirty="0">
                <a:latin typeface="+mj-ea"/>
                <a:ea typeface="+mj-ea"/>
              </a:rPr>
              <a:t>月）</a:t>
            </a:r>
          </a:p>
          <a:p>
            <a:pPr>
              <a:lnSpc>
                <a:spcPct val="150000"/>
              </a:lnSpc>
            </a:pPr>
            <a:r>
              <a:rPr lang="zh-CN" altLang="en-US" dirty="0" smtClean="0">
                <a:latin typeface="+mj-ea"/>
                <a:ea typeface="+mj-ea"/>
              </a:rPr>
              <a:t>注释：</a:t>
            </a:r>
            <a:endParaRPr lang="zh-CN" altLang="zh-CN" dirty="0">
              <a:latin typeface="+mj-ea"/>
              <a:ea typeface="+mj-ea"/>
            </a:endParaRPr>
          </a:p>
          <a:p>
            <a:pPr marL="742950" lvl="1" indent="-285750">
              <a:lnSpc>
                <a:spcPct val="150000"/>
              </a:lnSpc>
              <a:buFont typeface="Arial" panose="020B0604020202020204" pitchFamily="34" charset="0"/>
              <a:buChar char="•"/>
            </a:pPr>
            <a:r>
              <a:rPr lang="zh-CN" altLang="zh-CN" sz="1600" dirty="0" smtClean="0">
                <a:latin typeface="+mj-ea"/>
                <a:ea typeface="+mj-ea"/>
              </a:rPr>
              <a:t>计算机系统</a:t>
            </a:r>
            <a:r>
              <a:rPr lang="zh-CN" altLang="zh-CN" sz="1600" dirty="0">
                <a:latin typeface="+mj-ea"/>
                <a:ea typeface="+mj-ea"/>
              </a:rPr>
              <a:t>验证包括在</a:t>
            </a:r>
            <a:r>
              <a:rPr lang="en-US" altLang="zh-CN" sz="1600" dirty="0">
                <a:latin typeface="+mj-ea"/>
                <a:ea typeface="+mj-ea"/>
              </a:rPr>
              <a:t>ISPE GAMP®5:</a:t>
            </a:r>
            <a:r>
              <a:rPr lang="zh-CN" altLang="zh-CN" sz="1600" dirty="0">
                <a:latin typeface="+mj-ea"/>
                <a:ea typeface="+mj-ea"/>
              </a:rPr>
              <a:t>基于风险的方法以符合</a:t>
            </a:r>
            <a:r>
              <a:rPr lang="en-US" altLang="zh-CN" sz="1600" dirty="0" err="1">
                <a:latin typeface="+mj-ea"/>
                <a:ea typeface="+mj-ea"/>
              </a:rPr>
              <a:t>GxP</a:t>
            </a:r>
            <a:r>
              <a:rPr lang="zh-CN" altLang="zh-CN" sz="1600" dirty="0" smtClean="0">
                <a:latin typeface="+mj-ea"/>
                <a:ea typeface="+mj-ea"/>
              </a:rPr>
              <a:t>计算机系统</a:t>
            </a:r>
            <a:r>
              <a:rPr lang="zh-CN" altLang="en-US" sz="1600" dirty="0">
                <a:latin typeface="+mj-ea"/>
                <a:ea typeface="+mj-ea"/>
              </a:rPr>
              <a:t>。</a:t>
            </a:r>
            <a:r>
              <a:rPr lang="zh-CN" altLang="zh-CN" sz="1600" dirty="0" smtClean="0">
                <a:latin typeface="+mj-ea"/>
                <a:ea typeface="+mj-ea"/>
              </a:rPr>
              <a:t>这里</a:t>
            </a:r>
            <a:r>
              <a:rPr lang="zh-CN" altLang="zh-CN" sz="1600" dirty="0">
                <a:latin typeface="+mj-ea"/>
                <a:ea typeface="+mj-ea"/>
              </a:rPr>
              <a:t>没有列出对计算机系统的详细监管预期</a:t>
            </a:r>
            <a:r>
              <a:rPr lang="zh-CN" altLang="zh-CN" sz="1600" dirty="0" smtClean="0">
                <a:latin typeface="+mj-ea"/>
                <a:ea typeface="+mj-ea"/>
              </a:rPr>
              <a:t>。</a:t>
            </a:r>
            <a:endParaRPr lang="en-US" altLang="zh-CN" sz="1600" dirty="0" smtClean="0">
              <a:latin typeface="+mj-ea"/>
              <a:ea typeface="+mj-ea"/>
            </a:endParaRPr>
          </a:p>
          <a:p>
            <a:pPr marL="742950" lvl="1" indent="-285750">
              <a:lnSpc>
                <a:spcPct val="150000"/>
              </a:lnSpc>
              <a:buFont typeface="Arial" panose="020B0604020202020204" pitchFamily="34" charset="0"/>
              <a:buChar char="•"/>
            </a:pPr>
            <a:r>
              <a:rPr lang="en-US" altLang="zh-CN" sz="1600" dirty="0">
                <a:latin typeface="+mj-ea"/>
                <a:ea typeface="+mj-ea"/>
              </a:rPr>
              <a:t>FDA 2011</a:t>
            </a:r>
            <a:r>
              <a:rPr lang="zh-CN" altLang="zh-CN" sz="1600" dirty="0">
                <a:latin typeface="+mj-ea"/>
                <a:ea typeface="+mj-ea"/>
              </a:rPr>
              <a:t>工艺验证</a:t>
            </a:r>
            <a:r>
              <a:rPr lang="zh-CN" altLang="zh-CN" sz="1600" dirty="0" smtClean="0">
                <a:latin typeface="+mj-ea"/>
                <a:ea typeface="+mj-ea"/>
              </a:rPr>
              <a:t>指南指出</a:t>
            </a:r>
            <a:r>
              <a:rPr lang="en-US" altLang="zh-CN" sz="1600" dirty="0">
                <a:latin typeface="+mj-ea"/>
                <a:ea typeface="+mj-ea"/>
              </a:rPr>
              <a:t>ASTM </a:t>
            </a:r>
            <a:r>
              <a:rPr lang="en-US" altLang="zh-CN" sz="1600" dirty="0" smtClean="0">
                <a:latin typeface="+mj-ea"/>
                <a:ea typeface="+mj-ea"/>
              </a:rPr>
              <a:t>E2500</a:t>
            </a:r>
            <a:r>
              <a:rPr lang="zh-CN" altLang="zh-CN" sz="1600" dirty="0" smtClean="0">
                <a:latin typeface="+mj-ea"/>
                <a:ea typeface="+mj-ea"/>
              </a:rPr>
              <a:t>可能</a:t>
            </a:r>
            <a:r>
              <a:rPr lang="zh-CN" altLang="zh-CN" sz="1600" dirty="0">
                <a:latin typeface="+mj-ea"/>
                <a:ea typeface="+mj-ea"/>
              </a:rPr>
              <a:t>是一个有用的参考。</a:t>
            </a:r>
            <a:r>
              <a:rPr lang="en-US" altLang="zh-CN" sz="1600" dirty="0">
                <a:latin typeface="+mj-ea"/>
                <a:ea typeface="+mj-ea"/>
              </a:rPr>
              <a:t>ASTM </a:t>
            </a:r>
            <a:r>
              <a:rPr lang="en-US" altLang="zh-CN" sz="1600" dirty="0" smtClean="0">
                <a:latin typeface="+mj-ea"/>
                <a:ea typeface="+mj-ea"/>
              </a:rPr>
              <a:t>E2500</a:t>
            </a:r>
            <a:r>
              <a:rPr lang="zh-CN" altLang="zh-CN" sz="1600" dirty="0" smtClean="0">
                <a:latin typeface="+mj-ea"/>
                <a:ea typeface="+mj-ea"/>
              </a:rPr>
              <a:t>中</a:t>
            </a:r>
            <a:r>
              <a:rPr lang="zh-CN" altLang="zh-CN" sz="1600" dirty="0">
                <a:latin typeface="+mj-ea"/>
                <a:ea typeface="+mj-ea"/>
              </a:rPr>
              <a:t>描述的原则与监管依据一致，并对本指南的主题提供了补充性明晰。</a:t>
            </a:r>
            <a:endParaRPr lang="zh-CN" altLang="en-US" sz="1600" dirty="0">
              <a:latin typeface="+mj-ea"/>
              <a:ea typeface="+mj-ea"/>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78</a:t>
            </a:fld>
            <a:r>
              <a:rPr lang="en-US" altLang="zh-CN" dirty="0" smtClean="0"/>
              <a:t>/119</a:t>
            </a:r>
            <a:endParaRPr lang="zh-CN" altLang="en-US" dirty="0"/>
          </a:p>
        </p:txBody>
      </p:sp>
    </p:spTree>
    <p:extLst>
      <p:ext uri="{BB962C8B-B14F-4D97-AF65-F5344CB8AC3E}">
        <p14:creationId xmlns:p14="http://schemas.microsoft.com/office/powerpoint/2010/main" val="9475954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a:t>
            </a:r>
            <a:r>
              <a:rPr lang="zh-CN" altLang="zh-CN" dirty="0" smtClean="0">
                <a:latin typeface="+mj-ea"/>
              </a:rPr>
              <a:t>示例</a:t>
            </a:r>
            <a:endParaRPr lang="zh-CN" altLang="en-US" dirty="0"/>
          </a:p>
        </p:txBody>
      </p:sp>
      <p:sp>
        <p:nvSpPr>
          <p:cNvPr id="5" name="矩形 4"/>
          <p:cNvSpPr/>
          <p:nvPr/>
        </p:nvSpPr>
        <p:spPr>
          <a:xfrm>
            <a:off x="768000" y="1183601"/>
            <a:ext cx="10656000" cy="5355312"/>
          </a:xfrm>
          <a:prstGeom prst="rect">
            <a:avLst/>
          </a:prstGeom>
        </p:spPr>
        <p:txBody>
          <a:bodyPr wrap="square">
            <a:spAutoFit/>
          </a:bodyPr>
          <a:lstStyle/>
          <a:p>
            <a:pPr marL="0" marR="73660" lvl="1">
              <a:lnSpc>
                <a:spcPct val="150000"/>
              </a:lnSpc>
              <a:buClr>
                <a:srgbClr val="808285"/>
              </a:buClr>
              <a:buSzPts val="900"/>
              <a:tabLst>
                <a:tab pos="749300" algn="l"/>
              </a:tabLst>
            </a:pPr>
            <a:r>
              <a:rPr lang="en-US" altLang="zh-CN" sz="1600" dirty="0">
                <a:latin typeface="+mj-ea"/>
                <a:ea typeface="+mj-ea"/>
              </a:rPr>
              <a:t>URS</a:t>
            </a:r>
            <a:r>
              <a:rPr lang="zh-CN" altLang="zh-CN" sz="1600" dirty="0">
                <a:latin typeface="+mj-ea"/>
                <a:ea typeface="+mj-ea"/>
              </a:rPr>
              <a:t>文件为系统风险评估程序提供材料，</a:t>
            </a:r>
            <a:r>
              <a:rPr lang="en-US" altLang="zh-CN" sz="1600" dirty="0">
                <a:latin typeface="+mj-ea"/>
                <a:ea typeface="+mj-ea"/>
              </a:rPr>
              <a:t>URS</a:t>
            </a:r>
            <a:r>
              <a:rPr lang="zh-CN" altLang="zh-CN" sz="1600" dirty="0">
                <a:latin typeface="+mj-ea"/>
                <a:ea typeface="+mj-ea"/>
              </a:rPr>
              <a:t>可以是草稿版。在进行质量风险评估后，更新的</a:t>
            </a:r>
            <a:r>
              <a:rPr lang="en-US" altLang="zh-CN" sz="1600" dirty="0">
                <a:latin typeface="+mj-ea"/>
                <a:ea typeface="+mj-ea"/>
              </a:rPr>
              <a:t>URS</a:t>
            </a:r>
            <a:r>
              <a:rPr lang="zh-CN" altLang="zh-CN" sz="1600" dirty="0">
                <a:latin typeface="+mj-ea"/>
                <a:ea typeface="+mj-ea"/>
              </a:rPr>
              <a:t>版本要包括在风险评估中确定的关键</a:t>
            </a:r>
            <a:r>
              <a:rPr lang="zh-CN" altLang="zh-CN" sz="1600" dirty="0" smtClean="0">
                <a:latin typeface="+mj-ea"/>
                <a:ea typeface="+mj-ea"/>
              </a:rPr>
              <a:t>设计</a:t>
            </a:r>
            <a:r>
              <a:rPr lang="zh-CN" altLang="en-US" sz="1600" dirty="0" smtClean="0">
                <a:latin typeface="+mj-ea"/>
                <a:ea typeface="+mj-ea"/>
              </a:rPr>
              <a:t>要素（</a:t>
            </a:r>
            <a:r>
              <a:rPr lang="en-US" altLang="zh-CN" sz="1600" dirty="0" smtClean="0">
                <a:latin typeface="+mj-ea"/>
                <a:ea typeface="+mj-ea"/>
              </a:rPr>
              <a:t>CDEs</a:t>
            </a:r>
            <a:r>
              <a:rPr lang="zh-CN" altLang="en-US" sz="1600" dirty="0" smtClean="0">
                <a:latin typeface="+mj-ea"/>
                <a:ea typeface="+mj-ea"/>
              </a:rPr>
              <a:t>）。</a:t>
            </a:r>
            <a:endParaRPr lang="en-US" altLang="zh-CN" sz="1600" dirty="0">
              <a:latin typeface="+mj-ea"/>
              <a:ea typeface="+mj-ea"/>
            </a:endParaRPr>
          </a:p>
          <a:p>
            <a:pPr marL="0" marR="73660" lvl="1">
              <a:lnSpc>
                <a:spcPct val="150000"/>
              </a:lnSpc>
              <a:buClr>
                <a:srgbClr val="808285"/>
              </a:buClr>
              <a:buSzPts val="900"/>
              <a:tabLst>
                <a:tab pos="749300" algn="l"/>
              </a:tabLst>
            </a:pPr>
            <a:r>
              <a:rPr lang="en-US" altLang="zh-CN" sz="1600" dirty="0" smtClean="0">
                <a:latin typeface="+mj-ea"/>
                <a:ea typeface="+mj-ea"/>
              </a:rPr>
              <a:t>URS</a:t>
            </a:r>
            <a:r>
              <a:rPr lang="zh-CN" altLang="zh-CN" sz="1600" dirty="0">
                <a:latin typeface="+mj-ea"/>
                <a:ea typeface="+mj-ea"/>
              </a:rPr>
              <a:t>文件必须包括以下部分</a:t>
            </a:r>
            <a:r>
              <a:rPr lang="en-US" altLang="zh-CN" sz="1600" dirty="0">
                <a:latin typeface="+mj-ea"/>
                <a:ea typeface="+mj-ea"/>
              </a:rPr>
              <a:t>:</a:t>
            </a:r>
            <a:endParaRPr lang="zh-CN" altLang="zh-CN" sz="1600" dirty="0">
              <a:latin typeface="+mj-ea"/>
              <a:ea typeface="+mj-ea"/>
            </a:endParaRPr>
          </a:p>
          <a:p>
            <a:pPr marL="457200" marR="190500" lvl="2" indent="-285750">
              <a:lnSpc>
                <a:spcPct val="150000"/>
              </a:lnSpc>
              <a:buFont typeface="Arial" panose="020B0604020202020204" pitchFamily="34" charset="0"/>
              <a:buChar char="•"/>
              <a:tabLst>
                <a:tab pos="1130300" algn="l"/>
              </a:tabLst>
            </a:pPr>
            <a:r>
              <a:rPr lang="zh-CN" altLang="zh-CN" sz="1600" dirty="0" smtClean="0">
                <a:latin typeface="+mj-ea"/>
                <a:ea typeface="+mj-ea"/>
              </a:rPr>
              <a:t>目的</a:t>
            </a:r>
            <a:r>
              <a:rPr lang="zh-CN" altLang="zh-CN" sz="1600" dirty="0">
                <a:latin typeface="+mj-ea"/>
                <a:ea typeface="+mj-ea"/>
              </a:rPr>
              <a:t>及范围</a:t>
            </a:r>
            <a:r>
              <a:rPr lang="en-US" altLang="zh-CN" sz="1600" dirty="0">
                <a:latin typeface="+mj-ea"/>
                <a:ea typeface="+mj-ea"/>
              </a:rPr>
              <a:t>:</a:t>
            </a:r>
            <a:r>
              <a:rPr lang="zh-CN" altLang="zh-CN" sz="1600" dirty="0">
                <a:latin typeface="+mj-ea"/>
                <a:ea typeface="+mj-ea"/>
              </a:rPr>
              <a:t>确定</a:t>
            </a:r>
            <a:r>
              <a:rPr lang="en-US" altLang="zh-CN" sz="1600" dirty="0">
                <a:latin typeface="+mj-ea"/>
                <a:ea typeface="+mj-ea"/>
              </a:rPr>
              <a:t>URS</a:t>
            </a:r>
            <a:r>
              <a:rPr lang="zh-CN" altLang="zh-CN" sz="1600" dirty="0">
                <a:latin typeface="+mj-ea"/>
                <a:ea typeface="+mj-ea"/>
              </a:rPr>
              <a:t>涵盖的系统。</a:t>
            </a:r>
          </a:p>
          <a:p>
            <a:pPr marL="457200" marR="190500" lvl="2" indent="-285750">
              <a:lnSpc>
                <a:spcPct val="150000"/>
              </a:lnSpc>
              <a:buFont typeface="Arial" panose="020B0604020202020204" pitchFamily="34" charset="0"/>
              <a:buChar char="•"/>
              <a:tabLst>
                <a:tab pos="1130300" algn="l"/>
              </a:tabLst>
            </a:pPr>
            <a:r>
              <a:rPr lang="zh-CN" altLang="zh-CN" sz="1600" dirty="0" smtClean="0">
                <a:latin typeface="+mj-ea"/>
                <a:ea typeface="+mj-ea"/>
              </a:rPr>
              <a:t>系统概述</a:t>
            </a:r>
            <a:r>
              <a:rPr lang="en-US" altLang="zh-CN" sz="1600" dirty="0">
                <a:latin typeface="+mj-ea"/>
                <a:ea typeface="+mj-ea"/>
              </a:rPr>
              <a:t>:</a:t>
            </a:r>
            <a:r>
              <a:rPr lang="zh-CN" altLang="zh-CN" sz="1600" dirty="0">
                <a:latin typeface="+mj-ea"/>
                <a:ea typeface="+mj-ea"/>
              </a:rPr>
              <a:t>描述系统。可以参考适当的工艺流程图、数据流程图、网络图等。</a:t>
            </a:r>
          </a:p>
          <a:p>
            <a:pPr marL="457200" marR="115570" lvl="2" indent="-285750">
              <a:lnSpc>
                <a:spcPct val="150000"/>
              </a:lnSpc>
              <a:buFont typeface="Arial" panose="020B0604020202020204" pitchFamily="34" charset="0"/>
              <a:buChar char="•"/>
              <a:tabLst>
                <a:tab pos="1130300" algn="l"/>
              </a:tabLst>
            </a:pPr>
            <a:r>
              <a:rPr lang="zh-CN" altLang="zh-CN" sz="1600" dirty="0" smtClean="0">
                <a:latin typeface="+mj-ea"/>
                <a:ea typeface="+mj-ea"/>
              </a:rPr>
              <a:t>定义</a:t>
            </a:r>
            <a:r>
              <a:rPr lang="zh-CN" altLang="zh-CN" sz="1600" dirty="0">
                <a:latin typeface="+mj-ea"/>
                <a:ea typeface="+mj-ea"/>
              </a:rPr>
              <a:t>、缩写、引用</a:t>
            </a:r>
            <a:r>
              <a:rPr lang="en-US" altLang="zh-CN" sz="1600" dirty="0">
                <a:latin typeface="+mj-ea"/>
                <a:ea typeface="+mj-ea"/>
              </a:rPr>
              <a:t>:</a:t>
            </a:r>
            <a:r>
              <a:rPr lang="zh-CN" altLang="zh-CN" sz="1600" dirty="0">
                <a:latin typeface="+mj-ea"/>
                <a:ea typeface="+mj-ea"/>
              </a:rPr>
              <a:t>当定义、缩写和引用出现并使用在</a:t>
            </a:r>
            <a:r>
              <a:rPr lang="en-US" altLang="zh-CN" sz="1600" dirty="0">
                <a:latin typeface="+mj-ea"/>
                <a:ea typeface="+mj-ea"/>
              </a:rPr>
              <a:t>URS</a:t>
            </a:r>
            <a:r>
              <a:rPr lang="zh-CN" altLang="zh-CN" sz="1600" dirty="0">
                <a:latin typeface="+mj-ea"/>
                <a:ea typeface="+mj-ea"/>
              </a:rPr>
              <a:t>主体中时，要列出表格写明。</a:t>
            </a:r>
          </a:p>
          <a:p>
            <a:pPr marL="457200" marR="190500" lvl="2" indent="-285750">
              <a:lnSpc>
                <a:spcPct val="150000"/>
              </a:lnSpc>
              <a:buFont typeface="Arial" panose="020B0604020202020204" pitchFamily="34" charset="0"/>
              <a:buChar char="•"/>
              <a:tabLst>
                <a:tab pos="1130300" algn="l"/>
              </a:tabLst>
            </a:pPr>
            <a:r>
              <a:rPr lang="zh-CN" altLang="zh-CN" sz="1600" dirty="0" smtClean="0">
                <a:latin typeface="+mj-ea"/>
                <a:ea typeface="+mj-ea"/>
              </a:rPr>
              <a:t>要求</a:t>
            </a:r>
            <a:r>
              <a:rPr lang="en-US" altLang="zh-CN" sz="1600" dirty="0">
                <a:latin typeface="+mj-ea"/>
                <a:ea typeface="+mj-ea"/>
              </a:rPr>
              <a:t>:</a:t>
            </a:r>
            <a:r>
              <a:rPr lang="zh-CN" altLang="zh-CN" sz="1600" dirty="0">
                <a:latin typeface="+mj-ea"/>
                <a:ea typeface="+mj-ea"/>
              </a:rPr>
              <a:t>用以下面资料填充模板。</a:t>
            </a:r>
          </a:p>
          <a:p>
            <a:pPr marL="0" marR="190500" lvl="1">
              <a:lnSpc>
                <a:spcPct val="150000"/>
              </a:lnSpc>
              <a:tabLst>
                <a:tab pos="1130300" algn="l"/>
              </a:tabLst>
            </a:pPr>
            <a:r>
              <a:rPr lang="zh-CN" altLang="zh-CN" sz="1600" dirty="0" smtClean="0">
                <a:latin typeface="+mj-ea"/>
                <a:ea typeface="+mj-ea"/>
              </a:rPr>
              <a:t>必须</a:t>
            </a:r>
            <a:r>
              <a:rPr lang="zh-CN" altLang="zh-CN" sz="1600" dirty="0">
                <a:latin typeface="+mj-ea"/>
                <a:ea typeface="+mj-ea"/>
              </a:rPr>
              <a:t>在类型那列中把需求分类为质量或业务</a:t>
            </a:r>
            <a:r>
              <a:rPr lang="zh-CN" altLang="zh-CN" sz="1600" dirty="0" smtClean="0">
                <a:latin typeface="+mj-ea"/>
                <a:ea typeface="+mj-ea"/>
              </a:rPr>
              <a:t>。</a:t>
            </a:r>
          </a:p>
          <a:p>
            <a:pPr marL="0" marR="190500" lvl="1">
              <a:lnSpc>
                <a:spcPct val="150000"/>
              </a:lnSpc>
              <a:tabLst>
                <a:tab pos="1130300" algn="l"/>
              </a:tabLst>
            </a:pPr>
            <a:r>
              <a:rPr lang="zh-CN" altLang="zh-CN" sz="1600" dirty="0" smtClean="0">
                <a:latin typeface="+mj-ea"/>
                <a:ea typeface="+mj-ea"/>
              </a:rPr>
              <a:t>包括以下需求类别。如类别不适用，请在模板内输入</a:t>
            </a:r>
            <a:r>
              <a:rPr lang="en-US" altLang="zh-CN" sz="1600" dirty="0" smtClean="0">
                <a:latin typeface="+mj-ea"/>
                <a:ea typeface="+mj-ea"/>
              </a:rPr>
              <a:t>“</a:t>
            </a:r>
            <a:r>
              <a:rPr lang="zh-CN" altLang="zh-CN" sz="1600" dirty="0" smtClean="0">
                <a:latin typeface="+mj-ea"/>
                <a:ea typeface="+mj-ea"/>
              </a:rPr>
              <a:t>不适用</a:t>
            </a:r>
            <a:r>
              <a:rPr lang="en-US" altLang="zh-CN" sz="1600" dirty="0" smtClean="0">
                <a:latin typeface="+mj-ea"/>
                <a:ea typeface="+mj-ea"/>
              </a:rPr>
              <a:t>”</a:t>
            </a:r>
            <a:r>
              <a:rPr lang="zh-CN" altLang="zh-CN" sz="1600" dirty="0" smtClean="0">
                <a:latin typeface="+mj-ea"/>
                <a:ea typeface="+mj-ea"/>
              </a:rPr>
              <a:t>，并注明理由</a:t>
            </a:r>
            <a:r>
              <a:rPr lang="en-US" altLang="zh-CN" sz="1600" dirty="0" smtClean="0">
                <a:latin typeface="+mj-ea"/>
                <a:ea typeface="+mj-ea"/>
              </a:rPr>
              <a:t>:</a:t>
            </a:r>
            <a:endParaRPr lang="zh-CN" altLang="zh-CN" sz="1600" dirty="0" smtClean="0">
              <a:latin typeface="+mj-ea"/>
              <a:ea typeface="+mj-ea"/>
            </a:endParaRPr>
          </a:p>
          <a:p>
            <a:pPr marL="457200" marR="190500" lvl="2" indent="-285750">
              <a:lnSpc>
                <a:spcPct val="150000"/>
              </a:lnSpc>
              <a:buFont typeface="Arial" panose="020B0604020202020204" pitchFamily="34" charset="0"/>
              <a:buChar char="•"/>
              <a:tabLst>
                <a:tab pos="1130300" algn="l"/>
              </a:tabLst>
            </a:pPr>
            <a:r>
              <a:rPr lang="en-US" altLang="zh-CN" sz="1600" dirty="0">
                <a:latin typeface="+mj-ea"/>
                <a:ea typeface="+mj-ea"/>
              </a:rPr>
              <a:t> </a:t>
            </a:r>
            <a:r>
              <a:rPr lang="en-US" altLang="zh-CN" sz="1600" dirty="0" err="1">
                <a:latin typeface="+mj-ea"/>
                <a:ea typeface="+mj-ea"/>
              </a:rPr>
              <a:t>工艺需求</a:t>
            </a:r>
            <a:endParaRPr lang="zh-CN" altLang="zh-CN" sz="1600" dirty="0">
              <a:latin typeface="+mj-ea"/>
              <a:ea typeface="+mj-ea"/>
            </a:endParaRPr>
          </a:p>
          <a:p>
            <a:pPr marL="457200" marR="190500" lvl="2" indent="-285750">
              <a:lnSpc>
                <a:spcPct val="150000"/>
              </a:lnSpc>
              <a:buFont typeface="Arial" panose="020B0604020202020204" pitchFamily="34" charset="0"/>
              <a:buChar char="•"/>
              <a:tabLst>
                <a:tab pos="1130300" algn="l"/>
              </a:tabLst>
            </a:pPr>
            <a:r>
              <a:rPr lang="en-US" altLang="zh-CN" sz="1600" dirty="0">
                <a:latin typeface="+mj-ea"/>
                <a:ea typeface="+mj-ea"/>
              </a:rPr>
              <a:t> </a:t>
            </a:r>
            <a:r>
              <a:rPr lang="en-US" altLang="zh-CN" sz="1600" dirty="0" err="1">
                <a:latin typeface="+mj-ea"/>
                <a:ea typeface="+mj-ea"/>
              </a:rPr>
              <a:t>自动化和记录</a:t>
            </a:r>
            <a:endParaRPr lang="zh-CN" altLang="zh-CN" sz="1600" dirty="0">
              <a:latin typeface="+mj-ea"/>
              <a:ea typeface="+mj-ea"/>
            </a:endParaRPr>
          </a:p>
          <a:p>
            <a:pPr marL="457200" marR="190500" lvl="2" indent="-285750">
              <a:lnSpc>
                <a:spcPct val="150000"/>
              </a:lnSpc>
              <a:buFont typeface="Arial" panose="020B0604020202020204" pitchFamily="34" charset="0"/>
              <a:buChar char="•"/>
              <a:tabLst>
                <a:tab pos="1130300" algn="l"/>
              </a:tabLst>
            </a:pPr>
            <a:r>
              <a:rPr lang="en-US" altLang="zh-CN" sz="1600" dirty="0">
                <a:latin typeface="+mj-ea"/>
                <a:ea typeface="+mj-ea"/>
              </a:rPr>
              <a:t> </a:t>
            </a:r>
            <a:r>
              <a:rPr lang="en-US" altLang="zh-CN" sz="1600" dirty="0" err="1">
                <a:latin typeface="+mj-ea"/>
                <a:ea typeface="+mj-ea"/>
              </a:rPr>
              <a:t>设计与施工</a:t>
            </a:r>
            <a:endParaRPr lang="zh-CN" altLang="zh-CN" sz="1600" dirty="0">
              <a:latin typeface="+mj-ea"/>
              <a:ea typeface="+mj-ea"/>
            </a:endParaRPr>
          </a:p>
          <a:p>
            <a:pPr marL="457200" marR="190500" lvl="2" indent="-285750">
              <a:lnSpc>
                <a:spcPct val="150000"/>
              </a:lnSpc>
              <a:buFont typeface="Arial" panose="020B0604020202020204" pitchFamily="34" charset="0"/>
              <a:buChar char="•"/>
              <a:tabLst>
                <a:tab pos="1130300" algn="l"/>
              </a:tabLst>
            </a:pPr>
            <a:r>
              <a:rPr lang="en-US" altLang="zh-CN" sz="1600" dirty="0">
                <a:latin typeface="+mj-ea"/>
                <a:ea typeface="+mj-ea"/>
              </a:rPr>
              <a:t> </a:t>
            </a:r>
            <a:r>
              <a:rPr lang="en-US" altLang="zh-CN" sz="1600" dirty="0" err="1">
                <a:latin typeface="+mj-ea"/>
                <a:ea typeface="+mj-ea"/>
              </a:rPr>
              <a:t>操作和维护</a:t>
            </a:r>
            <a:endParaRPr lang="zh-CN" altLang="zh-CN" sz="1600" dirty="0">
              <a:latin typeface="+mj-ea"/>
              <a:ea typeface="+mj-ea"/>
            </a:endParaRPr>
          </a:p>
          <a:p>
            <a:pPr marL="457200" marR="190500" lvl="2" indent="-285750">
              <a:lnSpc>
                <a:spcPct val="150000"/>
              </a:lnSpc>
              <a:buFont typeface="Arial" panose="020B0604020202020204" pitchFamily="34" charset="0"/>
              <a:buChar char="•"/>
              <a:tabLst>
                <a:tab pos="1130300" algn="l"/>
              </a:tabLst>
            </a:pPr>
            <a:r>
              <a:rPr lang="en-US" altLang="zh-CN" sz="1600" dirty="0">
                <a:latin typeface="+mj-ea"/>
                <a:ea typeface="+mj-ea"/>
              </a:rPr>
              <a:t> </a:t>
            </a:r>
            <a:r>
              <a:rPr lang="en-US" altLang="zh-CN" sz="1600" dirty="0" err="1">
                <a:latin typeface="+mj-ea"/>
                <a:ea typeface="+mj-ea"/>
              </a:rPr>
              <a:t>杂项</a:t>
            </a:r>
            <a:r>
              <a:rPr lang="en-US" altLang="zh-CN" sz="1600" dirty="0">
                <a:latin typeface="+mj-ea"/>
                <a:ea typeface="+mj-ea"/>
              </a:rPr>
              <a:t>(</a:t>
            </a:r>
            <a:r>
              <a:rPr lang="en-US" altLang="zh-CN" sz="1600" dirty="0" err="1">
                <a:latin typeface="+mj-ea"/>
                <a:ea typeface="+mj-ea"/>
              </a:rPr>
              <a:t>如文件、程序</a:t>
            </a:r>
            <a:r>
              <a:rPr lang="en-US" altLang="zh-CN" sz="1600" dirty="0">
                <a:latin typeface="+mj-ea"/>
                <a:ea typeface="+mj-ea"/>
              </a:rPr>
              <a:t>)</a:t>
            </a:r>
            <a:endParaRPr lang="zh-CN" altLang="zh-CN" sz="1600" dirty="0">
              <a:latin typeface="+mj-ea"/>
              <a:ea typeface="+mj-ea"/>
            </a:endParaRP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79</a:t>
            </a:fld>
            <a:r>
              <a:rPr lang="en-US" altLang="zh-CN" dirty="0" smtClean="0"/>
              <a:t>/119</a:t>
            </a:r>
            <a:endParaRPr lang="zh-CN" altLang="en-US" dirty="0"/>
          </a:p>
        </p:txBody>
      </p:sp>
    </p:spTree>
    <p:extLst>
      <p:ext uri="{BB962C8B-B14F-4D97-AF65-F5344CB8AC3E}">
        <p14:creationId xmlns:p14="http://schemas.microsoft.com/office/powerpoint/2010/main" val="1896358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调试和确认管理模式的第一次改进</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7891" y="1031978"/>
            <a:ext cx="7696200" cy="500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7"/>
          <p:cNvSpPr txBox="1"/>
          <p:nvPr/>
        </p:nvSpPr>
        <p:spPr>
          <a:xfrm>
            <a:off x="2861582" y="3717007"/>
            <a:ext cx="2559923" cy="2332946"/>
          </a:xfrm>
          <a:prstGeom prst="rect">
            <a:avLst/>
          </a:prstGeom>
          <a:noFill/>
        </p:spPr>
        <p:txBody>
          <a:bodyPr wrap="square" rtlCol="0">
            <a:spAutoFit/>
          </a:bodyPr>
          <a:lstStyle/>
          <a:p>
            <a:pPr>
              <a:lnSpc>
                <a:spcPct val="130000"/>
              </a:lnSpc>
            </a:pPr>
            <a:r>
              <a:rPr lang="zh-CN" altLang="en-US" sz="1400" dirty="0" smtClean="0">
                <a:solidFill>
                  <a:srgbClr val="FF0000"/>
                </a:solidFill>
                <a:latin typeface="+mj-ea"/>
                <a:ea typeface="+mj-ea"/>
              </a:rPr>
              <a:t>主要风险评估工具：</a:t>
            </a:r>
            <a:endParaRPr lang="en-US" altLang="zh-CN" sz="1400" dirty="0" smtClean="0">
              <a:solidFill>
                <a:srgbClr val="FF0000"/>
              </a:solidFill>
              <a:latin typeface="+mj-ea"/>
              <a:ea typeface="+mj-ea"/>
            </a:endParaRPr>
          </a:p>
          <a:p>
            <a:pPr>
              <a:lnSpc>
                <a:spcPct val="130000"/>
              </a:lnSpc>
            </a:pPr>
            <a:r>
              <a:rPr lang="en-US" altLang="zh-CN" sz="1400" dirty="0" smtClean="0">
                <a:solidFill>
                  <a:srgbClr val="FF0000"/>
                </a:solidFill>
                <a:latin typeface="+mj-ea"/>
                <a:ea typeface="+mj-ea"/>
              </a:rPr>
              <a:t>1. CQAs</a:t>
            </a:r>
            <a:r>
              <a:rPr lang="zh-CN" altLang="en-US" sz="1400" dirty="0" smtClean="0">
                <a:solidFill>
                  <a:srgbClr val="FF0000"/>
                </a:solidFill>
                <a:latin typeface="+mj-ea"/>
                <a:ea typeface="+mj-ea"/>
              </a:rPr>
              <a:t>和</a:t>
            </a:r>
            <a:r>
              <a:rPr lang="en-US" altLang="zh-CN" sz="1400" dirty="0" smtClean="0">
                <a:solidFill>
                  <a:srgbClr val="FF0000"/>
                </a:solidFill>
                <a:latin typeface="+mj-ea"/>
                <a:ea typeface="+mj-ea"/>
              </a:rPr>
              <a:t>CPPs</a:t>
            </a:r>
            <a:r>
              <a:rPr lang="zh-CN" altLang="en-US" sz="1400" dirty="0" smtClean="0">
                <a:solidFill>
                  <a:srgbClr val="FF0000"/>
                </a:solidFill>
                <a:latin typeface="+mj-ea"/>
                <a:ea typeface="+mj-ea"/>
              </a:rPr>
              <a:t>评估</a:t>
            </a:r>
            <a:endParaRPr lang="zh-CN" altLang="en-US" sz="1400" dirty="0">
              <a:solidFill>
                <a:srgbClr val="FF0000"/>
              </a:solidFill>
              <a:latin typeface="+mj-ea"/>
              <a:ea typeface="+mj-ea"/>
            </a:endParaRPr>
          </a:p>
          <a:p>
            <a:pPr>
              <a:lnSpc>
                <a:spcPct val="130000"/>
              </a:lnSpc>
            </a:pPr>
            <a:r>
              <a:rPr lang="en-US" altLang="zh-CN" sz="1400" dirty="0" smtClean="0">
                <a:solidFill>
                  <a:srgbClr val="FF0000"/>
                </a:solidFill>
                <a:latin typeface="+mj-ea"/>
                <a:ea typeface="+mj-ea"/>
              </a:rPr>
              <a:t>2. </a:t>
            </a:r>
            <a:r>
              <a:rPr lang="zh-CN" altLang="en-US" sz="1400" dirty="0">
                <a:solidFill>
                  <a:srgbClr val="FF0000"/>
                </a:solidFill>
                <a:latin typeface="+mj-ea"/>
                <a:ea typeface="+mj-ea"/>
              </a:rPr>
              <a:t>系统影响</a:t>
            </a:r>
            <a:r>
              <a:rPr lang="zh-CN" altLang="en-US" sz="1400" dirty="0" smtClean="0">
                <a:solidFill>
                  <a:srgbClr val="FF0000"/>
                </a:solidFill>
                <a:latin typeface="+mj-ea"/>
                <a:ea typeface="+mj-ea"/>
              </a:rPr>
              <a:t>评估</a:t>
            </a:r>
            <a:r>
              <a:rPr lang="en-US" altLang="zh-CN" sz="1400" dirty="0" smtClean="0">
                <a:solidFill>
                  <a:srgbClr val="FF0000"/>
                </a:solidFill>
                <a:latin typeface="+mj-ea"/>
                <a:ea typeface="+mj-ea"/>
              </a:rPr>
              <a:t>(SIA):</a:t>
            </a:r>
            <a:r>
              <a:rPr lang="en-US" altLang="zh-CN" sz="1400" dirty="0">
                <a:solidFill>
                  <a:srgbClr val="FF0000"/>
                </a:solidFill>
                <a:latin typeface="+mj-ea"/>
                <a:ea typeface="+mj-ea"/>
              </a:rPr>
              <a:t/>
            </a:r>
            <a:br>
              <a:rPr lang="en-US" altLang="zh-CN" sz="1400" dirty="0">
                <a:solidFill>
                  <a:srgbClr val="FF0000"/>
                </a:solidFill>
                <a:latin typeface="+mj-ea"/>
                <a:ea typeface="+mj-ea"/>
              </a:rPr>
            </a:br>
            <a:r>
              <a:rPr lang="en-US" altLang="zh-CN" sz="1400" dirty="0" smtClean="0">
                <a:solidFill>
                  <a:srgbClr val="FF0000"/>
                </a:solidFill>
                <a:latin typeface="+mj-ea"/>
                <a:ea typeface="+mj-ea"/>
              </a:rPr>
              <a:t>    </a:t>
            </a:r>
            <a:r>
              <a:rPr lang="zh-CN" altLang="en-US" sz="1400" dirty="0" smtClean="0">
                <a:latin typeface="+mj-ea"/>
                <a:ea typeface="+mj-ea"/>
              </a:rPr>
              <a:t>在</a:t>
            </a:r>
            <a:r>
              <a:rPr lang="en-US" altLang="zh-CN" sz="1400" dirty="0" smtClean="0">
                <a:latin typeface="+mj-ea"/>
                <a:ea typeface="+mj-ea"/>
              </a:rPr>
              <a:t>FSE</a:t>
            </a:r>
            <a:r>
              <a:rPr lang="zh-CN" altLang="en-US" sz="1400" dirty="0" smtClean="0">
                <a:latin typeface="+mj-ea"/>
                <a:ea typeface="+mj-ea"/>
              </a:rPr>
              <a:t>指南中做了优化</a:t>
            </a:r>
            <a:endParaRPr lang="en-US" altLang="zh-CN" sz="1400" dirty="0" smtClean="0">
              <a:latin typeface="+mj-ea"/>
              <a:ea typeface="+mj-ea"/>
            </a:endParaRPr>
          </a:p>
          <a:p>
            <a:pPr>
              <a:lnSpc>
                <a:spcPct val="130000"/>
              </a:lnSpc>
            </a:pPr>
            <a:r>
              <a:rPr lang="en-US" altLang="zh-CN" sz="1400" dirty="0" smtClean="0">
                <a:solidFill>
                  <a:srgbClr val="FF0000"/>
                </a:solidFill>
                <a:latin typeface="+mj-ea"/>
                <a:ea typeface="+mj-ea"/>
              </a:rPr>
              <a:t>3. </a:t>
            </a:r>
            <a:r>
              <a:rPr lang="zh-CN" altLang="en-US" sz="1400" dirty="0" smtClean="0">
                <a:solidFill>
                  <a:srgbClr val="FF0000"/>
                </a:solidFill>
                <a:latin typeface="+mj-ea"/>
                <a:ea typeface="+mj-ea"/>
              </a:rPr>
              <a:t>部件关键性评估</a:t>
            </a:r>
            <a:r>
              <a:rPr lang="en-US" altLang="zh-CN" sz="1400" dirty="0" smtClean="0">
                <a:solidFill>
                  <a:srgbClr val="FF0000"/>
                </a:solidFill>
                <a:latin typeface="+mj-ea"/>
                <a:ea typeface="+mj-ea"/>
              </a:rPr>
              <a:t>(CCA): </a:t>
            </a:r>
          </a:p>
          <a:p>
            <a:pPr>
              <a:lnSpc>
                <a:spcPct val="130000"/>
              </a:lnSpc>
            </a:pPr>
            <a:r>
              <a:rPr lang="en-US" altLang="zh-CN" sz="1400" dirty="0">
                <a:solidFill>
                  <a:srgbClr val="FF0000"/>
                </a:solidFill>
                <a:latin typeface="+mj-ea"/>
                <a:ea typeface="+mj-ea"/>
              </a:rPr>
              <a:t> </a:t>
            </a:r>
            <a:r>
              <a:rPr lang="en-US" altLang="zh-CN" sz="1400" dirty="0" smtClean="0">
                <a:solidFill>
                  <a:srgbClr val="FF0000"/>
                </a:solidFill>
                <a:latin typeface="+mj-ea"/>
                <a:ea typeface="+mj-ea"/>
              </a:rPr>
              <a:t>  </a:t>
            </a:r>
            <a:r>
              <a:rPr lang="zh-CN" altLang="en-US" sz="1400" dirty="0" smtClean="0">
                <a:latin typeface="+mj-ea"/>
                <a:ea typeface="+mj-ea"/>
              </a:rPr>
              <a:t>未</a:t>
            </a:r>
            <a:r>
              <a:rPr lang="zh-CN" altLang="en-US" sz="1400" dirty="0">
                <a:latin typeface="+mj-ea"/>
                <a:ea typeface="+mj-ea"/>
              </a:rPr>
              <a:t>明确舍弃</a:t>
            </a:r>
            <a:r>
              <a:rPr lang="zh-CN" altLang="en-US" sz="1400" dirty="0" smtClean="0">
                <a:latin typeface="+mj-ea"/>
                <a:ea typeface="+mj-ea"/>
              </a:rPr>
              <a:t>，可选择性应用</a:t>
            </a:r>
            <a:endParaRPr lang="en-US" altLang="zh-CN" sz="1400" dirty="0" smtClean="0">
              <a:latin typeface="+mj-ea"/>
              <a:ea typeface="+mj-ea"/>
            </a:endParaRPr>
          </a:p>
          <a:p>
            <a:pPr>
              <a:lnSpc>
                <a:spcPct val="130000"/>
              </a:lnSpc>
            </a:pPr>
            <a:r>
              <a:rPr lang="en-US" altLang="zh-CN" sz="1400" dirty="0" smtClean="0">
                <a:solidFill>
                  <a:srgbClr val="FF0000"/>
                </a:solidFill>
                <a:latin typeface="+mj-ea"/>
                <a:ea typeface="+mj-ea"/>
              </a:rPr>
              <a:t>4. </a:t>
            </a:r>
            <a:r>
              <a:rPr lang="zh-CN" altLang="en-US" sz="1400" dirty="0" smtClean="0">
                <a:solidFill>
                  <a:srgbClr val="FF0000"/>
                </a:solidFill>
                <a:latin typeface="+mj-ea"/>
                <a:ea typeface="+mj-ea"/>
              </a:rPr>
              <a:t>提出关键方面</a:t>
            </a:r>
            <a:r>
              <a:rPr lang="en-US" altLang="zh-CN" sz="1400" dirty="0" smtClean="0">
                <a:solidFill>
                  <a:srgbClr val="FF0000"/>
                </a:solidFill>
                <a:latin typeface="+mj-ea"/>
                <a:ea typeface="+mj-ea"/>
              </a:rPr>
              <a:t>(CA)</a:t>
            </a:r>
            <a:r>
              <a:rPr lang="zh-CN" altLang="en-US" sz="1400" dirty="0" smtClean="0">
                <a:solidFill>
                  <a:srgbClr val="FF0000"/>
                </a:solidFill>
                <a:latin typeface="+mj-ea"/>
                <a:ea typeface="+mj-ea"/>
              </a:rPr>
              <a:t>的概念</a:t>
            </a:r>
            <a:r>
              <a:rPr lang="en-US" altLang="zh-CN" sz="1400" dirty="0" smtClean="0">
                <a:solidFill>
                  <a:srgbClr val="FF0000"/>
                </a:solidFill>
                <a:latin typeface="+mj-ea"/>
                <a:ea typeface="+mj-ea"/>
              </a:rPr>
              <a:t>: </a:t>
            </a:r>
          </a:p>
          <a:p>
            <a:pPr>
              <a:lnSpc>
                <a:spcPct val="130000"/>
              </a:lnSpc>
            </a:pPr>
            <a:r>
              <a:rPr lang="en-US" altLang="zh-CN" sz="1400" dirty="0">
                <a:latin typeface="+mj-ea"/>
                <a:ea typeface="+mj-ea"/>
              </a:rPr>
              <a:t> </a:t>
            </a:r>
            <a:r>
              <a:rPr lang="en-US" altLang="zh-CN" sz="1400" dirty="0" smtClean="0">
                <a:latin typeface="+mj-ea"/>
                <a:ea typeface="+mj-ea"/>
              </a:rPr>
              <a:t>   </a:t>
            </a:r>
            <a:r>
              <a:rPr lang="zh-CN" altLang="en-US" sz="1400" dirty="0" smtClean="0">
                <a:latin typeface="+mj-ea"/>
                <a:ea typeface="+mj-ea"/>
              </a:rPr>
              <a:t>举例较少，仍需扩展解读</a:t>
            </a:r>
            <a:endParaRPr lang="en-US" altLang="zh-CN" sz="1400" dirty="0">
              <a:latin typeface="+mj-ea"/>
              <a:ea typeface="+mj-ea"/>
            </a:endParaRPr>
          </a:p>
        </p:txBody>
      </p:sp>
      <p:sp>
        <p:nvSpPr>
          <p:cNvPr id="9" name="文本框 8"/>
          <p:cNvSpPr txBox="1"/>
          <p:nvPr/>
        </p:nvSpPr>
        <p:spPr>
          <a:xfrm>
            <a:off x="4923440" y="1849273"/>
            <a:ext cx="4515200" cy="338554"/>
          </a:xfrm>
          <a:prstGeom prst="rect">
            <a:avLst/>
          </a:prstGeom>
          <a:noFill/>
        </p:spPr>
        <p:txBody>
          <a:bodyPr wrap="square" rtlCol="0">
            <a:spAutoFit/>
          </a:bodyPr>
          <a:lstStyle/>
          <a:p>
            <a:pPr algn="ctr"/>
            <a:r>
              <a:rPr lang="zh-CN" altLang="en-US" sz="1600" b="1" dirty="0" smtClean="0">
                <a:solidFill>
                  <a:srgbClr val="FF0000"/>
                </a:solidFill>
                <a:latin typeface="微软雅黑" panose="020B0503020204020204" pitchFamily="34" charset="-122"/>
                <a:ea typeface="微软雅黑" panose="020B0503020204020204" pitchFamily="34" charset="-122"/>
              </a:rPr>
              <a:t>受</a:t>
            </a:r>
            <a:r>
              <a:rPr lang="en-US" altLang="zh-CN" sz="1600" b="1" dirty="0" smtClean="0">
                <a:solidFill>
                  <a:srgbClr val="FF0000"/>
                </a:solidFill>
                <a:latin typeface="微软雅黑" panose="020B0503020204020204" pitchFamily="34" charset="-122"/>
                <a:ea typeface="微软雅黑" panose="020B0503020204020204" pitchFamily="34" charset="-122"/>
              </a:rPr>
              <a:t>E2500</a:t>
            </a:r>
            <a:r>
              <a:rPr lang="zh-CN" altLang="en-US" sz="1600" b="1" dirty="0" smtClean="0">
                <a:solidFill>
                  <a:srgbClr val="FF0000"/>
                </a:solidFill>
                <a:latin typeface="微软雅黑" panose="020B0503020204020204" pitchFamily="34" charset="-122"/>
                <a:ea typeface="微软雅黑" panose="020B0503020204020204" pitchFamily="34" charset="-122"/>
              </a:rPr>
              <a:t>管理模式影响，调整了风险管理内容</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255725" y="2993101"/>
            <a:ext cx="2755270" cy="110775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ts val="0"/>
              </a:spcBef>
              <a:spcAft>
                <a:spcPts val="1200"/>
              </a:spcAft>
              <a:buChar char="•"/>
              <a:defRPr sz="2800">
                <a:solidFill>
                  <a:schemeClr val="bg2"/>
                </a:solidFill>
                <a:latin typeface="+mn-lt"/>
                <a:ea typeface="+mn-ea"/>
                <a:cs typeface="+mn-cs"/>
              </a:defRPr>
            </a:lvl1pPr>
            <a:lvl2pPr marL="742950" indent="-285750" algn="l" rtl="0" eaLnBrk="0" fontAlgn="base" hangingPunct="0">
              <a:spcBef>
                <a:spcPts val="0"/>
              </a:spcBef>
              <a:spcAft>
                <a:spcPts val="1200"/>
              </a:spcAft>
              <a:buChar char="•"/>
              <a:defRPr sz="2400">
                <a:solidFill>
                  <a:schemeClr val="bg2"/>
                </a:solidFill>
                <a:latin typeface="+mn-lt"/>
              </a:defRPr>
            </a:lvl2pPr>
            <a:lvl3pPr marL="1143000" indent="-228600" algn="l" rtl="0" eaLnBrk="0" fontAlgn="base" hangingPunct="0">
              <a:spcBef>
                <a:spcPts val="0"/>
              </a:spcBef>
              <a:spcAft>
                <a:spcPts val="1200"/>
              </a:spcAft>
              <a:buChar char="•"/>
              <a:defRPr sz="2000">
                <a:solidFill>
                  <a:schemeClr val="bg2"/>
                </a:solidFill>
                <a:latin typeface="+mn-lt"/>
              </a:defRPr>
            </a:lvl3pPr>
            <a:lvl4pPr marL="1600200" indent="-228600" algn="l" rtl="0" eaLnBrk="0" fontAlgn="base" hangingPunct="0">
              <a:spcBef>
                <a:spcPts val="0"/>
              </a:spcBef>
              <a:spcAft>
                <a:spcPts val="1200"/>
              </a:spcAft>
              <a:buChar char="•"/>
              <a:defRPr sz="1800">
                <a:solidFill>
                  <a:schemeClr val="bg2"/>
                </a:solidFill>
                <a:latin typeface="+mn-lt"/>
              </a:defRPr>
            </a:lvl4pPr>
            <a:lvl5pPr marL="2057400" indent="-228600" algn="l" rtl="0" eaLnBrk="0" fontAlgn="base" hangingPunct="0">
              <a:spcBef>
                <a:spcPts val="0"/>
              </a:spcBef>
              <a:spcAft>
                <a:spcPts val="1200"/>
              </a:spcAft>
              <a:buClr>
                <a:schemeClr val="tx2"/>
              </a:buClr>
              <a:buChar char="•"/>
              <a:defRPr sz="1800">
                <a:solidFill>
                  <a:schemeClr val="bg2"/>
                </a:solidFill>
                <a:latin typeface="+mn-lt"/>
              </a:defRPr>
            </a:lvl5pPr>
            <a:lvl6pPr marL="2514600" indent="-228600" algn="l" rtl="0" eaLnBrk="1" fontAlgn="base" hangingPunct="1">
              <a:spcBef>
                <a:spcPct val="20000"/>
              </a:spcBef>
              <a:spcAft>
                <a:spcPct val="0"/>
              </a:spcAft>
              <a:buClr>
                <a:schemeClr val="tx2"/>
              </a:buClr>
              <a:buChar char="•"/>
              <a:defRPr sz="1800">
                <a:solidFill>
                  <a:schemeClr val="bg2"/>
                </a:solidFill>
                <a:latin typeface="+mn-lt"/>
              </a:defRPr>
            </a:lvl6pPr>
            <a:lvl7pPr marL="2971800" indent="-228600" algn="l" rtl="0" eaLnBrk="1" fontAlgn="base" hangingPunct="1">
              <a:spcBef>
                <a:spcPct val="20000"/>
              </a:spcBef>
              <a:spcAft>
                <a:spcPct val="0"/>
              </a:spcAft>
              <a:buClr>
                <a:schemeClr val="tx2"/>
              </a:buClr>
              <a:buChar char="•"/>
              <a:defRPr sz="1800">
                <a:solidFill>
                  <a:schemeClr val="bg2"/>
                </a:solidFill>
                <a:latin typeface="+mn-lt"/>
              </a:defRPr>
            </a:lvl7pPr>
            <a:lvl8pPr marL="3429000" indent="-228600" algn="l" rtl="0" eaLnBrk="1" fontAlgn="base" hangingPunct="1">
              <a:spcBef>
                <a:spcPct val="20000"/>
              </a:spcBef>
              <a:spcAft>
                <a:spcPct val="0"/>
              </a:spcAft>
              <a:buClr>
                <a:schemeClr val="tx2"/>
              </a:buClr>
              <a:buChar char="•"/>
              <a:defRPr sz="1800">
                <a:solidFill>
                  <a:schemeClr val="bg2"/>
                </a:solidFill>
                <a:latin typeface="+mn-lt"/>
              </a:defRPr>
            </a:lvl8pPr>
            <a:lvl9pPr marL="3886200" indent="-228600" algn="l" rtl="0" eaLnBrk="1" fontAlgn="base" hangingPunct="1">
              <a:spcBef>
                <a:spcPct val="20000"/>
              </a:spcBef>
              <a:spcAft>
                <a:spcPct val="0"/>
              </a:spcAft>
              <a:buClr>
                <a:schemeClr val="tx2"/>
              </a:buClr>
              <a:buChar char="•"/>
              <a:defRPr sz="1800">
                <a:solidFill>
                  <a:schemeClr val="bg2"/>
                </a:solidFill>
                <a:latin typeface="+mn-lt"/>
              </a:defRPr>
            </a:lvl9pPr>
          </a:lstStyle>
          <a:p>
            <a:pPr algn="ctr" eaLnBrk="1" hangingPunct="1">
              <a:lnSpc>
                <a:spcPct val="90000"/>
              </a:lnSpc>
              <a:spcBef>
                <a:spcPct val="0"/>
              </a:spcBef>
              <a:buFontTx/>
              <a:buNone/>
            </a:pPr>
            <a:r>
              <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ARM C&amp;Q</a:t>
            </a: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指南</a:t>
            </a:r>
            <a:endPar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eaLnBrk="1" hangingPunct="1">
              <a:lnSpc>
                <a:spcPct val="90000"/>
              </a:lnSpc>
              <a:spcBef>
                <a:spcPct val="0"/>
              </a:spcBef>
              <a:buFontTx/>
              <a:buNone/>
            </a:pP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基于科学和风险的</a:t>
            </a:r>
            <a:endParaRPr lang="en-US" altLang="zh-CN" sz="1800" b="1" kern="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eaLnBrk="1" hangingPunct="1">
              <a:lnSpc>
                <a:spcPct val="90000"/>
              </a:lnSpc>
              <a:spcBef>
                <a:spcPct val="0"/>
              </a:spcBef>
              <a:buFontTx/>
              <a:buNone/>
            </a:pPr>
            <a:r>
              <a:rPr lang="zh-CN" altLang="en-US" sz="1800" b="1" kern="0" dirty="0" smtClean="0">
                <a:solidFill>
                  <a:schemeClr val="tx1">
                    <a:lumMod val="95000"/>
                    <a:lumOff val="5000"/>
                  </a:schemeClr>
                </a:solidFill>
                <a:latin typeface="微软雅黑" panose="020B0503020204020204" pitchFamily="34" charset="-122"/>
                <a:ea typeface="微软雅黑" panose="020B0503020204020204" pitchFamily="34" charset="-122"/>
              </a:rPr>
              <a:t>过渡性管理模式</a:t>
            </a:r>
            <a:endParaRPr lang="zh-CN" altLang="en-US" sz="1800"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a:t>
            </a:fld>
            <a:r>
              <a:rPr lang="en-US" altLang="zh-CN" dirty="0" smtClean="0"/>
              <a:t>/119</a:t>
            </a:r>
            <a:endParaRPr lang="zh-CN" altLang="en-US" dirty="0"/>
          </a:p>
        </p:txBody>
      </p:sp>
    </p:spTree>
    <p:extLst>
      <p:ext uri="{BB962C8B-B14F-4D97-AF65-F5344CB8AC3E}">
        <p14:creationId xmlns:p14="http://schemas.microsoft.com/office/powerpoint/2010/main" val="2582223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a:t>
            </a:r>
            <a:r>
              <a:rPr lang="zh-CN" altLang="zh-CN" dirty="0" smtClean="0">
                <a:latin typeface="+mj-ea"/>
              </a:rPr>
              <a:t>示例</a:t>
            </a:r>
            <a:r>
              <a:rPr lang="zh-CN" altLang="en-US" dirty="0" smtClean="0">
                <a:latin typeface="+mj-ea"/>
              </a:rPr>
              <a:t>（部分摘选，更详细内容请查阅原文）</a:t>
            </a:r>
            <a:endParaRPr lang="zh-CN" altLang="en-US" dirty="0"/>
          </a:p>
        </p:txBody>
      </p:sp>
      <p:pic>
        <p:nvPicPr>
          <p:cNvPr id="4" name="图片 3"/>
          <p:cNvPicPr>
            <a:picLocks noChangeAspect="1"/>
          </p:cNvPicPr>
          <p:nvPr/>
        </p:nvPicPr>
        <p:blipFill>
          <a:blip r:embed="rId2"/>
          <a:stretch>
            <a:fillRect/>
          </a:stretch>
        </p:blipFill>
        <p:spPr>
          <a:xfrm>
            <a:off x="2192215" y="1026142"/>
            <a:ext cx="7200000" cy="2497216"/>
          </a:xfrm>
          <a:prstGeom prst="rect">
            <a:avLst/>
          </a:prstGeom>
        </p:spPr>
      </p:pic>
      <p:pic>
        <p:nvPicPr>
          <p:cNvPr id="5" name="图片 4"/>
          <p:cNvPicPr>
            <a:picLocks noChangeAspect="1"/>
          </p:cNvPicPr>
          <p:nvPr/>
        </p:nvPicPr>
        <p:blipFill>
          <a:blip r:embed="rId3"/>
          <a:stretch>
            <a:fillRect/>
          </a:stretch>
        </p:blipFill>
        <p:spPr>
          <a:xfrm>
            <a:off x="2192215" y="3556118"/>
            <a:ext cx="7200000" cy="2849052"/>
          </a:xfrm>
          <a:prstGeom prst="rect">
            <a:avLst/>
          </a:prstGeom>
        </p:spPr>
      </p:pic>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80</a:t>
            </a:fld>
            <a:r>
              <a:rPr lang="en-US" altLang="zh-CN" dirty="0" smtClean="0"/>
              <a:t>/119</a:t>
            </a:r>
            <a:endParaRPr lang="zh-CN" altLang="en-US" dirty="0"/>
          </a:p>
        </p:txBody>
      </p:sp>
    </p:spTree>
    <p:extLst>
      <p:ext uri="{BB962C8B-B14F-4D97-AF65-F5344CB8AC3E}">
        <p14:creationId xmlns:p14="http://schemas.microsoft.com/office/powerpoint/2010/main" val="30927830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附录2-用户需求说明示例</a:t>
            </a:r>
            <a:r>
              <a:rPr lang="zh-CN" altLang="en-US" dirty="0">
                <a:latin typeface="+mj-ea"/>
              </a:rPr>
              <a:t>（部分摘选，更详细内容请查阅原文）</a:t>
            </a:r>
            <a:endParaRPr lang="zh-CN" altLang="en-US" dirty="0"/>
          </a:p>
        </p:txBody>
      </p:sp>
      <p:pic>
        <p:nvPicPr>
          <p:cNvPr id="4" name="图片 3"/>
          <p:cNvPicPr>
            <a:picLocks noChangeAspect="1"/>
          </p:cNvPicPr>
          <p:nvPr/>
        </p:nvPicPr>
        <p:blipFill>
          <a:blip r:embed="rId2"/>
          <a:stretch>
            <a:fillRect/>
          </a:stretch>
        </p:blipFill>
        <p:spPr>
          <a:xfrm>
            <a:off x="2332892" y="1135306"/>
            <a:ext cx="7200000" cy="5318182"/>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81</a:t>
            </a:fld>
            <a:r>
              <a:rPr lang="en-US" altLang="zh-CN" dirty="0" smtClean="0"/>
              <a:t>/119</a:t>
            </a:r>
            <a:endParaRPr lang="zh-CN" altLang="en-US" dirty="0"/>
          </a:p>
        </p:txBody>
      </p:sp>
    </p:spTree>
    <p:extLst>
      <p:ext uri="{BB962C8B-B14F-4D97-AF65-F5344CB8AC3E}">
        <p14:creationId xmlns:p14="http://schemas.microsoft.com/office/powerpoint/2010/main" val="18165461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附录2-用户需求说明示例</a:t>
            </a:r>
            <a:r>
              <a:rPr lang="zh-CN" altLang="en-US" dirty="0">
                <a:latin typeface="+mj-ea"/>
              </a:rPr>
              <a:t>（部分摘选，更详细内容请查阅原文）</a:t>
            </a:r>
            <a:endParaRPr lang="zh-CN" altLang="en-US" dirty="0"/>
          </a:p>
        </p:txBody>
      </p:sp>
      <p:pic>
        <p:nvPicPr>
          <p:cNvPr id="5" name="图片 4"/>
          <p:cNvPicPr>
            <a:picLocks noChangeAspect="1"/>
          </p:cNvPicPr>
          <p:nvPr/>
        </p:nvPicPr>
        <p:blipFill>
          <a:blip r:embed="rId2"/>
          <a:stretch>
            <a:fillRect/>
          </a:stretch>
        </p:blipFill>
        <p:spPr>
          <a:xfrm>
            <a:off x="2496000" y="1144450"/>
            <a:ext cx="7200000" cy="5111450"/>
          </a:xfrm>
          <a:prstGeom prst="rect">
            <a:avLst/>
          </a:prstGeom>
        </p:spPr>
      </p:pic>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82</a:t>
            </a:fld>
            <a:r>
              <a:rPr lang="en-US" altLang="zh-CN" dirty="0" smtClean="0"/>
              <a:t>/119</a:t>
            </a:r>
            <a:endParaRPr lang="zh-CN" altLang="en-US" dirty="0"/>
          </a:p>
        </p:txBody>
      </p:sp>
    </p:spTree>
    <p:extLst>
      <p:ext uri="{BB962C8B-B14F-4D97-AF65-F5344CB8AC3E}">
        <p14:creationId xmlns:p14="http://schemas.microsoft.com/office/powerpoint/2010/main" val="32055043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附录2-用户需求说明示例</a:t>
            </a:r>
            <a:r>
              <a:rPr lang="zh-CN" altLang="en-US" dirty="0">
                <a:latin typeface="+mj-ea"/>
              </a:rPr>
              <a:t>（部分摘选，更详细内容请查阅原文）</a:t>
            </a:r>
            <a:endParaRPr lang="zh-CN" altLang="en-US" dirty="0"/>
          </a:p>
        </p:txBody>
      </p:sp>
      <p:pic>
        <p:nvPicPr>
          <p:cNvPr id="4" name="图片 3"/>
          <p:cNvPicPr>
            <a:picLocks noChangeAspect="1"/>
          </p:cNvPicPr>
          <p:nvPr/>
        </p:nvPicPr>
        <p:blipFill>
          <a:blip r:embed="rId2"/>
          <a:stretch>
            <a:fillRect/>
          </a:stretch>
        </p:blipFill>
        <p:spPr>
          <a:xfrm>
            <a:off x="2496000" y="1151792"/>
            <a:ext cx="7200000" cy="5273841"/>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83</a:t>
            </a:fld>
            <a:r>
              <a:rPr lang="en-US" altLang="zh-CN" dirty="0" smtClean="0"/>
              <a:t>/119</a:t>
            </a:r>
            <a:endParaRPr lang="zh-CN" altLang="en-US" dirty="0"/>
          </a:p>
        </p:txBody>
      </p:sp>
    </p:spTree>
    <p:extLst>
      <p:ext uri="{BB962C8B-B14F-4D97-AF65-F5344CB8AC3E}">
        <p14:creationId xmlns:p14="http://schemas.microsoft.com/office/powerpoint/2010/main" val="3221459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附录2-用户需求说明示例</a:t>
            </a:r>
            <a:r>
              <a:rPr lang="zh-CN" altLang="en-US" dirty="0">
                <a:latin typeface="+mj-ea"/>
              </a:rPr>
              <a:t>（部分摘选，更详细内容请查阅原文）</a:t>
            </a:r>
            <a:endParaRPr lang="zh-CN" altLang="en-US" dirty="0"/>
          </a:p>
        </p:txBody>
      </p:sp>
      <p:pic>
        <p:nvPicPr>
          <p:cNvPr id="4" name="图片 3"/>
          <p:cNvPicPr>
            <a:picLocks noChangeAspect="1"/>
          </p:cNvPicPr>
          <p:nvPr/>
        </p:nvPicPr>
        <p:blipFill>
          <a:blip r:embed="rId2"/>
          <a:stretch>
            <a:fillRect/>
          </a:stretch>
        </p:blipFill>
        <p:spPr>
          <a:xfrm>
            <a:off x="2496000" y="1044001"/>
            <a:ext cx="7200000" cy="2393792"/>
          </a:xfrm>
          <a:prstGeom prst="rect">
            <a:avLst/>
          </a:prstGeom>
        </p:spPr>
      </p:pic>
      <p:pic>
        <p:nvPicPr>
          <p:cNvPr id="5" name="图片 4"/>
          <p:cNvPicPr>
            <a:picLocks noChangeAspect="1"/>
          </p:cNvPicPr>
          <p:nvPr/>
        </p:nvPicPr>
        <p:blipFill>
          <a:blip r:embed="rId3"/>
          <a:stretch>
            <a:fillRect/>
          </a:stretch>
        </p:blipFill>
        <p:spPr>
          <a:xfrm>
            <a:off x="2496000" y="3437792"/>
            <a:ext cx="7200000" cy="3037881"/>
          </a:xfrm>
          <a:prstGeom prst="rect">
            <a:avLst/>
          </a:prstGeom>
        </p:spPr>
      </p:pic>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84</a:t>
            </a:fld>
            <a:r>
              <a:rPr lang="en-US" altLang="zh-CN" dirty="0" smtClean="0"/>
              <a:t>/119</a:t>
            </a:r>
            <a:endParaRPr lang="zh-CN" altLang="en-US" dirty="0"/>
          </a:p>
        </p:txBody>
      </p:sp>
    </p:spTree>
    <p:extLst>
      <p:ext uri="{BB962C8B-B14F-4D97-AF65-F5344CB8AC3E}">
        <p14:creationId xmlns:p14="http://schemas.microsoft.com/office/powerpoint/2010/main" val="16974405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附录2-用户需求说明示例</a:t>
            </a:r>
            <a:r>
              <a:rPr lang="zh-CN" altLang="en-US" dirty="0">
                <a:latin typeface="+mj-ea"/>
              </a:rPr>
              <a:t>（部分摘选，更详细内容请查阅原文）</a:t>
            </a:r>
            <a:endParaRPr lang="zh-CN" altLang="en-US" dirty="0"/>
          </a:p>
        </p:txBody>
      </p:sp>
      <p:pic>
        <p:nvPicPr>
          <p:cNvPr id="4" name="图片 3"/>
          <p:cNvPicPr>
            <a:picLocks noChangeAspect="1"/>
          </p:cNvPicPr>
          <p:nvPr/>
        </p:nvPicPr>
        <p:blipFill>
          <a:blip r:embed="rId2"/>
          <a:stretch>
            <a:fillRect/>
          </a:stretch>
        </p:blipFill>
        <p:spPr>
          <a:xfrm>
            <a:off x="2496000" y="1284409"/>
            <a:ext cx="7200000" cy="4384204"/>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85</a:t>
            </a:fld>
            <a:r>
              <a:rPr lang="en-US" altLang="zh-CN" dirty="0" smtClean="0"/>
              <a:t>/119</a:t>
            </a:r>
            <a:endParaRPr lang="zh-CN" altLang="en-US" dirty="0"/>
          </a:p>
        </p:txBody>
      </p:sp>
    </p:spTree>
    <p:extLst>
      <p:ext uri="{BB962C8B-B14F-4D97-AF65-F5344CB8AC3E}">
        <p14:creationId xmlns:p14="http://schemas.microsoft.com/office/powerpoint/2010/main" val="26675573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附录3-系统分类表格</a:t>
            </a:r>
            <a:r>
              <a:rPr lang="zh-CN" altLang="zh-CN" dirty="0" smtClean="0">
                <a:latin typeface="+mj-ea"/>
              </a:rPr>
              <a:t>范例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446617516"/>
              </p:ext>
            </p:extLst>
          </p:nvPr>
        </p:nvGraphicFramePr>
        <p:xfrm>
          <a:off x="639097" y="1044000"/>
          <a:ext cx="10923637" cy="5188639"/>
        </p:xfrm>
        <a:graphic>
          <a:graphicData uri="http://schemas.openxmlformats.org/drawingml/2006/table">
            <a:tbl>
              <a:tblPr firstRow="1" firstCol="1" lastRow="1" lastCol="1" bandRow="1" bandCol="1">
                <a:tableStyleId>{69CF1AB2-1976-4502-BF36-3FF5EA218861}</a:tableStyleId>
              </a:tblPr>
              <a:tblGrid>
                <a:gridCol w="846757">
                  <a:extLst>
                    <a:ext uri="{9D8B030D-6E8A-4147-A177-3AD203B41FA5}">
                      <a16:colId xmlns:a16="http://schemas.microsoft.com/office/drawing/2014/main" val="2834557402"/>
                    </a:ext>
                  </a:extLst>
                </a:gridCol>
                <a:gridCol w="4510939">
                  <a:extLst>
                    <a:ext uri="{9D8B030D-6E8A-4147-A177-3AD203B41FA5}">
                      <a16:colId xmlns:a16="http://schemas.microsoft.com/office/drawing/2014/main" val="268073757"/>
                    </a:ext>
                  </a:extLst>
                </a:gridCol>
                <a:gridCol w="5565941">
                  <a:extLst>
                    <a:ext uri="{9D8B030D-6E8A-4147-A177-3AD203B41FA5}">
                      <a16:colId xmlns:a16="http://schemas.microsoft.com/office/drawing/2014/main" val="2191211374"/>
                    </a:ext>
                  </a:extLst>
                </a:gridCol>
              </a:tblGrid>
              <a:tr h="460464">
                <a:tc gridSpan="2">
                  <a:txBody>
                    <a:bodyPr/>
                    <a:lstStyle/>
                    <a:p>
                      <a:pPr algn="ctr">
                        <a:spcBef>
                          <a:spcPts val="220"/>
                        </a:spcBef>
                        <a:spcAft>
                          <a:spcPts val="0"/>
                        </a:spcAft>
                      </a:pPr>
                      <a:r>
                        <a:rPr lang="en-US" sz="1200" dirty="0" err="1" smtClean="0">
                          <a:effectLst/>
                        </a:rPr>
                        <a:t>系统影响评估</a:t>
                      </a:r>
                      <a:endParaRPr lang="zh-CN" sz="1200" dirty="0">
                        <a:effectLst/>
                      </a:endParaRPr>
                    </a:p>
                    <a:p>
                      <a:pPr algn="ctr">
                        <a:spcBef>
                          <a:spcPts val="195"/>
                        </a:spcBef>
                        <a:spcAft>
                          <a:spcPts val="0"/>
                        </a:spcAft>
                      </a:pPr>
                      <a:r>
                        <a:rPr lang="en-US" sz="1200" dirty="0" err="1" smtClean="0">
                          <a:effectLst/>
                        </a:rPr>
                        <a:t>生产区域</a:t>
                      </a:r>
                      <a:endParaRPr lang="zh-CN" sz="1200" dirty="0">
                        <a:effectLst/>
                        <a:latin typeface="+mj-ea"/>
                        <a:ea typeface="+mj-ea"/>
                        <a:cs typeface="Times New Roman" panose="02020603050405020304" pitchFamily="18" charset="0"/>
                      </a:endParaRPr>
                    </a:p>
                  </a:txBody>
                  <a:tcPr marL="0" marR="0" marT="0" marB="0"/>
                </a:tc>
                <a:tc hMerge="1">
                  <a:txBody>
                    <a:bodyPr/>
                    <a:lstStyle/>
                    <a:p>
                      <a:endParaRPr lang="zh-CN" altLang="en-US"/>
                    </a:p>
                  </a:txBody>
                  <a:tcPr/>
                </a:tc>
                <a:tc>
                  <a:txBody>
                    <a:bodyPr/>
                    <a:lstStyle/>
                    <a:p>
                      <a:pPr marL="46990" algn="l">
                        <a:spcBef>
                          <a:spcPts val="220"/>
                        </a:spcBef>
                        <a:spcAft>
                          <a:spcPts val="0"/>
                        </a:spcAft>
                      </a:pPr>
                      <a:r>
                        <a:rPr lang="en-US" sz="1200">
                          <a:effectLst/>
                        </a:rPr>
                        <a:t>Document No.:</a:t>
                      </a:r>
                      <a:r>
                        <a:rPr lang="en-US" sz="1200" spc="-55">
                          <a:effectLst/>
                        </a:rPr>
                        <a:t> </a:t>
                      </a:r>
                      <a:r>
                        <a:rPr lang="en-US" sz="1200">
                          <a:effectLst/>
                        </a:rPr>
                        <a:t>&lt;SIE-XXXXX&gt;</a:t>
                      </a:r>
                      <a:endParaRPr lang="zh-CN" sz="1200">
                        <a:effectLst/>
                      </a:endParaRPr>
                    </a:p>
                    <a:p>
                      <a:pPr marL="46990" algn="l">
                        <a:spcBef>
                          <a:spcPts val="195"/>
                        </a:spcBef>
                        <a:spcAft>
                          <a:spcPts val="0"/>
                        </a:spcAft>
                      </a:pPr>
                      <a:r>
                        <a:rPr lang="en-US" sz="1200">
                          <a:effectLst/>
                        </a:rPr>
                        <a:t>Issue Date:</a:t>
                      </a:r>
                      <a:r>
                        <a:rPr lang="en-US" sz="1200" spc="-25">
                          <a:effectLst/>
                        </a:rPr>
                        <a:t> </a:t>
                      </a:r>
                      <a:r>
                        <a:rPr lang="en-US" sz="1200">
                          <a:effectLst/>
                        </a:rPr>
                        <a:t>&lt;DD-MMM-YYYY&gt;</a:t>
                      </a:r>
                      <a:endParaRPr lang="zh-CN" sz="1200">
                        <a:effectLst/>
                        <a:latin typeface="+mj-ea"/>
                        <a:ea typeface="+mj-ea"/>
                        <a:cs typeface="Times New Roman" panose="02020603050405020304" pitchFamily="18" charset="0"/>
                      </a:endParaRPr>
                    </a:p>
                  </a:txBody>
                  <a:tcPr marL="0" marR="0" marT="0" marB="0"/>
                </a:tc>
                <a:extLst>
                  <a:ext uri="{0D108BD9-81ED-4DB2-BD59-A6C34878D82A}">
                    <a16:rowId xmlns:a16="http://schemas.microsoft.com/office/drawing/2014/main" val="383898917"/>
                  </a:ext>
                </a:extLst>
              </a:tr>
              <a:tr h="285007">
                <a:tc>
                  <a:txBody>
                    <a:bodyPr/>
                    <a:lstStyle/>
                    <a:p>
                      <a:pPr marL="55245" algn="ctr">
                        <a:spcBef>
                          <a:spcPts val="220"/>
                        </a:spcBef>
                        <a:spcAft>
                          <a:spcPts val="0"/>
                        </a:spcAft>
                      </a:pPr>
                      <a:r>
                        <a:rPr lang="en-US" sz="1200" dirty="0">
                          <a:effectLst/>
                        </a:rPr>
                        <a:t>Number</a:t>
                      </a:r>
                      <a:endParaRPr lang="zh-CN" sz="1200" dirty="0">
                        <a:effectLst/>
                        <a:latin typeface="+mj-ea"/>
                        <a:ea typeface="+mj-ea"/>
                        <a:cs typeface="Times New Roman" panose="02020603050405020304" pitchFamily="18" charset="0"/>
                      </a:endParaRPr>
                    </a:p>
                  </a:txBody>
                  <a:tcPr marL="0" marR="0" marT="0" marB="0" anchor="ctr"/>
                </a:tc>
                <a:tc gridSpan="2">
                  <a:txBody>
                    <a:bodyPr/>
                    <a:lstStyle/>
                    <a:p>
                      <a:pPr marL="46990" algn="ctr">
                        <a:spcBef>
                          <a:spcPts val="220"/>
                        </a:spcBef>
                        <a:spcAft>
                          <a:spcPts val="0"/>
                        </a:spcAft>
                      </a:pPr>
                      <a:r>
                        <a:rPr lang="en-US" sz="1200" dirty="0">
                          <a:effectLst/>
                        </a:rPr>
                        <a:t>Impact Evaluation Criteria</a:t>
                      </a:r>
                      <a:r>
                        <a:rPr lang="en-US" sz="1200" spc="-40" dirty="0">
                          <a:effectLst/>
                        </a:rPr>
                        <a:t> </a:t>
                      </a:r>
                      <a:r>
                        <a:rPr lang="en-US" sz="1200" dirty="0" err="1">
                          <a:effectLst/>
                        </a:rPr>
                        <a:t>Question影响评估准则问题</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algn="l">
                        <a:spcBef>
                          <a:spcPts val="220"/>
                        </a:spcBef>
                        <a:spcAft>
                          <a:spcPts val="0"/>
                        </a:spcAft>
                      </a:pPr>
                      <a:endParaRPr lang="zh-CN" sz="1200" dirty="0">
                        <a:effectLst/>
                        <a:latin typeface="+mj-ea"/>
                        <a:ea typeface="+mj-ea"/>
                        <a:cs typeface="Times New Roman" panose="02020603050405020304" pitchFamily="18" charset="0"/>
                      </a:endParaRPr>
                    </a:p>
                  </a:txBody>
                  <a:tcPr/>
                </a:tc>
                <a:extLst>
                  <a:ext uri="{0D108BD9-81ED-4DB2-BD59-A6C34878D82A}">
                    <a16:rowId xmlns:a16="http://schemas.microsoft.com/office/drawing/2014/main" val="3671783756"/>
                  </a:ext>
                </a:extLst>
              </a:tr>
              <a:tr h="478204">
                <a:tc>
                  <a:txBody>
                    <a:bodyPr/>
                    <a:lstStyle/>
                    <a:p>
                      <a:pPr algn="ctr">
                        <a:spcBef>
                          <a:spcPts val="220"/>
                        </a:spcBef>
                        <a:spcAft>
                          <a:spcPts val="0"/>
                        </a:spcAft>
                      </a:pPr>
                      <a:r>
                        <a:rPr lang="en-US" sz="1200">
                          <a:effectLst/>
                        </a:rPr>
                        <a:t>Q1</a:t>
                      </a:r>
                      <a:endParaRPr lang="zh-CN" sz="1200">
                        <a:effectLst/>
                        <a:latin typeface="+mj-ea"/>
                        <a:ea typeface="+mj-ea"/>
                        <a:cs typeface="Times New Roman" panose="02020603050405020304" pitchFamily="18" charset="0"/>
                      </a:endParaRPr>
                    </a:p>
                  </a:txBody>
                  <a:tcPr marL="0" marR="0" marT="0" marB="0" anchor="ctr"/>
                </a:tc>
                <a:tc gridSpan="2">
                  <a:txBody>
                    <a:bodyPr/>
                    <a:lstStyle/>
                    <a:p>
                      <a:pPr marL="46990" marR="72390" algn="l">
                        <a:lnSpc>
                          <a:spcPct val="123000"/>
                        </a:lnSpc>
                        <a:spcBef>
                          <a:spcPts val="220"/>
                        </a:spcBef>
                        <a:spcAft>
                          <a:spcPts val="0"/>
                        </a:spcAft>
                      </a:pPr>
                      <a:r>
                        <a:rPr lang="zh-CN" sz="1200" dirty="0" smtClean="0">
                          <a:effectLst/>
                        </a:rPr>
                        <a:t>系统</a:t>
                      </a:r>
                      <a:r>
                        <a:rPr lang="zh-CN" sz="1200" dirty="0">
                          <a:effectLst/>
                        </a:rPr>
                        <a:t>是否包含关键方面</a:t>
                      </a:r>
                      <a:r>
                        <a:rPr lang="en-US" sz="1200" dirty="0">
                          <a:effectLst/>
                        </a:rPr>
                        <a:t>/</a:t>
                      </a:r>
                      <a:r>
                        <a:rPr lang="zh-CN" sz="1200" dirty="0">
                          <a:effectLst/>
                        </a:rPr>
                        <a:t>关键设计元素或执行满足包括</a:t>
                      </a:r>
                      <a:r>
                        <a:rPr lang="en-US" sz="1200" dirty="0">
                          <a:effectLst/>
                        </a:rPr>
                        <a:t>CPPs</a:t>
                      </a:r>
                      <a:r>
                        <a:rPr lang="zh-CN" sz="1200" dirty="0">
                          <a:effectLst/>
                        </a:rPr>
                        <a:t>在内的一个或多个过程需求</a:t>
                      </a:r>
                      <a:r>
                        <a:rPr lang="en-US" sz="1200" dirty="0">
                          <a:effectLst/>
                        </a:rPr>
                        <a:t>(CQAs)</a:t>
                      </a:r>
                      <a:r>
                        <a:rPr lang="zh-CN" sz="1200" dirty="0">
                          <a:effectLst/>
                        </a:rPr>
                        <a:t>的功能</a:t>
                      </a:r>
                      <a:r>
                        <a:rPr lang="en-US" sz="1200" dirty="0">
                          <a:effectLst/>
                        </a:rPr>
                        <a:t>? </a:t>
                      </a:r>
                      <a:r>
                        <a:rPr lang="zh-CN" sz="1200" dirty="0">
                          <a:effectLst/>
                        </a:rPr>
                        <a:t>如是肯定的答案是系统边界内的过程控制</a:t>
                      </a:r>
                      <a:r>
                        <a:rPr lang="en-US" sz="1200" dirty="0">
                          <a:effectLst/>
                        </a:rPr>
                        <a:t>/</a:t>
                      </a:r>
                      <a:r>
                        <a:rPr lang="zh-CN" sz="1200" dirty="0">
                          <a:effectLst/>
                        </a:rPr>
                        <a:t>自动化系统交互的结果，请提供注解。</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72390" algn="l">
                        <a:lnSpc>
                          <a:spcPct val="123000"/>
                        </a:lnSpc>
                        <a:spcBef>
                          <a:spcPts val="220"/>
                        </a:spcBef>
                        <a:spcAft>
                          <a:spcPts val="0"/>
                        </a:spcAft>
                      </a:pPr>
                      <a:endParaRPr lang="zh-CN" sz="1200" dirty="0">
                        <a:effectLst/>
                        <a:latin typeface="+mj-ea"/>
                        <a:ea typeface="+mj-ea"/>
                        <a:cs typeface="Times New Roman" panose="02020603050405020304" pitchFamily="18" charset="0"/>
                      </a:endParaRPr>
                    </a:p>
                  </a:txBody>
                  <a:tcPr/>
                </a:tc>
                <a:extLst>
                  <a:ext uri="{0D108BD9-81ED-4DB2-BD59-A6C34878D82A}">
                    <a16:rowId xmlns:a16="http://schemas.microsoft.com/office/drawing/2014/main" val="4266943966"/>
                  </a:ext>
                </a:extLst>
              </a:tr>
              <a:tr h="478204">
                <a:tc>
                  <a:txBody>
                    <a:bodyPr/>
                    <a:lstStyle/>
                    <a:p>
                      <a:pPr algn="ctr">
                        <a:spcBef>
                          <a:spcPts val="220"/>
                        </a:spcBef>
                        <a:spcAft>
                          <a:spcPts val="0"/>
                        </a:spcAft>
                      </a:pPr>
                      <a:r>
                        <a:rPr lang="en-US" sz="1200">
                          <a:effectLst/>
                        </a:rPr>
                        <a:t>Q2</a:t>
                      </a:r>
                      <a:endParaRPr lang="zh-CN" sz="1200">
                        <a:effectLst/>
                        <a:latin typeface="+mj-ea"/>
                        <a:ea typeface="+mj-ea"/>
                        <a:cs typeface="Times New Roman" panose="02020603050405020304" pitchFamily="18" charset="0"/>
                      </a:endParaRPr>
                    </a:p>
                  </a:txBody>
                  <a:tcPr marL="0" marR="0" marT="0" marB="0" anchor="ctr"/>
                </a:tc>
                <a:tc gridSpan="2">
                  <a:txBody>
                    <a:bodyPr/>
                    <a:lstStyle/>
                    <a:p>
                      <a:pPr marL="46990" algn="l">
                        <a:spcBef>
                          <a:spcPts val="195"/>
                        </a:spcBef>
                        <a:spcAft>
                          <a:spcPts val="0"/>
                        </a:spcAft>
                      </a:pPr>
                      <a:r>
                        <a:rPr lang="zh-CN" sz="1200" dirty="0" smtClean="0">
                          <a:effectLst/>
                        </a:rPr>
                        <a:t>系统</a:t>
                      </a:r>
                      <a:r>
                        <a:rPr lang="zh-CN" sz="1200" dirty="0">
                          <a:effectLst/>
                        </a:rPr>
                        <a:t>是否与产品或过程流有直接接触，而这种接触有可能影响最终产品质量或对患者构成风险</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algn="l">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1279649145"/>
                  </a:ext>
                </a:extLst>
              </a:tr>
              <a:tr h="478204">
                <a:tc>
                  <a:txBody>
                    <a:bodyPr/>
                    <a:lstStyle/>
                    <a:p>
                      <a:pPr algn="ctr">
                        <a:spcBef>
                          <a:spcPts val="220"/>
                        </a:spcBef>
                        <a:spcAft>
                          <a:spcPts val="0"/>
                        </a:spcAft>
                      </a:pPr>
                      <a:r>
                        <a:rPr lang="en-US" sz="1200">
                          <a:effectLst/>
                        </a:rPr>
                        <a:t>Q3</a:t>
                      </a:r>
                      <a:endParaRPr lang="zh-CN" sz="1200">
                        <a:effectLst/>
                        <a:latin typeface="+mj-ea"/>
                        <a:ea typeface="+mj-ea"/>
                        <a:cs typeface="Times New Roman" panose="02020603050405020304" pitchFamily="18" charset="0"/>
                      </a:endParaRPr>
                    </a:p>
                  </a:txBody>
                  <a:tcPr marL="0" marR="0" marT="0" marB="0" anchor="ctr"/>
                </a:tc>
                <a:tc gridSpan="2">
                  <a:txBody>
                    <a:bodyPr/>
                    <a:lstStyle/>
                    <a:p>
                      <a:pPr marL="46990" algn="l">
                        <a:spcBef>
                          <a:spcPts val="195"/>
                        </a:spcBef>
                        <a:spcAft>
                          <a:spcPts val="0"/>
                        </a:spcAft>
                      </a:pPr>
                      <a:r>
                        <a:rPr lang="zh-CN" sz="1200" dirty="0" smtClean="0">
                          <a:effectLst/>
                        </a:rPr>
                        <a:t>该</a:t>
                      </a:r>
                      <a:r>
                        <a:rPr lang="zh-CN" sz="1200" dirty="0">
                          <a:effectLst/>
                        </a:rPr>
                        <a:t>系统是否提供辅料或生产一种原料或溶剂</a:t>
                      </a:r>
                      <a:r>
                        <a:rPr lang="en-US" sz="1200" dirty="0">
                          <a:effectLst/>
                        </a:rPr>
                        <a:t>(</a:t>
                      </a:r>
                      <a:r>
                        <a:rPr lang="zh-CN" sz="1200" dirty="0">
                          <a:effectLst/>
                        </a:rPr>
                        <a:t>如</a:t>
                      </a:r>
                      <a:r>
                        <a:rPr lang="en-US" sz="1200" dirty="0">
                          <a:effectLst/>
                        </a:rPr>
                        <a:t>WFI)</a:t>
                      </a:r>
                      <a:r>
                        <a:rPr lang="zh-CN" sz="1200" dirty="0">
                          <a:effectLst/>
                        </a:rPr>
                        <a:t>，以及该物质的质量</a:t>
                      </a:r>
                      <a:r>
                        <a:rPr lang="en-US" sz="1200" dirty="0">
                          <a:effectLst/>
                        </a:rPr>
                        <a:t>(</a:t>
                      </a:r>
                      <a:r>
                        <a:rPr lang="zh-CN" sz="1200" dirty="0">
                          <a:effectLst/>
                        </a:rPr>
                        <a:t>以及对其所需规格的遵守情况</a:t>
                      </a:r>
                      <a:r>
                        <a:rPr lang="en-US" sz="1200" dirty="0">
                          <a:effectLst/>
                        </a:rPr>
                        <a:t>)</a:t>
                      </a:r>
                      <a:r>
                        <a:rPr lang="zh-CN" sz="1200" dirty="0">
                          <a:effectLst/>
                        </a:rPr>
                        <a:t>是否会影响最终产品质量或对患者构成风险</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algn="l">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2603478057"/>
                  </a:ext>
                </a:extLst>
              </a:tr>
              <a:tr h="364691">
                <a:tc>
                  <a:txBody>
                    <a:bodyPr/>
                    <a:lstStyle/>
                    <a:p>
                      <a:pPr algn="ctr">
                        <a:spcBef>
                          <a:spcPts val="220"/>
                        </a:spcBef>
                        <a:spcAft>
                          <a:spcPts val="0"/>
                        </a:spcAft>
                      </a:pPr>
                      <a:r>
                        <a:rPr lang="en-US" sz="1200" dirty="0">
                          <a:effectLst/>
                        </a:rPr>
                        <a:t>Q4</a:t>
                      </a:r>
                      <a:endParaRPr lang="zh-CN" sz="1200" dirty="0">
                        <a:effectLst/>
                        <a:latin typeface="+mj-ea"/>
                        <a:ea typeface="+mj-ea"/>
                        <a:cs typeface="Times New Roman" panose="02020603050405020304" pitchFamily="18" charset="0"/>
                      </a:endParaRPr>
                    </a:p>
                  </a:txBody>
                  <a:tcPr marL="0" marR="0" marT="0" marB="0" anchor="ctr"/>
                </a:tc>
                <a:tc gridSpan="2">
                  <a:txBody>
                    <a:bodyPr/>
                    <a:lstStyle/>
                    <a:p>
                      <a:pPr marL="46990" marR="52070" algn="l">
                        <a:lnSpc>
                          <a:spcPct val="123000"/>
                        </a:lnSpc>
                        <a:spcBef>
                          <a:spcPts val="220"/>
                        </a:spcBef>
                        <a:spcAft>
                          <a:spcPts val="0"/>
                        </a:spcAft>
                      </a:pPr>
                      <a:r>
                        <a:rPr lang="zh-CN" sz="1200" dirty="0" smtClean="0">
                          <a:effectLst/>
                        </a:rPr>
                        <a:t>系统</a:t>
                      </a:r>
                      <a:r>
                        <a:rPr lang="zh-CN" sz="1200" dirty="0">
                          <a:effectLst/>
                        </a:rPr>
                        <a:t>是否用于清洁、消毒或灭菌，系统故障是否会导致无法充分清洁、消毒或灭菌，从而给患者带来风险</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52070" algn="l">
                        <a:lnSpc>
                          <a:spcPct val="123000"/>
                        </a:lnSpc>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3297996977"/>
                  </a:ext>
                </a:extLst>
              </a:tr>
              <a:tr h="478204">
                <a:tc>
                  <a:txBody>
                    <a:bodyPr/>
                    <a:lstStyle/>
                    <a:p>
                      <a:pPr algn="ctr">
                        <a:spcBef>
                          <a:spcPts val="220"/>
                        </a:spcBef>
                        <a:spcAft>
                          <a:spcPts val="0"/>
                        </a:spcAft>
                      </a:pPr>
                      <a:r>
                        <a:rPr lang="en-US" sz="1200">
                          <a:effectLst/>
                        </a:rPr>
                        <a:t>Q5</a:t>
                      </a:r>
                      <a:endParaRPr lang="zh-CN" sz="1200">
                        <a:effectLst/>
                        <a:latin typeface="+mj-ea"/>
                        <a:ea typeface="+mj-ea"/>
                        <a:cs typeface="Times New Roman" panose="02020603050405020304" pitchFamily="18" charset="0"/>
                      </a:endParaRPr>
                    </a:p>
                  </a:txBody>
                  <a:tcPr marL="0" marR="0" marT="0" marB="0" anchor="ctr"/>
                </a:tc>
                <a:tc gridSpan="2">
                  <a:txBody>
                    <a:bodyPr/>
                    <a:lstStyle/>
                    <a:p>
                      <a:pPr marL="46990" marR="176530" algn="l">
                        <a:lnSpc>
                          <a:spcPct val="123000"/>
                        </a:lnSpc>
                        <a:spcBef>
                          <a:spcPts val="220"/>
                        </a:spcBef>
                        <a:spcAft>
                          <a:spcPts val="0"/>
                        </a:spcAft>
                      </a:pPr>
                      <a:r>
                        <a:rPr lang="zh-CN" sz="1200" dirty="0" smtClean="0">
                          <a:effectLst/>
                        </a:rPr>
                        <a:t>当</a:t>
                      </a:r>
                      <a:r>
                        <a:rPr lang="zh-CN" sz="1200" dirty="0">
                          <a:effectLst/>
                        </a:rPr>
                        <a:t>该参数是产品</a:t>
                      </a:r>
                      <a:r>
                        <a:rPr lang="en-US" sz="1200" dirty="0">
                          <a:effectLst/>
                        </a:rPr>
                        <a:t>CPPs</a:t>
                      </a:r>
                      <a:r>
                        <a:rPr lang="zh-CN" sz="1200" dirty="0">
                          <a:effectLst/>
                        </a:rPr>
                        <a:t>的一部分时，该系统是否为该过程建立适当的环境</a:t>
                      </a:r>
                      <a:r>
                        <a:rPr lang="en-US" sz="1200" dirty="0">
                          <a:effectLst/>
                        </a:rPr>
                        <a:t>(</a:t>
                      </a:r>
                      <a:r>
                        <a:rPr lang="zh-CN" sz="1200" dirty="0">
                          <a:effectLst/>
                        </a:rPr>
                        <a:t>例如氮气覆盖层、封闭过程、暴露的充气区空气质量、温度、湿度的维持</a:t>
                      </a:r>
                      <a:r>
                        <a:rPr lang="en-US" sz="1200" dirty="0">
                          <a:effectLst/>
                        </a:rPr>
                        <a:t>)</a:t>
                      </a:r>
                      <a:r>
                        <a:rPr lang="zh-CN" sz="1200" dirty="0">
                          <a:effectLst/>
                        </a:rPr>
                        <a:t>，以及系统的故障是否会对病人构成风险</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176530" algn="l">
                        <a:lnSpc>
                          <a:spcPct val="123000"/>
                        </a:lnSpc>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186351062"/>
                  </a:ext>
                </a:extLst>
              </a:tr>
              <a:tr h="478204">
                <a:tc>
                  <a:txBody>
                    <a:bodyPr/>
                    <a:lstStyle/>
                    <a:p>
                      <a:pPr algn="ctr">
                        <a:spcBef>
                          <a:spcPts val="220"/>
                        </a:spcBef>
                        <a:spcAft>
                          <a:spcPts val="0"/>
                        </a:spcAft>
                      </a:pPr>
                      <a:r>
                        <a:rPr lang="en-US" sz="1200" dirty="0">
                          <a:effectLst/>
                        </a:rPr>
                        <a:t>Q6</a:t>
                      </a:r>
                      <a:endParaRPr lang="zh-CN" sz="1200" dirty="0">
                        <a:effectLst/>
                        <a:latin typeface="+mj-ea"/>
                        <a:ea typeface="+mj-ea"/>
                        <a:cs typeface="Times New Roman" panose="02020603050405020304" pitchFamily="18" charset="0"/>
                      </a:endParaRPr>
                    </a:p>
                  </a:txBody>
                  <a:tcPr marL="0" marR="0" marT="0" marB="0" anchor="ctr"/>
                </a:tc>
                <a:tc gridSpan="2">
                  <a:txBody>
                    <a:bodyPr/>
                    <a:lstStyle/>
                    <a:p>
                      <a:pPr marL="46990" marR="180340" algn="l">
                        <a:lnSpc>
                          <a:spcPct val="123000"/>
                        </a:lnSpc>
                        <a:spcBef>
                          <a:spcPts val="220"/>
                        </a:spcBef>
                        <a:spcAft>
                          <a:spcPts val="0"/>
                        </a:spcAft>
                      </a:pPr>
                      <a:r>
                        <a:rPr lang="zh-CN" sz="1200" dirty="0" smtClean="0">
                          <a:effectLst/>
                        </a:rPr>
                        <a:t>系统</a:t>
                      </a:r>
                      <a:r>
                        <a:rPr lang="zh-CN" sz="1200" dirty="0">
                          <a:effectLst/>
                        </a:rPr>
                        <a:t>是否使用、生产、处理或存储用于接受或拒绝产品、</a:t>
                      </a:r>
                      <a:r>
                        <a:rPr lang="en-US" sz="1200" dirty="0">
                          <a:effectLst/>
                        </a:rPr>
                        <a:t>CPPs</a:t>
                      </a:r>
                      <a:r>
                        <a:rPr lang="zh-CN" sz="1200" dirty="0">
                          <a:effectLst/>
                        </a:rPr>
                        <a:t>或电子记录的数据，以符合《欧盟</a:t>
                      </a:r>
                      <a:r>
                        <a:rPr lang="en-US" sz="1200" dirty="0">
                          <a:effectLst/>
                        </a:rPr>
                        <a:t>GMP</a:t>
                      </a:r>
                      <a:r>
                        <a:rPr lang="zh-CN" sz="1200" dirty="0">
                          <a:effectLst/>
                        </a:rPr>
                        <a:t>》第</a:t>
                      </a:r>
                      <a:r>
                        <a:rPr lang="en-US" sz="1200" dirty="0">
                          <a:effectLst/>
                        </a:rPr>
                        <a:t>11</a:t>
                      </a:r>
                      <a:r>
                        <a:rPr lang="zh-CN" sz="1200" dirty="0">
                          <a:effectLst/>
                        </a:rPr>
                        <a:t>部分第</a:t>
                      </a:r>
                      <a:r>
                        <a:rPr lang="en-US" sz="1200" dirty="0">
                          <a:effectLst/>
                        </a:rPr>
                        <a:t>21</a:t>
                      </a:r>
                      <a:r>
                        <a:rPr lang="zh-CN" sz="1200" dirty="0">
                          <a:effectLst/>
                        </a:rPr>
                        <a:t>条和《欧盟</a:t>
                      </a:r>
                      <a:r>
                        <a:rPr lang="en-US" sz="1200" dirty="0">
                          <a:effectLst/>
                        </a:rPr>
                        <a:t>GMP</a:t>
                      </a:r>
                      <a:r>
                        <a:rPr lang="zh-CN" sz="1200" dirty="0">
                          <a:effectLst/>
                        </a:rPr>
                        <a:t>》第</a:t>
                      </a:r>
                      <a:r>
                        <a:rPr lang="en-US" sz="1200" dirty="0">
                          <a:effectLst/>
                        </a:rPr>
                        <a:t>4</a:t>
                      </a:r>
                      <a:r>
                        <a:rPr lang="zh-CN" sz="1200" dirty="0">
                          <a:effectLst/>
                        </a:rPr>
                        <a:t>卷第</a:t>
                      </a:r>
                      <a:r>
                        <a:rPr lang="en-US" sz="1200" dirty="0">
                          <a:effectLst/>
                        </a:rPr>
                        <a:t>11</a:t>
                      </a:r>
                      <a:r>
                        <a:rPr lang="zh-CN" sz="1200" dirty="0">
                          <a:effectLst/>
                        </a:rPr>
                        <a:t>条、附件</a:t>
                      </a:r>
                      <a:r>
                        <a:rPr lang="en-US" sz="1200" dirty="0">
                          <a:effectLst/>
                        </a:rPr>
                        <a:t>11</a:t>
                      </a:r>
                      <a:r>
                        <a:rPr lang="zh-CN" sz="1200" dirty="0">
                          <a:effectLst/>
                        </a:rPr>
                        <a:t>或本地同等标准</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180340" algn="l">
                        <a:lnSpc>
                          <a:spcPct val="123000"/>
                        </a:lnSpc>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3588225805"/>
                  </a:ext>
                </a:extLst>
              </a:tr>
              <a:tr h="410276">
                <a:tc>
                  <a:txBody>
                    <a:bodyPr/>
                    <a:lstStyle/>
                    <a:p>
                      <a:pPr algn="ctr">
                        <a:spcBef>
                          <a:spcPts val="220"/>
                        </a:spcBef>
                        <a:spcAft>
                          <a:spcPts val="0"/>
                        </a:spcAft>
                      </a:pPr>
                      <a:r>
                        <a:rPr lang="en-US" sz="1200">
                          <a:effectLst/>
                        </a:rPr>
                        <a:t>Q7</a:t>
                      </a:r>
                      <a:endParaRPr lang="zh-CN" sz="1200">
                        <a:effectLst/>
                        <a:latin typeface="+mj-ea"/>
                        <a:ea typeface="+mj-ea"/>
                        <a:cs typeface="Times New Roman" panose="02020603050405020304" pitchFamily="18" charset="0"/>
                      </a:endParaRPr>
                    </a:p>
                  </a:txBody>
                  <a:tcPr marL="0" marR="0" marT="0" marB="0" anchor="ctr"/>
                </a:tc>
                <a:tc gridSpan="2">
                  <a:txBody>
                    <a:bodyPr/>
                    <a:lstStyle/>
                    <a:p>
                      <a:pPr marL="46990" marR="170180" algn="l">
                        <a:lnSpc>
                          <a:spcPct val="123000"/>
                        </a:lnSpc>
                        <a:spcBef>
                          <a:spcPts val="220"/>
                        </a:spcBef>
                        <a:spcAft>
                          <a:spcPts val="0"/>
                        </a:spcAft>
                      </a:pPr>
                      <a:r>
                        <a:rPr lang="zh-CN" sz="1200" dirty="0" smtClean="0">
                          <a:effectLst/>
                        </a:rPr>
                        <a:t>该</a:t>
                      </a:r>
                      <a:r>
                        <a:rPr lang="zh-CN" sz="1200" dirty="0">
                          <a:effectLst/>
                        </a:rPr>
                        <a:t>系统是否提供容器封口或产品保护，如果封口或产品保护失败，将对患者构成风险或产品质量下降</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170180" algn="l">
                        <a:lnSpc>
                          <a:spcPct val="123000"/>
                        </a:lnSpc>
                        <a:spcBef>
                          <a:spcPts val="220"/>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3667769506"/>
                  </a:ext>
                </a:extLst>
              </a:tr>
              <a:tr h="393290">
                <a:tc>
                  <a:txBody>
                    <a:bodyPr/>
                    <a:lstStyle/>
                    <a:p>
                      <a:pPr algn="ctr">
                        <a:spcBef>
                          <a:spcPts val="225"/>
                        </a:spcBef>
                        <a:spcAft>
                          <a:spcPts val="0"/>
                        </a:spcAft>
                      </a:pPr>
                      <a:r>
                        <a:rPr lang="en-US" sz="1200" dirty="0">
                          <a:effectLst/>
                        </a:rPr>
                        <a:t>Q8</a:t>
                      </a:r>
                      <a:endParaRPr lang="zh-CN" sz="1200" dirty="0">
                        <a:effectLst/>
                        <a:latin typeface="+mj-ea"/>
                        <a:ea typeface="+mj-ea"/>
                        <a:cs typeface="Times New Roman" panose="02020603050405020304" pitchFamily="18" charset="0"/>
                      </a:endParaRPr>
                    </a:p>
                  </a:txBody>
                  <a:tcPr marL="0" marR="0" marT="0" marB="0" anchor="ctr"/>
                </a:tc>
                <a:tc gridSpan="2">
                  <a:txBody>
                    <a:bodyPr/>
                    <a:lstStyle/>
                    <a:p>
                      <a:pPr marL="46990" marR="259080" algn="l">
                        <a:lnSpc>
                          <a:spcPct val="123000"/>
                        </a:lnSpc>
                        <a:spcBef>
                          <a:spcPts val="225"/>
                        </a:spcBef>
                        <a:spcAft>
                          <a:spcPts val="0"/>
                        </a:spcAft>
                      </a:pPr>
                      <a:r>
                        <a:rPr lang="zh-CN" sz="1200" dirty="0" smtClean="0">
                          <a:effectLst/>
                        </a:rPr>
                        <a:t>系统</a:t>
                      </a:r>
                      <a:r>
                        <a:rPr lang="zh-CN" sz="1200" dirty="0">
                          <a:effectLst/>
                        </a:rPr>
                        <a:t>是否在没有独立验证的情况下提供产品识别信息</a:t>
                      </a:r>
                      <a:r>
                        <a:rPr lang="en-US" sz="1200" dirty="0">
                          <a:effectLst/>
                        </a:rPr>
                        <a:t>(</a:t>
                      </a:r>
                      <a:r>
                        <a:rPr lang="zh-CN" sz="1200" dirty="0">
                          <a:effectLst/>
                        </a:rPr>
                        <a:t>如批号、有效期、防伪特征</a:t>
                      </a:r>
                      <a:r>
                        <a:rPr lang="en-US" sz="1200" dirty="0">
                          <a:effectLst/>
                        </a:rPr>
                        <a:t>)</a:t>
                      </a:r>
                      <a:r>
                        <a:rPr lang="zh-CN" sz="1200" dirty="0">
                          <a:effectLst/>
                        </a:rPr>
                        <a:t>，或者系统是否用于验证该信息</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tc>
                <a:tc hMerge="1">
                  <a:txBody>
                    <a:bodyPr/>
                    <a:lstStyle/>
                    <a:p>
                      <a:pPr marL="46990" marR="259080" algn="l">
                        <a:lnSpc>
                          <a:spcPct val="123000"/>
                        </a:lnSpc>
                        <a:spcBef>
                          <a:spcPts val="225"/>
                        </a:spcBef>
                        <a:spcAft>
                          <a:spcPts val="0"/>
                        </a:spcAft>
                      </a:pPr>
                      <a:endParaRPr lang="zh-CN" sz="1200">
                        <a:effectLst/>
                        <a:latin typeface="+mj-ea"/>
                        <a:ea typeface="+mj-ea"/>
                        <a:cs typeface="Times New Roman" panose="02020603050405020304" pitchFamily="18" charset="0"/>
                      </a:endParaRPr>
                    </a:p>
                  </a:txBody>
                  <a:tcPr/>
                </a:tc>
                <a:extLst>
                  <a:ext uri="{0D108BD9-81ED-4DB2-BD59-A6C34878D82A}">
                    <a16:rowId xmlns:a16="http://schemas.microsoft.com/office/drawing/2014/main" val="111433752"/>
                  </a:ext>
                </a:extLst>
              </a:tr>
              <a:tr h="405687">
                <a:tc gridSpan="3">
                  <a:txBody>
                    <a:bodyPr/>
                    <a:lstStyle/>
                    <a:p>
                      <a:pPr marL="46990" algn="l">
                        <a:spcBef>
                          <a:spcPts val="225"/>
                        </a:spcBef>
                        <a:spcAft>
                          <a:spcPts val="0"/>
                        </a:spcAft>
                      </a:pPr>
                      <a:r>
                        <a:rPr lang="zh-CN" sz="1200" dirty="0" smtClean="0">
                          <a:effectLst/>
                        </a:rPr>
                        <a:t>如</a:t>
                      </a:r>
                      <a:r>
                        <a:rPr lang="zh-CN" sz="1200" dirty="0">
                          <a:effectLst/>
                        </a:rPr>
                        <a:t>问题</a:t>
                      </a:r>
                      <a:r>
                        <a:rPr lang="en-US" sz="1200" dirty="0">
                          <a:effectLst/>
                        </a:rPr>
                        <a:t>1 - 8</a:t>
                      </a:r>
                      <a:r>
                        <a:rPr lang="zh-CN" sz="1200" dirty="0">
                          <a:effectLst/>
                        </a:rPr>
                        <a:t>的任何答案为</a:t>
                      </a:r>
                      <a:r>
                        <a:rPr lang="en-US" sz="1200" dirty="0">
                          <a:effectLst/>
                        </a:rPr>
                        <a:t>“</a:t>
                      </a:r>
                      <a:r>
                        <a:rPr lang="zh-CN" sz="1200" dirty="0">
                          <a:effectLst/>
                        </a:rPr>
                        <a:t>是</a:t>
                      </a:r>
                      <a:r>
                        <a:rPr lang="en-US" sz="1200" dirty="0">
                          <a:effectLst/>
                        </a:rPr>
                        <a:t>”</a:t>
                      </a:r>
                      <a:r>
                        <a:rPr lang="zh-CN" sz="1200" dirty="0">
                          <a:effectLst/>
                        </a:rPr>
                        <a:t>，则该系统应列为</a:t>
                      </a:r>
                      <a:r>
                        <a:rPr lang="en-US" sz="1200" dirty="0">
                          <a:effectLst/>
                        </a:rPr>
                        <a:t>“</a:t>
                      </a:r>
                      <a:r>
                        <a:rPr lang="zh-CN" sz="1200" dirty="0">
                          <a:effectLst/>
                        </a:rPr>
                        <a:t>直接影响</a:t>
                      </a:r>
                      <a:r>
                        <a:rPr lang="en-US" sz="1200" dirty="0">
                          <a:effectLst/>
                        </a:rPr>
                        <a:t>”</a:t>
                      </a:r>
                      <a:r>
                        <a:rPr lang="zh-CN" sz="1200" dirty="0">
                          <a:effectLst/>
                        </a:rPr>
                        <a:t>系统。</a:t>
                      </a:r>
                      <a:endParaRPr lang="zh-CN" sz="1200" dirty="0">
                        <a:effectLst/>
                        <a:latin typeface="+mj-ea"/>
                        <a:ea typeface="+mj-ea"/>
                        <a:cs typeface="Times New Roman" panose="02020603050405020304" pitchFamily="18" charset="0"/>
                      </a:endParaRPr>
                    </a:p>
                  </a:txBody>
                  <a:tcPr marL="0" marR="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78701151"/>
                  </a:ext>
                </a:extLst>
              </a:tr>
              <a:tr h="478204">
                <a:tc>
                  <a:txBody>
                    <a:bodyPr/>
                    <a:lstStyle/>
                    <a:p>
                      <a:pPr marL="0" marR="259080" algn="ctr" defTabSz="914400" rtl="0" eaLnBrk="1" latinLnBrk="0" hangingPunct="1">
                        <a:lnSpc>
                          <a:spcPct val="123000"/>
                        </a:lnSpc>
                        <a:spcBef>
                          <a:spcPts val="225"/>
                        </a:spcBef>
                        <a:spcAft>
                          <a:spcPts val="0"/>
                        </a:spcAft>
                      </a:pPr>
                      <a:r>
                        <a:rPr lang="en-US" sz="1200" b="1" kern="1200" dirty="0" smtClean="0">
                          <a:solidFill>
                            <a:schemeClr val="dk1"/>
                          </a:solidFill>
                          <a:effectLst/>
                          <a:latin typeface="+mn-lt"/>
                          <a:ea typeface="+mn-ea"/>
                          <a:cs typeface="+mn-cs"/>
                        </a:rPr>
                        <a:t>     Q9</a:t>
                      </a:r>
                      <a:endParaRPr lang="zh-CN" sz="1200" b="1" kern="1200" dirty="0">
                        <a:solidFill>
                          <a:schemeClr val="dk1"/>
                        </a:solidFill>
                        <a:effectLst/>
                        <a:latin typeface="+mn-lt"/>
                        <a:ea typeface="+mn-ea"/>
                        <a:cs typeface="+mn-cs"/>
                      </a:endParaRPr>
                    </a:p>
                  </a:txBody>
                  <a:tcPr marL="0" marR="0" marT="0" marB="0" anchor="ctr"/>
                </a:tc>
                <a:tc gridSpan="2">
                  <a:txBody>
                    <a:bodyPr/>
                    <a:lstStyle/>
                    <a:p>
                      <a:pPr marL="46990" marR="259080" algn="l" defTabSz="914400" rtl="0" eaLnBrk="1" latinLnBrk="0" hangingPunct="1">
                        <a:lnSpc>
                          <a:spcPct val="123000"/>
                        </a:lnSpc>
                        <a:spcBef>
                          <a:spcPts val="225"/>
                        </a:spcBef>
                        <a:spcAft>
                          <a:spcPts val="0"/>
                        </a:spcAft>
                      </a:pPr>
                      <a:r>
                        <a:rPr lang="zh-CN" altLang="en-US" sz="1200" b="1" kern="1200" dirty="0" smtClean="0">
                          <a:solidFill>
                            <a:schemeClr val="dk1"/>
                          </a:solidFill>
                          <a:effectLst/>
                          <a:latin typeface="+mn-lt"/>
                          <a:ea typeface="+mn-ea"/>
                          <a:cs typeface="+mn-cs"/>
                        </a:rPr>
                        <a:t>如</a:t>
                      </a:r>
                      <a:r>
                        <a:rPr lang="zh-CN" sz="1200" b="1" kern="1200" dirty="0" smtClean="0">
                          <a:solidFill>
                            <a:schemeClr val="dk1"/>
                          </a:solidFill>
                          <a:effectLst/>
                          <a:latin typeface="+mn-lt"/>
                          <a:ea typeface="+mn-ea"/>
                          <a:cs typeface="+mn-cs"/>
                        </a:rPr>
                        <a:t>果</a:t>
                      </a:r>
                      <a:r>
                        <a:rPr lang="zh-CN" sz="1200" b="1" kern="1200" dirty="0">
                          <a:solidFill>
                            <a:schemeClr val="dk1"/>
                          </a:solidFill>
                          <a:effectLst/>
                          <a:latin typeface="+mn-lt"/>
                          <a:ea typeface="+mn-ea"/>
                          <a:cs typeface="+mn-cs"/>
                        </a:rPr>
                        <a:t>问题</a:t>
                      </a:r>
                      <a:r>
                        <a:rPr lang="en-US" sz="1200" b="1" kern="1200" dirty="0">
                          <a:solidFill>
                            <a:schemeClr val="dk1"/>
                          </a:solidFill>
                          <a:effectLst/>
                          <a:latin typeface="+mn-lt"/>
                          <a:ea typeface="+mn-ea"/>
                          <a:cs typeface="+mn-cs"/>
                        </a:rPr>
                        <a:t>1</a:t>
                      </a:r>
                      <a:r>
                        <a:rPr lang="zh-CN" sz="1200" b="1" kern="1200" dirty="0">
                          <a:solidFill>
                            <a:schemeClr val="dk1"/>
                          </a:solidFill>
                          <a:effectLst/>
                          <a:latin typeface="+mn-lt"/>
                          <a:ea typeface="+mn-ea"/>
                          <a:cs typeface="+mn-cs"/>
                        </a:rPr>
                        <a:t>的响应是肯定的，而且这种响应是和包含在系统边界内的过程控制</a:t>
                      </a:r>
                      <a:r>
                        <a:rPr lang="en-US" sz="1200" b="1" kern="1200" dirty="0">
                          <a:solidFill>
                            <a:schemeClr val="dk1"/>
                          </a:solidFill>
                          <a:effectLst/>
                          <a:latin typeface="+mn-lt"/>
                          <a:ea typeface="+mn-ea"/>
                          <a:cs typeface="+mn-cs"/>
                        </a:rPr>
                        <a:t>/</a:t>
                      </a:r>
                      <a:r>
                        <a:rPr lang="zh-CN" sz="1200" b="1" kern="1200" dirty="0">
                          <a:solidFill>
                            <a:schemeClr val="dk1"/>
                          </a:solidFill>
                          <a:effectLst/>
                          <a:latin typeface="+mn-lt"/>
                          <a:ea typeface="+mn-ea"/>
                          <a:cs typeface="+mn-cs"/>
                        </a:rPr>
                        <a:t>自动化系统相关，和</a:t>
                      </a:r>
                      <a:r>
                        <a:rPr lang="en-US" sz="1200" b="1" kern="1200" dirty="0">
                          <a:solidFill>
                            <a:schemeClr val="dk1"/>
                          </a:solidFill>
                          <a:effectLst/>
                          <a:latin typeface="+mn-lt"/>
                          <a:ea typeface="+mn-ea"/>
                          <a:cs typeface="+mn-cs"/>
                        </a:rPr>
                        <a:t>/</a:t>
                      </a:r>
                      <a:r>
                        <a:rPr lang="zh-CN" sz="1200" b="1" kern="1200" dirty="0">
                          <a:solidFill>
                            <a:schemeClr val="dk1"/>
                          </a:solidFill>
                          <a:effectLst/>
                          <a:latin typeface="+mn-lt"/>
                          <a:ea typeface="+mn-ea"/>
                          <a:cs typeface="+mn-cs"/>
                        </a:rPr>
                        <a:t>或问题</a:t>
                      </a:r>
                      <a:r>
                        <a:rPr lang="en-US" sz="1200" b="1" kern="1200" dirty="0">
                          <a:solidFill>
                            <a:schemeClr val="dk1"/>
                          </a:solidFill>
                          <a:effectLst/>
                          <a:latin typeface="+mn-lt"/>
                          <a:ea typeface="+mn-ea"/>
                          <a:cs typeface="+mn-cs"/>
                        </a:rPr>
                        <a:t>6</a:t>
                      </a:r>
                      <a:r>
                        <a:rPr lang="zh-CN" sz="1200" b="1" kern="1200" dirty="0">
                          <a:solidFill>
                            <a:schemeClr val="dk1"/>
                          </a:solidFill>
                          <a:effectLst/>
                          <a:latin typeface="+mn-lt"/>
                          <a:ea typeface="+mn-ea"/>
                          <a:cs typeface="+mn-cs"/>
                        </a:rPr>
                        <a:t>相关，则需要进行</a:t>
                      </a:r>
                      <a:r>
                        <a:rPr lang="en-US" sz="1200" b="1" kern="1200" dirty="0">
                          <a:solidFill>
                            <a:schemeClr val="dk1"/>
                          </a:solidFill>
                          <a:effectLst/>
                          <a:latin typeface="+mn-lt"/>
                          <a:ea typeface="+mn-ea"/>
                          <a:cs typeface="+mn-cs"/>
                        </a:rPr>
                        <a:t>GAMP</a:t>
                      </a:r>
                      <a:r>
                        <a:rPr lang="zh-CN" sz="1200" b="1" kern="1200" dirty="0">
                          <a:solidFill>
                            <a:schemeClr val="dk1"/>
                          </a:solidFill>
                          <a:effectLst/>
                          <a:latin typeface="+mn-lt"/>
                          <a:ea typeface="+mn-ea"/>
                          <a:cs typeface="+mn-cs"/>
                        </a:rPr>
                        <a:t>分类。</a:t>
                      </a:r>
                    </a:p>
                  </a:txBody>
                  <a:tcPr marL="0" marR="0" marT="0" marB="0" anchor="ctr"/>
                </a:tc>
                <a:tc hMerge="1">
                  <a:txBody>
                    <a:bodyPr/>
                    <a:lstStyle/>
                    <a:p>
                      <a:pPr algn="ctr">
                        <a:spcBef>
                          <a:spcPts val="225"/>
                        </a:spcBef>
                        <a:spcAft>
                          <a:spcPts val="0"/>
                        </a:spcAft>
                      </a:pPr>
                      <a:endParaRPr lang="zh-CN" sz="1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553154143"/>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86</a:t>
            </a:fld>
            <a:r>
              <a:rPr lang="en-US" altLang="zh-CN" dirty="0" smtClean="0"/>
              <a:t>/119</a:t>
            </a:r>
            <a:endParaRPr lang="zh-CN" altLang="en-US" dirty="0"/>
          </a:p>
        </p:txBody>
      </p:sp>
    </p:spTree>
    <p:extLst>
      <p:ext uri="{BB962C8B-B14F-4D97-AF65-F5344CB8AC3E}">
        <p14:creationId xmlns:p14="http://schemas.microsoft.com/office/powerpoint/2010/main" val="39282480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附录3-系统分类表格</a:t>
            </a:r>
            <a:r>
              <a:rPr lang="zh-CN" altLang="zh-CN" dirty="0" smtClean="0">
                <a:latin typeface="+mj-ea"/>
              </a:rPr>
              <a:t>范例</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002902587"/>
              </p:ext>
            </p:extLst>
          </p:nvPr>
        </p:nvGraphicFramePr>
        <p:xfrm>
          <a:off x="560439" y="1120882"/>
          <a:ext cx="11012128" cy="5083272"/>
        </p:xfrm>
        <a:graphic>
          <a:graphicData uri="http://schemas.openxmlformats.org/drawingml/2006/table">
            <a:tbl>
              <a:tblPr firstRow="1" firstCol="1" lastRow="1" lastCol="1" bandRow="1" bandCol="1">
                <a:tableStyleId>{5C22544A-7EE6-4342-B048-85BDC9FD1C3A}</a:tableStyleId>
              </a:tblPr>
              <a:tblGrid>
                <a:gridCol w="842104">
                  <a:extLst>
                    <a:ext uri="{9D8B030D-6E8A-4147-A177-3AD203B41FA5}">
                      <a16:colId xmlns:a16="http://schemas.microsoft.com/office/drawing/2014/main" val="2963305712"/>
                    </a:ext>
                  </a:extLst>
                </a:gridCol>
                <a:gridCol w="989324">
                  <a:extLst>
                    <a:ext uri="{9D8B030D-6E8A-4147-A177-3AD203B41FA5}">
                      <a16:colId xmlns:a16="http://schemas.microsoft.com/office/drawing/2014/main" val="2068409596"/>
                    </a:ext>
                  </a:extLst>
                </a:gridCol>
                <a:gridCol w="989324">
                  <a:extLst>
                    <a:ext uri="{9D8B030D-6E8A-4147-A177-3AD203B41FA5}">
                      <a16:colId xmlns:a16="http://schemas.microsoft.com/office/drawing/2014/main" val="677725220"/>
                    </a:ext>
                  </a:extLst>
                </a:gridCol>
                <a:gridCol w="565329">
                  <a:extLst>
                    <a:ext uri="{9D8B030D-6E8A-4147-A177-3AD203B41FA5}">
                      <a16:colId xmlns:a16="http://schemas.microsoft.com/office/drawing/2014/main" val="3062965167"/>
                    </a:ext>
                  </a:extLst>
                </a:gridCol>
                <a:gridCol w="664262">
                  <a:extLst>
                    <a:ext uri="{9D8B030D-6E8A-4147-A177-3AD203B41FA5}">
                      <a16:colId xmlns:a16="http://schemas.microsoft.com/office/drawing/2014/main" val="1902180926"/>
                    </a:ext>
                  </a:extLst>
                </a:gridCol>
                <a:gridCol w="593594">
                  <a:extLst>
                    <a:ext uri="{9D8B030D-6E8A-4147-A177-3AD203B41FA5}">
                      <a16:colId xmlns:a16="http://schemas.microsoft.com/office/drawing/2014/main" val="26695356"/>
                    </a:ext>
                  </a:extLst>
                </a:gridCol>
                <a:gridCol w="480529">
                  <a:extLst>
                    <a:ext uri="{9D8B030D-6E8A-4147-A177-3AD203B41FA5}">
                      <a16:colId xmlns:a16="http://schemas.microsoft.com/office/drawing/2014/main" val="3274985333"/>
                    </a:ext>
                  </a:extLst>
                </a:gridCol>
                <a:gridCol w="593594">
                  <a:extLst>
                    <a:ext uri="{9D8B030D-6E8A-4147-A177-3AD203B41FA5}">
                      <a16:colId xmlns:a16="http://schemas.microsoft.com/office/drawing/2014/main" val="3157622453"/>
                    </a:ext>
                  </a:extLst>
                </a:gridCol>
                <a:gridCol w="537063">
                  <a:extLst>
                    <a:ext uri="{9D8B030D-6E8A-4147-A177-3AD203B41FA5}">
                      <a16:colId xmlns:a16="http://schemas.microsoft.com/office/drawing/2014/main" val="3866477507"/>
                    </a:ext>
                  </a:extLst>
                </a:gridCol>
                <a:gridCol w="438129">
                  <a:extLst>
                    <a:ext uri="{9D8B030D-6E8A-4147-A177-3AD203B41FA5}">
                      <a16:colId xmlns:a16="http://schemas.microsoft.com/office/drawing/2014/main" val="4002797999"/>
                    </a:ext>
                  </a:extLst>
                </a:gridCol>
                <a:gridCol w="508796">
                  <a:extLst>
                    <a:ext uri="{9D8B030D-6E8A-4147-A177-3AD203B41FA5}">
                      <a16:colId xmlns:a16="http://schemas.microsoft.com/office/drawing/2014/main" val="2193194965"/>
                    </a:ext>
                  </a:extLst>
                </a:gridCol>
                <a:gridCol w="579462">
                  <a:extLst>
                    <a:ext uri="{9D8B030D-6E8A-4147-A177-3AD203B41FA5}">
                      <a16:colId xmlns:a16="http://schemas.microsoft.com/office/drawing/2014/main" val="3256337076"/>
                    </a:ext>
                  </a:extLst>
                </a:gridCol>
                <a:gridCol w="1385055">
                  <a:extLst>
                    <a:ext uri="{9D8B030D-6E8A-4147-A177-3AD203B41FA5}">
                      <a16:colId xmlns:a16="http://schemas.microsoft.com/office/drawing/2014/main" val="3764274315"/>
                    </a:ext>
                  </a:extLst>
                </a:gridCol>
                <a:gridCol w="1845563">
                  <a:extLst>
                    <a:ext uri="{9D8B030D-6E8A-4147-A177-3AD203B41FA5}">
                      <a16:colId xmlns:a16="http://schemas.microsoft.com/office/drawing/2014/main" val="988493678"/>
                    </a:ext>
                  </a:extLst>
                </a:gridCol>
              </a:tblGrid>
              <a:tr h="314156">
                <a:tc gridSpan="14">
                  <a:txBody>
                    <a:bodyPr/>
                    <a:lstStyle/>
                    <a:p>
                      <a:pPr marL="47625" algn="ctr">
                        <a:spcBef>
                          <a:spcPts val="225"/>
                        </a:spcBef>
                        <a:spcAft>
                          <a:spcPts val="0"/>
                        </a:spcAft>
                      </a:pPr>
                      <a:r>
                        <a:rPr lang="en-US" sz="1200">
                          <a:effectLst/>
                          <a:latin typeface="+mj-ea"/>
                          <a:ea typeface="+mj-ea"/>
                        </a:rPr>
                        <a:t>SIE</a:t>
                      </a:r>
                      <a:r>
                        <a:rPr lang="en-US" sz="1200" spc="-5">
                          <a:effectLst/>
                          <a:latin typeface="+mj-ea"/>
                          <a:ea typeface="+mj-ea"/>
                        </a:rPr>
                        <a:t> </a:t>
                      </a:r>
                      <a:r>
                        <a:rPr lang="en-US" sz="1200">
                          <a:effectLst/>
                          <a:latin typeface="+mj-ea"/>
                          <a:ea typeface="+mj-ea"/>
                        </a:rPr>
                        <a:t>(Questions/Answers)SIE</a:t>
                      </a:r>
                      <a:r>
                        <a:rPr lang="zh-CN" sz="1200">
                          <a:effectLst/>
                          <a:latin typeface="+mj-ea"/>
                          <a:ea typeface="+mj-ea"/>
                        </a:rPr>
                        <a:t>（提问</a:t>
                      </a:r>
                      <a:r>
                        <a:rPr lang="en-US" sz="1200">
                          <a:effectLst/>
                          <a:latin typeface="+mj-ea"/>
                          <a:ea typeface="+mj-ea"/>
                        </a:rPr>
                        <a:t>/</a:t>
                      </a:r>
                      <a:r>
                        <a:rPr lang="zh-CN" sz="1200">
                          <a:effectLst/>
                          <a:latin typeface="+mj-ea"/>
                          <a:ea typeface="+mj-ea"/>
                        </a:rPr>
                        <a:t>回答）</a:t>
                      </a:r>
                      <a:endParaRPr lang="zh-CN" sz="1200">
                        <a:effectLst/>
                        <a:latin typeface="+mj-ea"/>
                        <a:ea typeface="+mj-ea"/>
                        <a:cs typeface="Times New Roman" panose="02020603050405020304" pitchFamily="18" charset="0"/>
                      </a:endParaRPr>
                    </a:p>
                  </a:txBody>
                  <a:tcPr marL="0" marR="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82807396"/>
                  </a:ext>
                </a:extLst>
              </a:tr>
              <a:tr h="1579236">
                <a:tc>
                  <a:txBody>
                    <a:bodyPr/>
                    <a:lstStyle/>
                    <a:p>
                      <a:pPr marL="95250" algn="ctr">
                        <a:spcBef>
                          <a:spcPts val="225"/>
                        </a:spcBef>
                        <a:spcAft>
                          <a:spcPts val="0"/>
                        </a:spcAft>
                      </a:pPr>
                      <a:r>
                        <a:rPr lang="en-US" sz="1200">
                          <a:effectLst/>
                          <a:latin typeface="+mj-ea"/>
                          <a:ea typeface="+mj-ea"/>
                        </a:rPr>
                        <a:t>Count</a:t>
                      </a:r>
                      <a:endParaRPr lang="zh-CN" sz="1200">
                        <a:effectLst/>
                        <a:latin typeface="+mj-ea"/>
                        <a:ea typeface="+mj-ea"/>
                      </a:endParaRPr>
                    </a:p>
                    <a:p>
                      <a:pPr marL="95250" algn="ctr">
                        <a:spcBef>
                          <a:spcPts val="225"/>
                        </a:spcBef>
                        <a:spcAft>
                          <a:spcPts val="0"/>
                        </a:spcAft>
                      </a:pPr>
                      <a:r>
                        <a:rPr lang="zh-CN" sz="1200">
                          <a:effectLst/>
                          <a:latin typeface="+mj-ea"/>
                          <a:ea typeface="+mj-ea"/>
                        </a:rPr>
                        <a:t>序号</a:t>
                      </a:r>
                      <a:endParaRPr lang="zh-CN" sz="1200">
                        <a:effectLst/>
                        <a:latin typeface="+mj-ea"/>
                        <a:ea typeface="+mj-ea"/>
                        <a:cs typeface="Times New Roman" panose="02020603050405020304" pitchFamily="18" charset="0"/>
                      </a:endParaRPr>
                    </a:p>
                  </a:txBody>
                  <a:tcPr marL="0" marR="0" marT="0" marB="0" anchor="ctr"/>
                </a:tc>
                <a:tc>
                  <a:txBody>
                    <a:bodyPr/>
                    <a:lstStyle/>
                    <a:p>
                      <a:pPr marL="95250" marR="93980" indent="9525" algn="ctr">
                        <a:lnSpc>
                          <a:spcPct val="123000"/>
                        </a:lnSpc>
                        <a:spcBef>
                          <a:spcPts val="225"/>
                        </a:spcBef>
                        <a:spcAft>
                          <a:spcPts val="0"/>
                        </a:spcAft>
                      </a:pPr>
                      <a:r>
                        <a:rPr lang="en-US" sz="1200" dirty="0">
                          <a:effectLst/>
                          <a:latin typeface="+mj-ea"/>
                          <a:ea typeface="+mj-ea"/>
                        </a:rPr>
                        <a:t>System Number</a:t>
                      </a:r>
                      <a:endParaRPr lang="zh-CN" sz="1200" dirty="0">
                        <a:effectLst/>
                        <a:latin typeface="+mj-ea"/>
                        <a:ea typeface="+mj-ea"/>
                      </a:endParaRPr>
                    </a:p>
                    <a:p>
                      <a:pPr marL="95250" marR="93980" indent="9525" algn="ctr">
                        <a:lnSpc>
                          <a:spcPct val="123000"/>
                        </a:lnSpc>
                        <a:spcBef>
                          <a:spcPts val="225"/>
                        </a:spcBef>
                        <a:spcAft>
                          <a:spcPts val="0"/>
                        </a:spcAft>
                      </a:pPr>
                      <a:r>
                        <a:rPr lang="zh-CN" sz="1200" dirty="0">
                          <a:effectLst/>
                          <a:latin typeface="+mj-ea"/>
                          <a:ea typeface="+mj-ea"/>
                        </a:rPr>
                        <a:t>系统编号</a:t>
                      </a:r>
                      <a:endParaRPr lang="zh-CN" sz="1200" dirty="0">
                        <a:effectLst/>
                        <a:latin typeface="+mj-ea"/>
                        <a:ea typeface="+mj-ea"/>
                        <a:cs typeface="Times New Roman" panose="02020603050405020304" pitchFamily="18" charset="0"/>
                      </a:endParaRPr>
                    </a:p>
                  </a:txBody>
                  <a:tcPr marL="0" marR="0" marT="0" marB="0" anchor="ctr"/>
                </a:tc>
                <a:tc>
                  <a:txBody>
                    <a:bodyPr/>
                    <a:lstStyle/>
                    <a:p>
                      <a:pPr marL="142240" marR="103505" indent="-37465" algn="ctr">
                        <a:lnSpc>
                          <a:spcPct val="123000"/>
                        </a:lnSpc>
                        <a:spcBef>
                          <a:spcPts val="225"/>
                        </a:spcBef>
                        <a:spcAft>
                          <a:spcPts val="0"/>
                        </a:spcAft>
                      </a:pPr>
                      <a:r>
                        <a:rPr lang="en-US" sz="1200" dirty="0">
                          <a:effectLst/>
                          <a:latin typeface="+mj-ea"/>
                          <a:ea typeface="+mj-ea"/>
                        </a:rPr>
                        <a:t>System Name</a:t>
                      </a:r>
                      <a:endParaRPr lang="zh-CN" sz="1200" dirty="0">
                        <a:effectLst/>
                        <a:latin typeface="+mj-ea"/>
                        <a:ea typeface="+mj-ea"/>
                      </a:endParaRPr>
                    </a:p>
                    <a:p>
                      <a:pPr marL="142240" marR="103505" indent="-37465" algn="ctr">
                        <a:lnSpc>
                          <a:spcPct val="123000"/>
                        </a:lnSpc>
                        <a:spcBef>
                          <a:spcPts val="225"/>
                        </a:spcBef>
                        <a:spcAft>
                          <a:spcPts val="0"/>
                        </a:spcAft>
                      </a:pPr>
                      <a:r>
                        <a:rPr lang="zh-CN" sz="1200" dirty="0">
                          <a:effectLst/>
                          <a:latin typeface="+mj-ea"/>
                          <a:ea typeface="+mj-ea"/>
                        </a:rPr>
                        <a:t>系统名称</a:t>
                      </a:r>
                      <a:endParaRPr lang="zh-CN" sz="1200" dirty="0">
                        <a:effectLst/>
                        <a:latin typeface="+mj-ea"/>
                        <a:ea typeface="+mj-ea"/>
                        <a:cs typeface="Times New Roman" panose="02020603050405020304" pitchFamily="18" charset="0"/>
                      </a:endParaRPr>
                    </a:p>
                  </a:txBody>
                  <a:tcPr marL="0" marR="0" marT="0" marB="0" anchor="ctr"/>
                </a:tc>
                <a:tc>
                  <a:txBody>
                    <a:bodyPr/>
                    <a:lstStyle/>
                    <a:p>
                      <a:pPr marL="89535" algn="ctr">
                        <a:spcBef>
                          <a:spcPts val="225"/>
                        </a:spcBef>
                        <a:spcAft>
                          <a:spcPts val="0"/>
                        </a:spcAft>
                      </a:pPr>
                      <a:r>
                        <a:rPr lang="en-US" sz="1200">
                          <a:effectLst/>
                          <a:latin typeface="+mj-ea"/>
                          <a:ea typeface="+mj-ea"/>
                        </a:rPr>
                        <a:t>Q1</a:t>
                      </a:r>
                      <a:endParaRPr lang="zh-CN" sz="1200">
                        <a:effectLst/>
                        <a:latin typeface="+mj-ea"/>
                        <a:ea typeface="+mj-ea"/>
                        <a:cs typeface="Times New Roman" panose="02020603050405020304" pitchFamily="18" charset="0"/>
                      </a:endParaRPr>
                    </a:p>
                  </a:txBody>
                  <a:tcPr marL="0" marR="0" marT="0" marB="0" anchor="ctr"/>
                </a:tc>
                <a:tc>
                  <a:txBody>
                    <a:bodyPr/>
                    <a:lstStyle/>
                    <a:p>
                      <a:pPr marL="116205" algn="ctr">
                        <a:spcBef>
                          <a:spcPts val="225"/>
                        </a:spcBef>
                        <a:spcAft>
                          <a:spcPts val="0"/>
                        </a:spcAft>
                      </a:pPr>
                      <a:r>
                        <a:rPr lang="en-US" sz="1200">
                          <a:effectLst/>
                          <a:latin typeface="+mj-ea"/>
                          <a:ea typeface="+mj-ea"/>
                        </a:rPr>
                        <a:t>Q2</a:t>
                      </a:r>
                      <a:endParaRPr lang="zh-CN" sz="1200">
                        <a:effectLst/>
                        <a:latin typeface="+mj-ea"/>
                        <a:ea typeface="+mj-ea"/>
                        <a:cs typeface="Times New Roman" panose="02020603050405020304" pitchFamily="18" charset="0"/>
                      </a:endParaRPr>
                    </a:p>
                  </a:txBody>
                  <a:tcPr marL="0" marR="0" marT="0" marB="0" anchor="ctr"/>
                </a:tc>
                <a:tc>
                  <a:txBody>
                    <a:bodyPr/>
                    <a:lstStyle/>
                    <a:p>
                      <a:pPr marL="97155" algn="ctr">
                        <a:spcBef>
                          <a:spcPts val="225"/>
                        </a:spcBef>
                        <a:spcAft>
                          <a:spcPts val="0"/>
                        </a:spcAft>
                      </a:pPr>
                      <a:r>
                        <a:rPr lang="en-US" sz="1200">
                          <a:effectLst/>
                          <a:latin typeface="+mj-ea"/>
                          <a:ea typeface="+mj-ea"/>
                        </a:rPr>
                        <a:t>Q3</a:t>
                      </a:r>
                      <a:endParaRPr lang="zh-CN" sz="1200">
                        <a:effectLst/>
                        <a:latin typeface="+mj-ea"/>
                        <a:ea typeface="+mj-ea"/>
                        <a:cs typeface="Times New Roman" panose="02020603050405020304" pitchFamily="18" charset="0"/>
                      </a:endParaRPr>
                    </a:p>
                  </a:txBody>
                  <a:tcPr marL="0" marR="0" marT="0" marB="0" anchor="ctr"/>
                </a:tc>
                <a:tc>
                  <a:txBody>
                    <a:bodyPr/>
                    <a:lstStyle/>
                    <a:p>
                      <a:pPr marL="66675" algn="ctr">
                        <a:spcBef>
                          <a:spcPts val="225"/>
                        </a:spcBef>
                        <a:spcAft>
                          <a:spcPts val="0"/>
                        </a:spcAft>
                      </a:pPr>
                      <a:r>
                        <a:rPr lang="en-US" sz="1200">
                          <a:effectLst/>
                          <a:latin typeface="+mj-ea"/>
                          <a:ea typeface="+mj-ea"/>
                        </a:rPr>
                        <a:t>Q4</a:t>
                      </a:r>
                      <a:endParaRPr lang="zh-CN" sz="1200">
                        <a:effectLst/>
                        <a:latin typeface="+mj-ea"/>
                        <a:ea typeface="+mj-ea"/>
                        <a:cs typeface="Times New Roman" panose="02020603050405020304" pitchFamily="18" charset="0"/>
                      </a:endParaRPr>
                    </a:p>
                  </a:txBody>
                  <a:tcPr marL="0" marR="0" marT="0" marB="0" anchor="ctr"/>
                </a:tc>
                <a:tc>
                  <a:txBody>
                    <a:bodyPr/>
                    <a:lstStyle/>
                    <a:p>
                      <a:pPr marL="97155" algn="ctr">
                        <a:spcBef>
                          <a:spcPts val="225"/>
                        </a:spcBef>
                        <a:spcAft>
                          <a:spcPts val="0"/>
                        </a:spcAft>
                      </a:pPr>
                      <a:r>
                        <a:rPr lang="en-US" sz="1200">
                          <a:effectLst/>
                          <a:latin typeface="+mj-ea"/>
                          <a:ea typeface="+mj-ea"/>
                        </a:rPr>
                        <a:t>Q5</a:t>
                      </a:r>
                      <a:endParaRPr lang="zh-CN" sz="1200">
                        <a:effectLst/>
                        <a:latin typeface="+mj-ea"/>
                        <a:ea typeface="+mj-ea"/>
                        <a:cs typeface="Times New Roman" panose="02020603050405020304" pitchFamily="18" charset="0"/>
                      </a:endParaRPr>
                    </a:p>
                  </a:txBody>
                  <a:tcPr marL="0" marR="0" marT="0" marB="0" anchor="ctr"/>
                </a:tc>
                <a:tc>
                  <a:txBody>
                    <a:bodyPr/>
                    <a:lstStyle/>
                    <a:p>
                      <a:pPr marL="81915" algn="ctr">
                        <a:spcBef>
                          <a:spcPts val="225"/>
                        </a:spcBef>
                        <a:spcAft>
                          <a:spcPts val="0"/>
                        </a:spcAft>
                      </a:pPr>
                      <a:r>
                        <a:rPr lang="en-US" sz="1200">
                          <a:effectLst/>
                          <a:latin typeface="+mj-ea"/>
                          <a:ea typeface="+mj-ea"/>
                        </a:rPr>
                        <a:t>Q6</a:t>
                      </a:r>
                      <a:endParaRPr lang="zh-CN" sz="1200">
                        <a:effectLst/>
                        <a:latin typeface="+mj-ea"/>
                        <a:ea typeface="+mj-ea"/>
                        <a:cs typeface="Times New Roman" panose="02020603050405020304" pitchFamily="18" charset="0"/>
                      </a:endParaRPr>
                    </a:p>
                  </a:txBody>
                  <a:tcPr marL="0" marR="0" marT="0" marB="0" anchor="ctr"/>
                </a:tc>
                <a:tc>
                  <a:txBody>
                    <a:bodyPr/>
                    <a:lstStyle/>
                    <a:p>
                      <a:pPr marL="55245" algn="ctr">
                        <a:spcBef>
                          <a:spcPts val="225"/>
                        </a:spcBef>
                        <a:spcAft>
                          <a:spcPts val="0"/>
                        </a:spcAft>
                      </a:pPr>
                      <a:r>
                        <a:rPr lang="en-US" sz="1200">
                          <a:effectLst/>
                          <a:latin typeface="+mj-ea"/>
                          <a:ea typeface="+mj-ea"/>
                        </a:rPr>
                        <a:t>Q7</a:t>
                      </a:r>
                      <a:endParaRPr lang="zh-CN" sz="1200">
                        <a:effectLst/>
                        <a:latin typeface="+mj-ea"/>
                        <a:ea typeface="+mj-ea"/>
                        <a:cs typeface="Times New Roman" panose="02020603050405020304" pitchFamily="18" charset="0"/>
                      </a:endParaRPr>
                    </a:p>
                  </a:txBody>
                  <a:tcPr marL="0" marR="0" marT="0" marB="0" anchor="ctr"/>
                </a:tc>
                <a:tc>
                  <a:txBody>
                    <a:bodyPr/>
                    <a:lstStyle/>
                    <a:p>
                      <a:pPr marL="74295" algn="ctr">
                        <a:spcBef>
                          <a:spcPts val="225"/>
                        </a:spcBef>
                        <a:spcAft>
                          <a:spcPts val="0"/>
                        </a:spcAft>
                      </a:pPr>
                      <a:r>
                        <a:rPr lang="en-US" sz="1200">
                          <a:effectLst/>
                          <a:latin typeface="+mj-ea"/>
                          <a:ea typeface="+mj-ea"/>
                        </a:rPr>
                        <a:t>Q8</a:t>
                      </a:r>
                      <a:endParaRPr lang="zh-CN" sz="1200">
                        <a:effectLst/>
                        <a:latin typeface="+mj-ea"/>
                        <a:ea typeface="+mj-ea"/>
                        <a:cs typeface="Times New Roman" panose="02020603050405020304" pitchFamily="18" charset="0"/>
                      </a:endParaRPr>
                    </a:p>
                  </a:txBody>
                  <a:tcPr marL="0" marR="0" marT="0" marB="0" anchor="ctr"/>
                </a:tc>
                <a:tc>
                  <a:txBody>
                    <a:bodyPr/>
                    <a:lstStyle/>
                    <a:p>
                      <a:pPr marL="93345" algn="ctr">
                        <a:spcBef>
                          <a:spcPts val="225"/>
                        </a:spcBef>
                        <a:spcAft>
                          <a:spcPts val="0"/>
                        </a:spcAft>
                      </a:pPr>
                      <a:r>
                        <a:rPr lang="en-US" sz="1200">
                          <a:effectLst/>
                          <a:latin typeface="+mj-ea"/>
                          <a:ea typeface="+mj-ea"/>
                        </a:rPr>
                        <a:t>Q9</a:t>
                      </a:r>
                      <a:endParaRPr lang="zh-CN" sz="1200">
                        <a:effectLst/>
                        <a:latin typeface="+mj-ea"/>
                        <a:ea typeface="+mj-ea"/>
                        <a:cs typeface="Times New Roman" panose="02020603050405020304" pitchFamily="18" charset="0"/>
                      </a:endParaRPr>
                    </a:p>
                  </a:txBody>
                  <a:tcPr marL="0" marR="0" marT="0" marB="0" anchor="ctr"/>
                </a:tc>
                <a:tc>
                  <a:txBody>
                    <a:bodyPr/>
                    <a:lstStyle/>
                    <a:p>
                      <a:pPr algn="ctr">
                        <a:spcBef>
                          <a:spcPts val="225"/>
                        </a:spcBef>
                        <a:spcAft>
                          <a:spcPts val="0"/>
                        </a:spcAft>
                      </a:pPr>
                      <a:r>
                        <a:rPr lang="en-US" sz="1200">
                          <a:effectLst/>
                          <a:latin typeface="+mj-ea"/>
                          <a:ea typeface="+mj-ea"/>
                        </a:rPr>
                        <a:t>System</a:t>
                      </a:r>
                      <a:endParaRPr lang="zh-CN" sz="1200">
                        <a:effectLst/>
                        <a:latin typeface="+mj-ea"/>
                        <a:ea typeface="+mj-ea"/>
                      </a:endParaRPr>
                    </a:p>
                    <a:p>
                      <a:pPr algn="ctr">
                        <a:spcBef>
                          <a:spcPts val="195"/>
                        </a:spcBef>
                        <a:spcAft>
                          <a:spcPts val="0"/>
                        </a:spcAft>
                      </a:pPr>
                      <a:r>
                        <a:rPr lang="en-US" sz="1200">
                          <a:effectLst/>
                          <a:latin typeface="+mj-ea"/>
                          <a:ea typeface="+mj-ea"/>
                        </a:rPr>
                        <a:t>Classification</a:t>
                      </a:r>
                      <a:endParaRPr lang="zh-CN" sz="1200">
                        <a:effectLst/>
                        <a:latin typeface="+mj-ea"/>
                        <a:ea typeface="+mj-ea"/>
                      </a:endParaRPr>
                    </a:p>
                    <a:p>
                      <a:pPr algn="ctr">
                        <a:spcBef>
                          <a:spcPts val="195"/>
                        </a:spcBef>
                        <a:spcAft>
                          <a:spcPts val="0"/>
                        </a:spcAft>
                      </a:pPr>
                      <a:r>
                        <a:rPr lang="zh-CN" sz="1200">
                          <a:effectLst/>
                          <a:latin typeface="+mj-ea"/>
                          <a:ea typeface="+mj-ea"/>
                        </a:rPr>
                        <a:t>系统分类</a:t>
                      </a:r>
                      <a:endParaRPr lang="zh-CN" sz="1200">
                        <a:effectLst/>
                        <a:latin typeface="+mj-ea"/>
                        <a:ea typeface="+mj-ea"/>
                        <a:cs typeface="Times New Roman" panose="02020603050405020304" pitchFamily="18" charset="0"/>
                      </a:endParaRPr>
                    </a:p>
                  </a:txBody>
                  <a:tcPr marL="0" marR="0" marT="0" marB="0" anchor="ctr"/>
                </a:tc>
                <a:tc>
                  <a:txBody>
                    <a:bodyPr/>
                    <a:lstStyle/>
                    <a:p>
                      <a:pPr marL="55245" marR="53975" indent="-635" algn="ctr">
                        <a:lnSpc>
                          <a:spcPct val="123000"/>
                        </a:lnSpc>
                        <a:spcBef>
                          <a:spcPts val="225"/>
                        </a:spcBef>
                        <a:spcAft>
                          <a:spcPts val="0"/>
                        </a:spcAft>
                      </a:pPr>
                      <a:r>
                        <a:rPr lang="en-US" sz="1200">
                          <a:effectLst/>
                          <a:latin typeface="+mj-ea"/>
                          <a:ea typeface="+mj-ea"/>
                        </a:rPr>
                        <a:t>System</a:t>
                      </a:r>
                      <a:r>
                        <a:rPr lang="en-US" sz="1200" spc="-40">
                          <a:effectLst/>
                          <a:latin typeface="+mj-ea"/>
                          <a:ea typeface="+mj-ea"/>
                        </a:rPr>
                        <a:t> </a:t>
                      </a:r>
                      <a:r>
                        <a:rPr lang="en-US" sz="1200">
                          <a:effectLst/>
                          <a:latin typeface="+mj-ea"/>
                          <a:ea typeface="+mj-ea"/>
                        </a:rPr>
                        <a:t>Description/</a:t>
                      </a:r>
                      <a:r>
                        <a:rPr lang="en-US" sz="1200" spc="-5">
                          <a:effectLst/>
                          <a:latin typeface="+mj-ea"/>
                          <a:ea typeface="+mj-ea"/>
                        </a:rPr>
                        <a:t> </a:t>
                      </a:r>
                      <a:r>
                        <a:rPr lang="en-US" sz="1200">
                          <a:effectLst/>
                          <a:latin typeface="+mj-ea"/>
                          <a:ea typeface="+mj-ea"/>
                        </a:rPr>
                        <a:t>Comments</a:t>
                      </a:r>
                      <a:r>
                        <a:rPr lang="en-US" sz="1200" spc="-10">
                          <a:effectLst/>
                          <a:latin typeface="+mj-ea"/>
                          <a:ea typeface="+mj-ea"/>
                        </a:rPr>
                        <a:t> </a:t>
                      </a:r>
                      <a:r>
                        <a:rPr lang="en-US" sz="1200">
                          <a:effectLst/>
                          <a:latin typeface="+mj-ea"/>
                          <a:ea typeface="+mj-ea"/>
                        </a:rPr>
                        <a:t>(CQA/ CPP if Direct</a:t>
                      </a:r>
                      <a:r>
                        <a:rPr lang="en-US" sz="1200" spc="-55">
                          <a:effectLst/>
                          <a:latin typeface="+mj-ea"/>
                          <a:ea typeface="+mj-ea"/>
                        </a:rPr>
                        <a:t> </a:t>
                      </a:r>
                      <a:r>
                        <a:rPr lang="en-US" sz="1200">
                          <a:effectLst/>
                          <a:latin typeface="+mj-ea"/>
                          <a:ea typeface="+mj-ea"/>
                        </a:rPr>
                        <a:t>Impact)</a:t>
                      </a:r>
                      <a:endParaRPr lang="zh-CN" sz="1200">
                        <a:effectLst/>
                        <a:latin typeface="+mj-ea"/>
                        <a:ea typeface="+mj-ea"/>
                      </a:endParaRPr>
                    </a:p>
                    <a:p>
                      <a:pPr marL="55245" marR="53975" indent="-635" algn="ctr">
                        <a:lnSpc>
                          <a:spcPct val="123000"/>
                        </a:lnSpc>
                        <a:spcBef>
                          <a:spcPts val="225"/>
                        </a:spcBef>
                        <a:spcAft>
                          <a:spcPts val="0"/>
                        </a:spcAft>
                      </a:pPr>
                      <a:r>
                        <a:rPr lang="zh-CN" sz="1200">
                          <a:effectLst/>
                          <a:latin typeface="+mj-ea"/>
                          <a:ea typeface="+mj-ea"/>
                        </a:rPr>
                        <a:t>系统描述</a:t>
                      </a:r>
                      <a:r>
                        <a:rPr lang="en-US" sz="1200">
                          <a:effectLst/>
                          <a:latin typeface="+mj-ea"/>
                          <a:ea typeface="+mj-ea"/>
                        </a:rPr>
                        <a:t>/</a:t>
                      </a:r>
                      <a:r>
                        <a:rPr lang="zh-CN" sz="1200">
                          <a:effectLst/>
                          <a:latin typeface="+mj-ea"/>
                          <a:ea typeface="+mj-ea"/>
                        </a:rPr>
                        <a:t>评论</a:t>
                      </a:r>
                      <a:r>
                        <a:rPr lang="en-US" sz="1200">
                          <a:effectLst/>
                          <a:latin typeface="+mj-ea"/>
                          <a:ea typeface="+mj-ea"/>
                        </a:rPr>
                        <a:t>(</a:t>
                      </a:r>
                      <a:r>
                        <a:rPr lang="zh-CN" sz="1200">
                          <a:effectLst/>
                          <a:latin typeface="+mj-ea"/>
                          <a:ea typeface="+mj-ea"/>
                        </a:rPr>
                        <a:t>如果直接影响</a:t>
                      </a:r>
                      <a:r>
                        <a:rPr lang="en-US" sz="1200">
                          <a:effectLst/>
                          <a:latin typeface="+mj-ea"/>
                          <a:ea typeface="+mj-ea"/>
                        </a:rPr>
                        <a:t>CQA/ CPP)</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493769035"/>
                  </a:ext>
                </a:extLst>
              </a:tr>
              <a:tr h="318988">
                <a:tc>
                  <a:txBody>
                    <a:bodyPr/>
                    <a:lstStyle/>
                    <a:p>
                      <a:pPr marL="47625" algn="ctr">
                        <a:spcBef>
                          <a:spcPts val="225"/>
                        </a:spcBef>
                        <a:spcAft>
                          <a:spcPts val="0"/>
                        </a:spcAft>
                      </a:pPr>
                      <a:r>
                        <a:rPr lang="en-US" sz="1200">
                          <a:effectLst/>
                          <a:latin typeface="+mj-ea"/>
                          <a:ea typeface="+mj-ea"/>
                        </a:rPr>
                        <a:t>1</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3817027523"/>
                  </a:ext>
                </a:extLst>
              </a:tr>
              <a:tr h="318988">
                <a:tc>
                  <a:txBody>
                    <a:bodyPr/>
                    <a:lstStyle/>
                    <a:p>
                      <a:pPr marL="47625" algn="ctr">
                        <a:spcBef>
                          <a:spcPts val="225"/>
                        </a:spcBef>
                        <a:spcAft>
                          <a:spcPts val="0"/>
                        </a:spcAft>
                      </a:pPr>
                      <a:r>
                        <a:rPr lang="en-US" sz="1200">
                          <a:effectLst/>
                          <a:latin typeface="+mj-ea"/>
                          <a:ea typeface="+mj-ea"/>
                        </a:rPr>
                        <a:t>2</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134070097"/>
                  </a:ext>
                </a:extLst>
              </a:tr>
              <a:tr h="318988">
                <a:tc>
                  <a:txBody>
                    <a:bodyPr/>
                    <a:lstStyle/>
                    <a:p>
                      <a:pPr marL="47625" algn="ctr">
                        <a:spcBef>
                          <a:spcPts val="225"/>
                        </a:spcBef>
                        <a:spcAft>
                          <a:spcPts val="0"/>
                        </a:spcAft>
                      </a:pPr>
                      <a:r>
                        <a:rPr lang="en-US" sz="1200">
                          <a:effectLst/>
                          <a:latin typeface="+mj-ea"/>
                          <a:ea typeface="+mj-ea"/>
                        </a:rPr>
                        <a:t>3</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dirty="0">
                          <a:effectLst/>
                          <a:latin typeface="+mj-ea"/>
                          <a:ea typeface="+mj-ea"/>
                        </a:rPr>
                        <a:t> </a:t>
                      </a:r>
                      <a:endParaRPr lang="zh-CN" sz="1200" dirty="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964727797"/>
                  </a:ext>
                </a:extLst>
              </a:tr>
              <a:tr h="318988">
                <a:tc>
                  <a:txBody>
                    <a:bodyPr/>
                    <a:lstStyle/>
                    <a:p>
                      <a:pPr marL="47625" algn="ctr">
                        <a:spcBef>
                          <a:spcPts val="225"/>
                        </a:spcBef>
                        <a:spcAft>
                          <a:spcPts val="0"/>
                        </a:spcAft>
                      </a:pPr>
                      <a:r>
                        <a:rPr lang="en-US" sz="1200">
                          <a:effectLst/>
                          <a:latin typeface="+mj-ea"/>
                          <a:ea typeface="+mj-ea"/>
                        </a:rPr>
                        <a:t>4</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257971505"/>
                  </a:ext>
                </a:extLst>
              </a:tr>
              <a:tr h="318988">
                <a:tc>
                  <a:txBody>
                    <a:bodyPr/>
                    <a:lstStyle/>
                    <a:p>
                      <a:pPr marL="47625" algn="ctr">
                        <a:spcBef>
                          <a:spcPts val="225"/>
                        </a:spcBef>
                        <a:spcAft>
                          <a:spcPts val="0"/>
                        </a:spcAft>
                      </a:pPr>
                      <a:r>
                        <a:rPr lang="en-US" sz="1200">
                          <a:effectLst/>
                          <a:latin typeface="+mj-ea"/>
                          <a:ea typeface="+mj-ea"/>
                        </a:rPr>
                        <a:t>5</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129191806"/>
                  </a:ext>
                </a:extLst>
              </a:tr>
              <a:tr h="318988">
                <a:tc>
                  <a:txBody>
                    <a:bodyPr/>
                    <a:lstStyle/>
                    <a:p>
                      <a:pPr marL="47625" algn="ctr">
                        <a:spcBef>
                          <a:spcPts val="225"/>
                        </a:spcBef>
                        <a:spcAft>
                          <a:spcPts val="0"/>
                        </a:spcAft>
                      </a:pPr>
                      <a:r>
                        <a:rPr lang="en-US" sz="1200">
                          <a:effectLst/>
                          <a:latin typeface="+mj-ea"/>
                          <a:ea typeface="+mj-ea"/>
                        </a:rPr>
                        <a:t>6</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1844354009"/>
                  </a:ext>
                </a:extLst>
              </a:tr>
              <a:tr h="318988">
                <a:tc>
                  <a:txBody>
                    <a:bodyPr/>
                    <a:lstStyle/>
                    <a:p>
                      <a:pPr marL="47625" algn="ctr">
                        <a:spcBef>
                          <a:spcPts val="225"/>
                        </a:spcBef>
                        <a:spcAft>
                          <a:spcPts val="0"/>
                        </a:spcAft>
                      </a:pPr>
                      <a:r>
                        <a:rPr lang="en-US" sz="1200">
                          <a:effectLst/>
                          <a:latin typeface="+mj-ea"/>
                          <a:ea typeface="+mj-ea"/>
                        </a:rPr>
                        <a:t>7</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2586153134"/>
                  </a:ext>
                </a:extLst>
              </a:tr>
              <a:tr h="318988">
                <a:tc>
                  <a:txBody>
                    <a:bodyPr/>
                    <a:lstStyle/>
                    <a:p>
                      <a:pPr marL="47625" algn="ctr">
                        <a:spcBef>
                          <a:spcPts val="225"/>
                        </a:spcBef>
                        <a:spcAft>
                          <a:spcPts val="0"/>
                        </a:spcAft>
                      </a:pPr>
                      <a:r>
                        <a:rPr lang="en-US" sz="1200">
                          <a:effectLst/>
                          <a:latin typeface="+mj-ea"/>
                          <a:ea typeface="+mj-ea"/>
                        </a:rPr>
                        <a:t>8</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69981931"/>
                  </a:ext>
                </a:extLst>
              </a:tr>
              <a:tr h="318988">
                <a:tc>
                  <a:txBody>
                    <a:bodyPr/>
                    <a:lstStyle/>
                    <a:p>
                      <a:pPr marL="47625" algn="ctr">
                        <a:spcBef>
                          <a:spcPts val="225"/>
                        </a:spcBef>
                        <a:spcAft>
                          <a:spcPts val="0"/>
                        </a:spcAft>
                      </a:pPr>
                      <a:r>
                        <a:rPr lang="en-US" sz="1200">
                          <a:effectLst/>
                          <a:latin typeface="+mj-ea"/>
                          <a:ea typeface="+mj-ea"/>
                        </a:rPr>
                        <a:t>9</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3568526220"/>
                  </a:ext>
                </a:extLst>
              </a:tr>
              <a:tr h="318988">
                <a:tc>
                  <a:txBody>
                    <a:bodyPr/>
                    <a:lstStyle/>
                    <a:p>
                      <a:pPr marL="47625" algn="ctr">
                        <a:spcBef>
                          <a:spcPts val="230"/>
                        </a:spcBef>
                        <a:spcAft>
                          <a:spcPts val="0"/>
                        </a:spcAft>
                      </a:pPr>
                      <a:r>
                        <a:rPr lang="en-US" sz="1200">
                          <a:effectLst/>
                          <a:latin typeface="+mj-ea"/>
                          <a:ea typeface="+mj-ea"/>
                        </a:rPr>
                        <a:t>10</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a:effectLst/>
                          <a:latin typeface="+mj-ea"/>
                          <a:ea typeface="+mj-ea"/>
                        </a:rPr>
                        <a:t> </a:t>
                      </a:r>
                      <a:endParaRPr lang="zh-CN" sz="1200">
                        <a:effectLst/>
                        <a:latin typeface="+mj-ea"/>
                        <a:ea typeface="+mj-ea"/>
                        <a:cs typeface="Times New Roman" panose="02020603050405020304" pitchFamily="18" charset="0"/>
                      </a:endParaRPr>
                    </a:p>
                  </a:txBody>
                  <a:tcPr marL="0" marR="0" marT="0" marB="0" anchor="ctr"/>
                </a:tc>
                <a:tc>
                  <a:txBody>
                    <a:bodyPr/>
                    <a:lstStyle/>
                    <a:p>
                      <a:pPr algn="ctr">
                        <a:spcAft>
                          <a:spcPts val="0"/>
                        </a:spcAft>
                      </a:pPr>
                      <a:r>
                        <a:rPr lang="en-US" sz="1200" dirty="0">
                          <a:effectLst/>
                          <a:latin typeface="+mj-ea"/>
                          <a:ea typeface="+mj-ea"/>
                        </a:rPr>
                        <a:t> </a:t>
                      </a:r>
                      <a:endParaRPr lang="zh-CN" sz="1200" dirty="0">
                        <a:effectLst/>
                        <a:latin typeface="+mj-ea"/>
                        <a:ea typeface="+mj-ea"/>
                        <a:cs typeface="Times New Roman" panose="02020603050405020304" pitchFamily="18" charset="0"/>
                      </a:endParaRPr>
                    </a:p>
                  </a:txBody>
                  <a:tcPr marL="0" marR="0" marT="0" marB="0" anchor="ctr"/>
                </a:tc>
                <a:extLst>
                  <a:ext uri="{0D108BD9-81ED-4DB2-BD59-A6C34878D82A}">
                    <a16:rowId xmlns:a16="http://schemas.microsoft.com/office/drawing/2014/main" val="4254812453"/>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87</a:t>
            </a:fld>
            <a:r>
              <a:rPr lang="en-US" altLang="zh-CN" dirty="0" smtClean="0"/>
              <a:t>/119</a:t>
            </a:r>
            <a:endParaRPr lang="zh-CN" altLang="en-US" dirty="0"/>
          </a:p>
        </p:txBody>
      </p:sp>
    </p:spTree>
    <p:extLst>
      <p:ext uri="{BB962C8B-B14F-4D97-AF65-F5344CB8AC3E}">
        <p14:creationId xmlns:p14="http://schemas.microsoft.com/office/powerpoint/2010/main" val="26893838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附录4-直接影响系统的例子</a:t>
            </a:r>
            <a:endParaRPr lang="zh-CN" altLang="zh-CN" b="0" dirty="0">
              <a:solidFill>
                <a:srgbClr val="000000"/>
              </a:solidFill>
              <a:latin typeface="+mj-ea"/>
            </a:endParaRPr>
          </a:p>
        </p:txBody>
      </p:sp>
      <p:graphicFrame>
        <p:nvGraphicFramePr>
          <p:cNvPr id="4" name="表格 3"/>
          <p:cNvGraphicFramePr>
            <a:graphicFrameLocks noGrp="1"/>
          </p:cNvGraphicFramePr>
          <p:nvPr/>
        </p:nvGraphicFramePr>
        <p:xfrm>
          <a:off x="768000" y="1189703"/>
          <a:ext cx="10656002" cy="5493316"/>
        </p:xfrm>
        <a:graphic>
          <a:graphicData uri="http://schemas.openxmlformats.org/drawingml/2006/table">
            <a:tbl>
              <a:tblPr firstRow="1" firstCol="1" lastRow="1" lastCol="1" bandRow="1" bandCol="1">
                <a:tableStyleId>{17292A2E-F333-43FB-9621-5CBBE7FDCDCB}</a:tableStyleId>
              </a:tblPr>
              <a:tblGrid>
                <a:gridCol w="3099528">
                  <a:extLst>
                    <a:ext uri="{9D8B030D-6E8A-4147-A177-3AD203B41FA5}">
                      <a16:colId xmlns:a16="http://schemas.microsoft.com/office/drawing/2014/main" val="2944995608"/>
                    </a:ext>
                  </a:extLst>
                </a:gridCol>
                <a:gridCol w="3778237">
                  <a:extLst>
                    <a:ext uri="{9D8B030D-6E8A-4147-A177-3AD203B41FA5}">
                      <a16:colId xmlns:a16="http://schemas.microsoft.com/office/drawing/2014/main" val="1444023992"/>
                    </a:ext>
                  </a:extLst>
                </a:gridCol>
                <a:gridCol w="3778237">
                  <a:extLst>
                    <a:ext uri="{9D8B030D-6E8A-4147-A177-3AD203B41FA5}">
                      <a16:colId xmlns:a16="http://schemas.microsoft.com/office/drawing/2014/main" val="2066427872"/>
                    </a:ext>
                  </a:extLst>
                </a:gridCol>
              </a:tblGrid>
              <a:tr h="250778">
                <a:tc>
                  <a:txBody>
                    <a:bodyPr/>
                    <a:lstStyle/>
                    <a:p>
                      <a:pPr marL="0" indent="0" algn="ctr">
                        <a:lnSpc>
                          <a:spcPct val="150000"/>
                        </a:lnSpc>
                        <a:spcBef>
                          <a:spcPts val="0"/>
                        </a:spcBef>
                        <a:spcAft>
                          <a:spcPts val="0"/>
                        </a:spcAft>
                        <a:buFontTx/>
                        <a:buNone/>
                      </a:pPr>
                      <a:r>
                        <a:rPr lang="zh-CN" sz="1200" dirty="0" smtClean="0">
                          <a:effectLst/>
                        </a:rPr>
                        <a:t>系统</a:t>
                      </a:r>
                      <a:r>
                        <a:rPr lang="zh-CN" sz="1200" dirty="0">
                          <a:effectLst/>
                        </a:rPr>
                        <a:t>名称</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Bef>
                          <a:spcPts val="0"/>
                        </a:spcBef>
                        <a:spcAft>
                          <a:spcPts val="0"/>
                        </a:spcAft>
                        <a:buFontTx/>
                        <a:buNone/>
                      </a:pPr>
                      <a:r>
                        <a:rPr lang="en-US" sz="1200" dirty="0" err="1" smtClean="0">
                          <a:effectLst/>
                        </a:rPr>
                        <a:t>典型的</a:t>
                      </a:r>
                      <a:r>
                        <a:rPr lang="en-US" sz="1200" dirty="0" err="1">
                          <a:effectLst/>
                        </a:rPr>
                        <a:t>CQA</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Bef>
                          <a:spcPts val="0"/>
                        </a:spcBef>
                        <a:spcAft>
                          <a:spcPts val="0"/>
                        </a:spcAft>
                        <a:buFontTx/>
                        <a:buNone/>
                      </a:pPr>
                      <a:r>
                        <a:rPr lang="zh-CN" sz="1200" dirty="0" smtClean="0">
                          <a:effectLst/>
                        </a:rPr>
                        <a:t>典型</a:t>
                      </a:r>
                      <a:r>
                        <a:rPr lang="zh-CN" sz="1200" dirty="0">
                          <a:effectLst/>
                        </a:rPr>
                        <a:t>的</a:t>
                      </a:r>
                      <a:r>
                        <a:rPr lang="en-US" sz="1200" dirty="0">
                          <a:effectLst/>
                        </a:rPr>
                        <a:t>CPPs</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6217357"/>
                  </a:ext>
                </a:extLst>
              </a:tr>
              <a:tr h="1090855">
                <a:tc>
                  <a:txBody>
                    <a:bodyPr/>
                    <a:lstStyle/>
                    <a:p>
                      <a:pPr marL="0" indent="0" algn="ctr">
                        <a:lnSpc>
                          <a:spcPct val="150000"/>
                        </a:lnSpc>
                        <a:spcBef>
                          <a:spcPts val="0"/>
                        </a:spcBef>
                        <a:spcAft>
                          <a:spcPts val="0"/>
                        </a:spcAft>
                        <a:buFontTx/>
                        <a:buNone/>
                      </a:pPr>
                      <a:r>
                        <a:rPr lang="zh-CN" sz="1200" dirty="0" smtClean="0">
                          <a:effectLst/>
                        </a:rPr>
                        <a:t>高压灭菌</a:t>
                      </a:r>
                      <a:r>
                        <a:rPr lang="zh-CN" sz="1200" dirty="0">
                          <a:effectLst/>
                        </a:rPr>
                        <a:t>柜系统</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71755" indent="0" algn="l" defTabSz="914400" rtl="0" eaLnBrk="1" latinLnBrk="0" hangingPunct="1">
                        <a:lnSpc>
                          <a:spcPct val="150000"/>
                        </a:lnSpc>
                        <a:spcBef>
                          <a:spcPts val="0"/>
                        </a:spcBef>
                        <a:spcAft>
                          <a:spcPts val="0"/>
                        </a:spcAft>
                        <a:buFontTx/>
                        <a:buNone/>
                      </a:pPr>
                      <a:r>
                        <a:rPr lang="zh-CN" sz="1200" kern="1200" dirty="0" smtClean="0">
                          <a:effectLst/>
                        </a:rPr>
                        <a:t>无菌</a:t>
                      </a:r>
                      <a:r>
                        <a:rPr lang="zh-CN" sz="1200" kern="1200" dirty="0">
                          <a:effectLst/>
                        </a:rPr>
                        <a:t>负荷（微生物水平降低</a:t>
                      </a:r>
                      <a:r>
                        <a:rPr lang="en-US" sz="1200" kern="1200" dirty="0">
                          <a:effectLst/>
                        </a:rPr>
                        <a:t>≥</a:t>
                      </a:r>
                      <a:r>
                        <a:rPr lang="en-US" sz="1200" kern="1200" dirty="0" smtClean="0">
                          <a:effectLst/>
                        </a:rPr>
                        <a:t>log6</a:t>
                      </a:r>
                    </a:p>
                    <a:p>
                      <a:pPr marL="0" indent="0" algn="l" defTabSz="914400" rtl="0" eaLnBrk="1" latinLnBrk="0" hangingPunct="1">
                        <a:lnSpc>
                          <a:spcPct val="150000"/>
                        </a:lnSpc>
                        <a:spcBef>
                          <a:spcPts val="0"/>
                        </a:spcBef>
                        <a:spcAft>
                          <a:spcPts val="0"/>
                        </a:spcAft>
                        <a:buFontTx/>
                        <a:buNone/>
                      </a:pPr>
                      <a:r>
                        <a:rPr lang="en-US" sz="1200" kern="1200" dirty="0" err="1" smtClean="0">
                          <a:effectLst/>
                        </a:rPr>
                        <a:t>负载干燥</a:t>
                      </a:r>
                      <a:endParaRPr lang="zh-CN" sz="1200" kern="1200" dirty="0">
                        <a:effectLst/>
                      </a:endParaRPr>
                    </a:p>
                    <a:p>
                      <a:pPr marL="0" indent="0" algn="l" defTabSz="914400" rtl="0" eaLnBrk="1" latinLnBrk="0" hangingPunct="1">
                        <a:lnSpc>
                          <a:spcPct val="150000"/>
                        </a:lnSpc>
                        <a:spcBef>
                          <a:spcPts val="0"/>
                        </a:spcBef>
                        <a:spcAft>
                          <a:spcPts val="0"/>
                        </a:spcAft>
                        <a:buFontTx/>
                        <a:buNone/>
                      </a:pPr>
                      <a:r>
                        <a:rPr lang="zh-CN" sz="1200" kern="1200" dirty="0" smtClean="0">
                          <a:effectLst/>
                        </a:rPr>
                        <a:t>注意</a:t>
                      </a:r>
                      <a:r>
                        <a:rPr lang="zh-CN" sz="1200" kern="1200" dirty="0">
                          <a:effectLst/>
                        </a:rPr>
                        <a:t>：蒸汽质量通常作为蒸汽系统的一部分进行验证</a:t>
                      </a:r>
                      <a:endParaRPr lang="zh-CN" sz="1200" b="1" kern="1200" dirty="0">
                        <a:solidFill>
                          <a:schemeClr val="lt1"/>
                        </a:solidFill>
                        <a:effectLst/>
                        <a:latin typeface="+mj-ea"/>
                        <a:ea typeface="+mj-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596265" indent="0" algn="l">
                        <a:lnSpc>
                          <a:spcPct val="150000"/>
                        </a:lnSpc>
                        <a:spcBef>
                          <a:spcPts val="0"/>
                        </a:spcBef>
                        <a:spcAft>
                          <a:spcPts val="0"/>
                        </a:spcAft>
                        <a:buFontTx/>
                        <a:buNone/>
                      </a:pPr>
                      <a:r>
                        <a:rPr lang="zh-CN" sz="1200" dirty="0" smtClean="0">
                          <a:effectLst/>
                        </a:rPr>
                        <a:t>清洁</a:t>
                      </a:r>
                      <a:r>
                        <a:rPr lang="zh-CN" sz="1200" dirty="0">
                          <a:effectLst/>
                        </a:rPr>
                        <a:t>蒸汽压力和温度（饱和度）</a:t>
                      </a:r>
                    </a:p>
                    <a:p>
                      <a:pPr marL="0" indent="0" algn="l">
                        <a:lnSpc>
                          <a:spcPct val="150000"/>
                        </a:lnSpc>
                        <a:spcBef>
                          <a:spcPts val="0"/>
                        </a:spcBef>
                        <a:spcAft>
                          <a:spcPts val="0"/>
                        </a:spcAft>
                        <a:buFontTx/>
                        <a:buNone/>
                      </a:pPr>
                      <a:r>
                        <a:rPr lang="zh-CN" sz="1200" dirty="0" smtClean="0">
                          <a:effectLst/>
                        </a:rPr>
                        <a:t>时间</a:t>
                      </a:r>
                      <a:endParaRPr lang="zh-CN" sz="1200" dirty="0">
                        <a:effectLst/>
                      </a:endParaRPr>
                    </a:p>
                    <a:p>
                      <a:pPr marL="0" indent="0" algn="l" defTabSz="914400" rtl="0" eaLnBrk="1" latinLnBrk="0" hangingPunct="1">
                        <a:lnSpc>
                          <a:spcPct val="150000"/>
                        </a:lnSpc>
                        <a:spcBef>
                          <a:spcPts val="0"/>
                        </a:spcBef>
                        <a:spcAft>
                          <a:spcPts val="0"/>
                        </a:spcAft>
                        <a:buFontTx/>
                        <a:buNone/>
                        <a:tabLst>
                          <a:tab pos="225425" algn="l"/>
                        </a:tabLst>
                      </a:pPr>
                      <a:r>
                        <a:rPr lang="zh-CN" sz="1200" kern="1200" dirty="0" smtClean="0">
                          <a:effectLst/>
                        </a:rPr>
                        <a:t>真空</a:t>
                      </a:r>
                      <a:r>
                        <a:rPr lang="zh-CN" sz="1200" kern="1200" dirty="0">
                          <a:effectLst/>
                        </a:rPr>
                        <a:t>水平</a:t>
                      </a:r>
                    </a:p>
                    <a:p>
                      <a:pPr marL="0" indent="0" algn="l">
                        <a:lnSpc>
                          <a:spcPct val="150000"/>
                        </a:lnSpc>
                        <a:spcBef>
                          <a:spcPts val="0"/>
                        </a:spcBef>
                        <a:spcAft>
                          <a:spcPts val="0"/>
                        </a:spcAft>
                        <a:buFontTx/>
                        <a:buNone/>
                      </a:pPr>
                      <a:r>
                        <a:rPr lang="en-US" sz="1200" dirty="0" err="1" smtClean="0">
                          <a:effectLst/>
                        </a:rPr>
                        <a:t>定义的负载模式</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584933"/>
                  </a:ext>
                </a:extLst>
              </a:tr>
              <a:tr h="528874">
                <a:tc>
                  <a:txBody>
                    <a:bodyPr/>
                    <a:lstStyle/>
                    <a:p>
                      <a:pPr marL="0" indent="0" algn="ctr">
                        <a:lnSpc>
                          <a:spcPct val="150000"/>
                        </a:lnSpc>
                        <a:spcBef>
                          <a:spcPts val="0"/>
                        </a:spcBef>
                        <a:spcAft>
                          <a:spcPts val="0"/>
                        </a:spcAft>
                        <a:buFontTx/>
                        <a:buNone/>
                      </a:pPr>
                      <a:r>
                        <a:rPr lang="en-US" sz="1200" dirty="0" err="1" smtClean="0">
                          <a:effectLst/>
                        </a:rPr>
                        <a:t>混合系统</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Bef>
                          <a:spcPts val="0"/>
                        </a:spcBef>
                        <a:spcAft>
                          <a:spcPts val="0"/>
                        </a:spcAft>
                        <a:buFontTx/>
                        <a:buNone/>
                      </a:pPr>
                      <a:r>
                        <a:rPr lang="en-US" sz="1200" kern="1200" dirty="0" err="1" smtClean="0">
                          <a:effectLst/>
                        </a:rPr>
                        <a:t>混合均匀度</a:t>
                      </a:r>
                      <a:r>
                        <a:rPr lang="en-US" sz="1200" kern="1200" dirty="0" err="1">
                          <a:effectLst/>
                        </a:rPr>
                        <a:t>（效力</a:t>
                      </a:r>
                      <a:r>
                        <a:rPr lang="en-US" sz="1200" kern="1200" dirty="0">
                          <a:effectLst/>
                        </a:rPr>
                        <a:t>）</a:t>
                      </a:r>
                      <a:endParaRPr lang="zh-CN" sz="1200" b="1" kern="1200" dirty="0">
                        <a:solidFill>
                          <a:schemeClr val="lt1"/>
                        </a:solidFill>
                        <a:effectLst/>
                        <a:latin typeface="+mj-ea"/>
                        <a:ea typeface="+mj-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Bef>
                          <a:spcPts val="0"/>
                        </a:spcBef>
                        <a:spcAft>
                          <a:spcPts val="0"/>
                        </a:spcAft>
                        <a:buFontTx/>
                        <a:buNone/>
                      </a:pPr>
                      <a:r>
                        <a:rPr lang="en-US" sz="1200" dirty="0" err="1" smtClean="0">
                          <a:effectLst/>
                        </a:rPr>
                        <a:t>转数</a:t>
                      </a:r>
                      <a:endParaRPr lang="zh-CN" sz="1200" dirty="0">
                        <a:effectLst/>
                      </a:endParaRPr>
                    </a:p>
                    <a:p>
                      <a:pPr marL="0" indent="0" algn="l">
                        <a:lnSpc>
                          <a:spcPct val="150000"/>
                        </a:lnSpc>
                        <a:spcBef>
                          <a:spcPts val="0"/>
                        </a:spcBef>
                        <a:spcAft>
                          <a:spcPts val="0"/>
                        </a:spcAft>
                        <a:buFontTx/>
                        <a:buNone/>
                        <a:tabLst>
                          <a:tab pos="225425" algn="l"/>
                        </a:tabLst>
                      </a:pPr>
                      <a:r>
                        <a:rPr lang="en-US" sz="1200" dirty="0" err="1" smtClean="0">
                          <a:effectLst/>
                        </a:rPr>
                        <a:t>旋转时间</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5109714"/>
                  </a:ext>
                </a:extLst>
              </a:tr>
              <a:tr h="1652836">
                <a:tc>
                  <a:txBody>
                    <a:bodyPr/>
                    <a:lstStyle/>
                    <a:p>
                      <a:pPr marL="0" indent="0" algn="ctr">
                        <a:lnSpc>
                          <a:spcPct val="150000"/>
                        </a:lnSpc>
                        <a:spcBef>
                          <a:spcPts val="0"/>
                        </a:spcBef>
                        <a:spcAft>
                          <a:spcPts val="0"/>
                        </a:spcAft>
                        <a:buFontTx/>
                        <a:buNone/>
                      </a:pPr>
                      <a:r>
                        <a:rPr lang="en-US" sz="1200" dirty="0" err="1" smtClean="0">
                          <a:effectLst/>
                        </a:rPr>
                        <a:t>缓冲液制备系统</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Bef>
                          <a:spcPts val="0"/>
                        </a:spcBef>
                        <a:spcAft>
                          <a:spcPts val="0"/>
                        </a:spcAft>
                        <a:buFontTx/>
                        <a:buNone/>
                      </a:pPr>
                      <a:r>
                        <a:rPr lang="en-US" sz="1200" kern="1200" dirty="0" smtClean="0">
                          <a:effectLst/>
                        </a:rPr>
                        <a:t>pH</a:t>
                      </a:r>
                      <a:endParaRPr lang="zh-CN" sz="1200" kern="1200" dirty="0">
                        <a:effectLst/>
                      </a:endParaRPr>
                    </a:p>
                    <a:p>
                      <a:pPr marL="0" indent="0" algn="l" defTabSz="914400" rtl="0" eaLnBrk="1" latinLnBrk="0" hangingPunct="1">
                        <a:lnSpc>
                          <a:spcPct val="150000"/>
                        </a:lnSpc>
                        <a:spcBef>
                          <a:spcPts val="0"/>
                        </a:spcBef>
                        <a:spcAft>
                          <a:spcPts val="0"/>
                        </a:spcAft>
                        <a:buFontTx/>
                        <a:buNone/>
                      </a:pPr>
                      <a:r>
                        <a:rPr lang="zh-CN" sz="1200" kern="1200" dirty="0" smtClean="0">
                          <a:effectLst/>
                        </a:rPr>
                        <a:t>电导率</a:t>
                      </a:r>
                      <a:endParaRPr lang="zh-CN" sz="1200" kern="1200" dirty="0">
                        <a:effectLst/>
                      </a:endParaRPr>
                    </a:p>
                    <a:p>
                      <a:pPr marL="0" lvl="0" indent="0" algn="l" defTabSz="914400" rtl="0" eaLnBrk="1" latinLnBrk="0" hangingPunct="1">
                        <a:lnSpc>
                          <a:spcPct val="150000"/>
                        </a:lnSpc>
                        <a:spcBef>
                          <a:spcPts val="0"/>
                        </a:spcBef>
                        <a:spcAft>
                          <a:spcPts val="0"/>
                        </a:spcAft>
                        <a:buClr>
                          <a:srgbClr val="231F20"/>
                        </a:buClr>
                        <a:buSzPts val="900"/>
                        <a:buFontTx/>
                        <a:buNone/>
                        <a:tabLst>
                          <a:tab pos="225425" algn="l"/>
                        </a:tabLst>
                      </a:pPr>
                      <a:r>
                        <a:rPr lang="zh-CN" sz="1200" kern="1200" dirty="0" smtClean="0">
                          <a:effectLst/>
                        </a:rPr>
                        <a:t>生物</a:t>
                      </a:r>
                      <a:r>
                        <a:rPr lang="zh-CN" sz="1200" kern="1200" dirty="0">
                          <a:effectLst/>
                        </a:rPr>
                        <a:t>负载</a:t>
                      </a:r>
                    </a:p>
                    <a:p>
                      <a:pPr marL="0" lvl="0" indent="0" algn="l" defTabSz="914400" rtl="0" eaLnBrk="1" latinLnBrk="0" hangingPunct="1">
                        <a:lnSpc>
                          <a:spcPct val="150000"/>
                        </a:lnSpc>
                        <a:spcBef>
                          <a:spcPts val="0"/>
                        </a:spcBef>
                        <a:spcAft>
                          <a:spcPts val="0"/>
                        </a:spcAft>
                        <a:buClr>
                          <a:srgbClr val="231F20"/>
                        </a:buClr>
                        <a:buSzPts val="900"/>
                        <a:buFontTx/>
                        <a:buNone/>
                        <a:tabLst>
                          <a:tab pos="225425" algn="l"/>
                        </a:tabLst>
                      </a:pPr>
                      <a:r>
                        <a:rPr lang="zh-CN" sz="1200" kern="1200" dirty="0" smtClean="0">
                          <a:effectLst/>
                        </a:rPr>
                        <a:t>内毒素</a:t>
                      </a:r>
                      <a:endParaRPr lang="zh-CN" sz="1200" b="1" kern="1200" dirty="0">
                        <a:solidFill>
                          <a:schemeClr val="lt1"/>
                        </a:solidFill>
                        <a:effectLst/>
                        <a:latin typeface="+mj-ea"/>
                        <a:ea typeface="+mj-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50000"/>
                        </a:lnSpc>
                        <a:spcBef>
                          <a:spcPts val="0"/>
                        </a:spcBef>
                        <a:spcAft>
                          <a:spcPts val="0"/>
                        </a:spcAft>
                        <a:buFontTx/>
                        <a:buNone/>
                      </a:pPr>
                      <a:r>
                        <a:rPr lang="en-US" sz="1200" dirty="0" err="1" smtClean="0">
                          <a:effectLst/>
                        </a:rPr>
                        <a:t>温度</a:t>
                      </a:r>
                      <a:r>
                        <a:rPr lang="en-US" sz="1200" dirty="0" err="1">
                          <a:effectLst/>
                        </a:rPr>
                        <a:t>（适当溶解</a:t>
                      </a:r>
                      <a:r>
                        <a:rPr lang="en-US" sz="1200" dirty="0">
                          <a:effectLst/>
                        </a:rPr>
                        <a:t>）</a:t>
                      </a:r>
                      <a:endParaRPr lang="zh-CN" sz="1200" dirty="0">
                        <a:effectLst/>
                      </a:endParaRPr>
                    </a:p>
                    <a:p>
                      <a:pPr marL="0" marR="160020" lvl="0" indent="0" algn="l">
                        <a:lnSpc>
                          <a:spcPct val="150000"/>
                        </a:lnSpc>
                        <a:spcBef>
                          <a:spcPts val="0"/>
                        </a:spcBef>
                        <a:spcAft>
                          <a:spcPts val="0"/>
                        </a:spcAft>
                        <a:buClr>
                          <a:srgbClr val="231F20"/>
                        </a:buClr>
                        <a:buSzPts val="900"/>
                        <a:buFontTx/>
                        <a:buNone/>
                        <a:tabLst>
                          <a:tab pos="225425" algn="l"/>
                        </a:tabLst>
                      </a:pPr>
                      <a:r>
                        <a:rPr lang="zh-CN" sz="1200" dirty="0" smtClean="0">
                          <a:effectLst/>
                        </a:rPr>
                        <a:t>重量</a:t>
                      </a:r>
                      <a:r>
                        <a:rPr lang="en-US" sz="1200" dirty="0">
                          <a:effectLst/>
                        </a:rPr>
                        <a:t>/</a:t>
                      </a:r>
                      <a:r>
                        <a:rPr lang="zh-CN" sz="1200" dirty="0">
                          <a:effectLst/>
                        </a:rPr>
                        <a:t>水平和</a:t>
                      </a:r>
                      <a:r>
                        <a:rPr lang="en-US" sz="1200" dirty="0">
                          <a:effectLst/>
                        </a:rPr>
                        <a:t>/</a:t>
                      </a:r>
                      <a:r>
                        <a:rPr lang="zh-CN" sz="1200" dirty="0">
                          <a:effectLst/>
                        </a:rPr>
                        <a:t>或流量（适当的配料量）</a:t>
                      </a:r>
                    </a:p>
                    <a:p>
                      <a:pPr marL="0" indent="0" algn="l">
                        <a:lnSpc>
                          <a:spcPct val="150000"/>
                        </a:lnSpc>
                        <a:spcBef>
                          <a:spcPts val="0"/>
                        </a:spcBef>
                        <a:spcAft>
                          <a:spcPts val="0"/>
                        </a:spcAft>
                        <a:buFontTx/>
                        <a:buNone/>
                        <a:tabLst>
                          <a:tab pos="377825" algn="l"/>
                        </a:tabLst>
                      </a:pPr>
                      <a:r>
                        <a:rPr lang="zh-CN" sz="1200" dirty="0" smtClean="0">
                          <a:effectLst/>
                        </a:rPr>
                        <a:t>大多数</a:t>
                      </a:r>
                      <a:r>
                        <a:rPr lang="zh-CN" sz="1200" dirty="0">
                          <a:effectLst/>
                        </a:rPr>
                        <a:t>预系统不包括，但如果是这样：</a:t>
                      </a:r>
                    </a:p>
                    <a:p>
                      <a:pPr marL="0" indent="0" algn="l">
                        <a:lnSpc>
                          <a:spcPct val="150000"/>
                        </a:lnSpc>
                        <a:spcBef>
                          <a:spcPts val="0"/>
                        </a:spcBef>
                        <a:spcAft>
                          <a:spcPts val="0"/>
                        </a:spcAft>
                        <a:buFontTx/>
                        <a:buNone/>
                        <a:tabLst>
                          <a:tab pos="377825" algn="l"/>
                        </a:tabLst>
                      </a:pPr>
                      <a:r>
                        <a:rPr lang="en-US" sz="1200" dirty="0">
                          <a:effectLst/>
                        </a:rPr>
                        <a:t>- </a:t>
                      </a:r>
                      <a:r>
                        <a:rPr lang="zh-CN" sz="1200" dirty="0">
                          <a:effectLst/>
                        </a:rPr>
                        <a:t>原位电导率探头</a:t>
                      </a:r>
                    </a:p>
                    <a:p>
                      <a:pPr marL="0" indent="0" algn="l">
                        <a:lnSpc>
                          <a:spcPct val="150000"/>
                        </a:lnSpc>
                        <a:spcBef>
                          <a:spcPts val="0"/>
                        </a:spcBef>
                        <a:spcAft>
                          <a:spcPts val="0"/>
                        </a:spcAft>
                        <a:buFontTx/>
                        <a:buNone/>
                        <a:tabLst>
                          <a:tab pos="377825" algn="l"/>
                        </a:tabLst>
                      </a:pPr>
                      <a:r>
                        <a:rPr lang="en-US" sz="1200" dirty="0" smtClean="0">
                          <a:effectLst/>
                        </a:rPr>
                        <a:t>- </a:t>
                      </a:r>
                      <a:r>
                        <a:rPr lang="zh-CN" sz="1200" dirty="0">
                          <a:effectLst/>
                        </a:rPr>
                        <a:t>原位</a:t>
                      </a:r>
                      <a:r>
                        <a:rPr lang="en-US" sz="1200" dirty="0">
                          <a:effectLst/>
                        </a:rPr>
                        <a:t>pH</a:t>
                      </a:r>
                      <a:r>
                        <a:rPr lang="zh-CN" sz="1200" dirty="0">
                          <a:effectLst/>
                        </a:rPr>
                        <a:t>探头</a:t>
                      </a:r>
                    </a:p>
                    <a:p>
                      <a:pPr marL="0" marR="300355" indent="0" algn="l">
                        <a:lnSpc>
                          <a:spcPct val="150000"/>
                        </a:lnSpc>
                        <a:spcBef>
                          <a:spcPts val="0"/>
                        </a:spcBef>
                        <a:spcAft>
                          <a:spcPts val="0"/>
                        </a:spcAft>
                        <a:buFontTx/>
                        <a:buNone/>
                      </a:pPr>
                      <a:r>
                        <a:rPr lang="zh-CN" sz="1200" dirty="0" smtClean="0">
                          <a:effectLst/>
                        </a:rPr>
                        <a:t>搅拌</a:t>
                      </a:r>
                      <a:r>
                        <a:rPr lang="zh-CN" sz="1200" dirty="0">
                          <a:effectLst/>
                        </a:rPr>
                        <a:t>速率，如果对缓冲液制备至关重要（不典型）</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066445"/>
                  </a:ext>
                </a:extLst>
              </a:tr>
              <a:tr h="809864">
                <a:tc>
                  <a:txBody>
                    <a:bodyPr/>
                    <a:lstStyle/>
                    <a:p>
                      <a:pPr marL="0" indent="0" algn="ctr">
                        <a:lnSpc>
                          <a:spcPct val="150000"/>
                        </a:lnSpc>
                        <a:spcBef>
                          <a:spcPts val="0"/>
                        </a:spcBef>
                        <a:spcAft>
                          <a:spcPts val="0"/>
                        </a:spcAft>
                        <a:buFontTx/>
                        <a:buNone/>
                      </a:pPr>
                      <a:r>
                        <a:rPr lang="zh-CN" sz="1200" dirty="0" smtClean="0">
                          <a:effectLst/>
                        </a:rPr>
                        <a:t>加盖</a:t>
                      </a:r>
                      <a:r>
                        <a:rPr lang="zh-CN" sz="1200" dirty="0">
                          <a:effectLst/>
                        </a:rPr>
                        <a:t>系统</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latinLnBrk="0" hangingPunct="1">
                        <a:lnSpc>
                          <a:spcPct val="150000"/>
                        </a:lnSpc>
                        <a:spcBef>
                          <a:spcPts val="0"/>
                        </a:spcBef>
                        <a:spcAft>
                          <a:spcPts val="0"/>
                        </a:spcAft>
                        <a:buFontTx/>
                        <a:buNone/>
                      </a:pPr>
                      <a:r>
                        <a:rPr lang="en-US" sz="1200" kern="1200" dirty="0" err="1" smtClean="0">
                          <a:effectLst/>
                        </a:rPr>
                        <a:t>容器</a:t>
                      </a:r>
                      <a:r>
                        <a:rPr lang="zh-CN" sz="1200" kern="1200" dirty="0">
                          <a:effectLst/>
                        </a:rPr>
                        <a:t>密</a:t>
                      </a:r>
                      <a:r>
                        <a:rPr lang="en-US" sz="1200" kern="1200" dirty="0" err="1">
                          <a:effectLst/>
                        </a:rPr>
                        <a:t>闭完整性</a:t>
                      </a:r>
                      <a:endParaRPr lang="zh-CN" sz="1200" b="1" kern="1200" dirty="0">
                        <a:solidFill>
                          <a:schemeClr val="lt1"/>
                        </a:solidFill>
                        <a:effectLst/>
                        <a:latin typeface="+mj-ea"/>
                        <a:ea typeface="+mj-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70815" indent="0" algn="l">
                        <a:lnSpc>
                          <a:spcPct val="150000"/>
                        </a:lnSpc>
                        <a:spcBef>
                          <a:spcPts val="0"/>
                        </a:spcBef>
                        <a:spcAft>
                          <a:spcPts val="0"/>
                        </a:spcAft>
                        <a:buFontTx/>
                        <a:buNone/>
                      </a:pPr>
                      <a:r>
                        <a:rPr lang="zh-CN" sz="1200" dirty="0" smtClean="0">
                          <a:effectLst/>
                        </a:rPr>
                        <a:t>准确</a:t>
                      </a:r>
                      <a:r>
                        <a:rPr lang="zh-CN" sz="1200" dirty="0">
                          <a:effectLst/>
                        </a:rPr>
                        <a:t>地将封闭物放入容器</a:t>
                      </a:r>
                      <a:r>
                        <a:rPr lang="zh-CN" sz="1200" dirty="0" smtClean="0">
                          <a:effectLst/>
                        </a:rPr>
                        <a:t>中</a:t>
                      </a:r>
                      <a:endParaRPr lang="en-US" sz="1200" dirty="0" smtClean="0">
                        <a:effectLst/>
                      </a:endParaRPr>
                    </a:p>
                    <a:p>
                      <a:pPr marL="0" marR="170815" indent="0" algn="l">
                        <a:lnSpc>
                          <a:spcPct val="150000"/>
                        </a:lnSpc>
                        <a:spcBef>
                          <a:spcPts val="0"/>
                        </a:spcBef>
                        <a:spcAft>
                          <a:spcPts val="0"/>
                        </a:spcAft>
                        <a:buFontTx/>
                        <a:buNone/>
                      </a:pPr>
                      <a:r>
                        <a:rPr lang="en-US" sz="1200" dirty="0" err="1" smtClean="0">
                          <a:effectLst/>
                        </a:rPr>
                        <a:t>封盖时保持闭合压力</a:t>
                      </a:r>
                      <a:endParaRPr lang="zh-CN" sz="1200" dirty="0">
                        <a:effectLst/>
                      </a:endParaRPr>
                    </a:p>
                    <a:p>
                      <a:pPr marL="0" indent="0" algn="l">
                        <a:lnSpc>
                          <a:spcPct val="150000"/>
                        </a:lnSpc>
                        <a:spcBef>
                          <a:spcPts val="0"/>
                        </a:spcBef>
                        <a:spcAft>
                          <a:spcPts val="0"/>
                        </a:spcAft>
                        <a:buFontTx/>
                        <a:buNone/>
                      </a:pPr>
                      <a:r>
                        <a:rPr lang="en-US" sz="1200" dirty="0" err="1" smtClean="0">
                          <a:effectLst/>
                        </a:rPr>
                        <a:t>扭矩</a:t>
                      </a:r>
                      <a:r>
                        <a:rPr lang="en-US" sz="1200" dirty="0" err="1">
                          <a:effectLst/>
                        </a:rPr>
                        <a:t>（用于螺帽</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3249993"/>
                  </a:ext>
                </a:extLst>
              </a:tr>
              <a:tr h="1090855">
                <a:tc>
                  <a:txBody>
                    <a:bodyPr/>
                    <a:lstStyle/>
                    <a:p>
                      <a:pPr marL="0" marR="239395" indent="0" algn="ctr">
                        <a:lnSpc>
                          <a:spcPct val="150000"/>
                        </a:lnSpc>
                        <a:spcBef>
                          <a:spcPts val="0"/>
                        </a:spcBef>
                        <a:spcAft>
                          <a:spcPts val="0"/>
                        </a:spcAft>
                        <a:buFontTx/>
                        <a:buNone/>
                      </a:pPr>
                      <a:r>
                        <a:rPr lang="en-US" sz="1200" dirty="0" err="1" smtClean="0">
                          <a:effectLst/>
                        </a:rPr>
                        <a:t>色谱柱系统</a:t>
                      </a:r>
                      <a:r>
                        <a:rPr lang="en-US" sz="1200" dirty="0" err="1">
                          <a:effectLst/>
                        </a:rPr>
                        <a:t>（工艺</a:t>
                      </a:r>
                      <a:r>
                        <a:rPr lang="en-US" sz="1200" dirty="0">
                          <a:effectLst/>
                        </a:rPr>
                        <a:t>）</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113665" indent="0" algn="ctr">
                        <a:lnSpc>
                          <a:spcPct val="150000"/>
                        </a:lnSpc>
                        <a:spcBef>
                          <a:spcPts val="0"/>
                        </a:spcBef>
                        <a:spcAft>
                          <a:spcPts val="0"/>
                        </a:spcAft>
                        <a:buFontTx/>
                        <a:buNone/>
                      </a:pPr>
                      <a:r>
                        <a:rPr lang="zh-CN" sz="1200" dirty="0" smtClean="0">
                          <a:effectLst/>
                        </a:rPr>
                        <a:t>产品</a:t>
                      </a:r>
                      <a:r>
                        <a:rPr lang="zh-CN" sz="1200" dirty="0">
                          <a:effectLst/>
                        </a:rPr>
                        <a:t>特定分析数据（可使用</a:t>
                      </a:r>
                      <a:r>
                        <a:rPr lang="en-US" sz="1200" dirty="0">
                          <a:effectLst/>
                        </a:rPr>
                        <a:t>PAT</a:t>
                      </a:r>
                      <a:r>
                        <a:rPr lang="zh-CN" sz="1200" dirty="0">
                          <a:effectLst/>
                        </a:rPr>
                        <a:t>或离线测量）</a:t>
                      </a:r>
                    </a:p>
                    <a:p>
                      <a:pPr marL="0" lvl="0" indent="0" algn="ctr">
                        <a:lnSpc>
                          <a:spcPct val="150000"/>
                        </a:lnSpc>
                        <a:spcBef>
                          <a:spcPts val="0"/>
                        </a:spcBef>
                        <a:spcAft>
                          <a:spcPts val="0"/>
                        </a:spcAft>
                        <a:buClr>
                          <a:srgbClr val="231F20"/>
                        </a:buClr>
                        <a:buSzPts val="900"/>
                        <a:buFontTx/>
                        <a:buNone/>
                        <a:tabLst>
                          <a:tab pos="225425" algn="l"/>
                        </a:tabLst>
                      </a:pPr>
                      <a:r>
                        <a:rPr lang="zh-CN" sz="1200" dirty="0" smtClean="0">
                          <a:effectLst/>
                        </a:rPr>
                        <a:t>蛋白质</a:t>
                      </a:r>
                      <a:r>
                        <a:rPr lang="zh-CN" sz="1200" dirty="0">
                          <a:effectLst/>
                        </a:rPr>
                        <a:t>浓度</a:t>
                      </a:r>
                    </a:p>
                    <a:p>
                      <a:pPr marL="0" lvl="0" indent="0" algn="ctr">
                        <a:lnSpc>
                          <a:spcPct val="150000"/>
                        </a:lnSpc>
                        <a:spcBef>
                          <a:spcPts val="0"/>
                        </a:spcBef>
                        <a:spcAft>
                          <a:spcPts val="0"/>
                        </a:spcAft>
                        <a:buClr>
                          <a:srgbClr val="231F20"/>
                        </a:buClr>
                        <a:buSzPts val="900"/>
                        <a:buFontTx/>
                        <a:buNone/>
                        <a:tabLst>
                          <a:tab pos="225425" algn="l"/>
                        </a:tabLst>
                      </a:pPr>
                      <a:r>
                        <a:rPr lang="zh-CN" sz="1200" dirty="0" smtClean="0">
                          <a:effectLst/>
                        </a:rPr>
                        <a:t>生物</a:t>
                      </a:r>
                      <a:r>
                        <a:rPr lang="zh-CN" sz="1200" dirty="0">
                          <a:effectLst/>
                        </a:rPr>
                        <a:t>负载</a:t>
                      </a:r>
                    </a:p>
                    <a:p>
                      <a:pPr marL="0" indent="0" algn="ctr">
                        <a:lnSpc>
                          <a:spcPct val="150000"/>
                        </a:lnSpc>
                        <a:spcBef>
                          <a:spcPts val="0"/>
                        </a:spcBef>
                        <a:spcAft>
                          <a:spcPts val="0"/>
                        </a:spcAft>
                        <a:buFontTx/>
                        <a:buNone/>
                      </a:pPr>
                      <a:r>
                        <a:rPr lang="en-US" sz="1200" dirty="0" err="1" smtClean="0">
                          <a:effectLst/>
                        </a:rPr>
                        <a:t>内毒素</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lnSpc>
                          <a:spcPct val="150000"/>
                        </a:lnSpc>
                        <a:spcBef>
                          <a:spcPts val="0"/>
                        </a:spcBef>
                        <a:spcAft>
                          <a:spcPts val="0"/>
                        </a:spcAft>
                        <a:buFontTx/>
                        <a:buNone/>
                      </a:pPr>
                      <a:r>
                        <a:rPr lang="en-US" sz="1200" dirty="0" err="1" smtClean="0">
                          <a:effectLst/>
                        </a:rPr>
                        <a:t>床高</a:t>
                      </a:r>
                      <a:endParaRPr lang="zh-CN" sz="1200" dirty="0">
                        <a:effectLst/>
                      </a:endParaRPr>
                    </a:p>
                    <a:p>
                      <a:pPr marL="0" indent="0" algn="ctr">
                        <a:lnSpc>
                          <a:spcPct val="150000"/>
                        </a:lnSpc>
                        <a:spcBef>
                          <a:spcPts val="0"/>
                        </a:spcBef>
                        <a:spcAft>
                          <a:spcPts val="0"/>
                        </a:spcAft>
                        <a:buFontTx/>
                        <a:buNone/>
                      </a:pPr>
                      <a:r>
                        <a:rPr lang="en-US" sz="1200" dirty="0" err="1" smtClean="0">
                          <a:effectLst/>
                        </a:rPr>
                        <a:t>床密度</a:t>
                      </a:r>
                      <a:endParaRPr lang="zh-CN" sz="1200" dirty="0">
                        <a:effectLst/>
                        <a:latin typeface="+mj-ea"/>
                        <a:ea typeface="+mj-ea"/>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9076998"/>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88</a:t>
            </a:fld>
            <a:r>
              <a:rPr lang="en-US" altLang="zh-CN" dirty="0" smtClean="0"/>
              <a:t>/119</a:t>
            </a:r>
            <a:endParaRPr lang="zh-CN" altLang="en-US" dirty="0"/>
          </a:p>
        </p:txBody>
      </p:sp>
    </p:spTree>
    <p:extLst>
      <p:ext uri="{BB962C8B-B14F-4D97-AF65-F5344CB8AC3E}">
        <p14:creationId xmlns:p14="http://schemas.microsoft.com/office/powerpoint/2010/main" val="41678350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附录5-系统风险评估</a:t>
            </a:r>
            <a:r>
              <a:rPr lang="zh-CN" altLang="zh-CN" dirty="0" smtClean="0">
                <a:latin typeface="+mj-ea"/>
              </a:rPr>
              <a:t>示例</a:t>
            </a:r>
            <a:r>
              <a:rPr lang="en-US" altLang="zh-CN" dirty="0" smtClean="0">
                <a:latin typeface="+mj-ea"/>
              </a:rPr>
              <a:t>-</a:t>
            </a:r>
            <a:r>
              <a:rPr lang="zh-CN" altLang="en-US" dirty="0" smtClean="0">
                <a:latin typeface="+mj-ea"/>
              </a:rPr>
              <a:t>系统说明</a:t>
            </a:r>
            <a:endParaRPr lang="zh-CN" altLang="zh-CN" b="0" dirty="0">
              <a:solidFill>
                <a:srgbClr val="000000"/>
              </a:solidFill>
              <a:latin typeface="+mj-ea"/>
            </a:endParaRPr>
          </a:p>
        </p:txBody>
      </p:sp>
      <p:sp>
        <p:nvSpPr>
          <p:cNvPr id="4" name="矩形 3"/>
          <p:cNvSpPr/>
          <p:nvPr/>
        </p:nvSpPr>
        <p:spPr>
          <a:xfrm>
            <a:off x="835270" y="1374080"/>
            <a:ext cx="10260622" cy="3785652"/>
          </a:xfrm>
          <a:prstGeom prst="rect">
            <a:avLst/>
          </a:prstGeom>
        </p:spPr>
        <p:txBody>
          <a:bodyPr wrap="square">
            <a:spAutoFit/>
          </a:bodyPr>
          <a:lstStyle/>
          <a:p>
            <a:pPr marL="520700" marR="732155">
              <a:lnSpc>
                <a:spcPct val="150000"/>
              </a:lnSpc>
              <a:spcBef>
                <a:spcPts val="1675"/>
              </a:spcBef>
              <a:spcAft>
                <a:spcPts val="0"/>
              </a:spcAft>
            </a:pPr>
            <a:r>
              <a:rPr lang="zh-CN" altLang="zh-CN" sz="1600" b="1" dirty="0">
                <a:solidFill>
                  <a:srgbClr val="231F20"/>
                </a:solidFill>
                <a:latin typeface="+mj-ea"/>
                <a:ea typeface="+mj-ea"/>
                <a:cs typeface="Arial" panose="020B0604020202020204" pitchFamily="34" charset="0"/>
              </a:rPr>
              <a:t>工艺气体</a:t>
            </a:r>
            <a:r>
              <a:rPr lang="en-US" altLang="zh-CN" sz="1600" b="1" dirty="0" err="1">
                <a:solidFill>
                  <a:srgbClr val="231F20"/>
                </a:solidFill>
                <a:latin typeface="+mj-ea"/>
                <a:ea typeface="+mj-ea"/>
                <a:cs typeface="Arial" panose="020B0604020202020204" pitchFamily="34" charset="0"/>
              </a:rPr>
              <a:t>系统</a:t>
            </a:r>
            <a:endParaRPr lang="zh-CN" altLang="zh-CN" sz="1600" b="1" dirty="0">
              <a:latin typeface="+mj-ea"/>
              <a:ea typeface="+mj-ea"/>
              <a:cs typeface="Times New Roman" panose="02020603050405020304" pitchFamily="18" charset="0"/>
            </a:endParaRPr>
          </a:p>
          <a:p>
            <a:pPr>
              <a:lnSpc>
                <a:spcPct val="150000"/>
              </a:lnSpc>
              <a:spcBef>
                <a:spcPts val="45"/>
              </a:spcBef>
              <a:spcAft>
                <a:spcPts val="0"/>
              </a:spcAft>
            </a:pPr>
            <a:r>
              <a:rPr lang="en-US" altLang="zh-CN" sz="1600" b="1" dirty="0">
                <a:latin typeface="+mj-ea"/>
                <a:ea typeface="+mj-ea"/>
                <a:cs typeface="Times New Roman" panose="02020603050405020304" pitchFamily="18" charset="0"/>
              </a:rPr>
              <a:t> </a:t>
            </a:r>
            <a:endParaRPr lang="zh-CN" altLang="zh-CN" sz="1600" dirty="0">
              <a:latin typeface="+mj-ea"/>
              <a:ea typeface="+mj-ea"/>
              <a:cs typeface="Times New Roman" panose="02020603050405020304" pitchFamily="18" charset="0"/>
            </a:endParaRPr>
          </a:p>
          <a:p>
            <a:pPr marL="520700" marR="732155">
              <a:lnSpc>
                <a:spcPct val="150000"/>
              </a:lnSpc>
              <a:spcAft>
                <a:spcPts val="0"/>
              </a:spcAft>
            </a:pPr>
            <a:r>
              <a:rPr lang="zh-CN" altLang="zh-CN" sz="1600" dirty="0">
                <a:solidFill>
                  <a:srgbClr val="231F20"/>
                </a:solidFill>
                <a:latin typeface="+mj-ea"/>
                <a:ea typeface="+mj-ea"/>
                <a:cs typeface="Arial" panose="020B0604020202020204" pitchFamily="34" charset="0"/>
              </a:rPr>
              <a:t>工艺</a:t>
            </a:r>
            <a:r>
              <a:rPr lang="zh-CN" altLang="en-US" sz="1600" dirty="0">
                <a:solidFill>
                  <a:srgbClr val="231F20"/>
                </a:solidFill>
                <a:latin typeface="+mj-ea"/>
                <a:ea typeface="+mj-ea"/>
                <a:cs typeface="Arial" panose="020B0604020202020204" pitchFamily="34" charset="0"/>
              </a:rPr>
              <a:t>气体</a:t>
            </a:r>
            <a:r>
              <a:rPr lang="zh-CN" altLang="zh-CN" sz="1600" dirty="0">
                <a:solidFill>
                  <a:srgbClr val="231F20"/>
                </a:solidFill>
                <a:latin typeface="+mj-ea"/>
                <a:ea typeface="+mj-ea"/>
                <a:cs typeface="Arial" panose="020B0604020202020204" pitchFamily="34" charset="0"/>
              </a:rPr>
              <a:t>系统是</a:t>
            </a:r>
            <a:r>
              <a:rPr lang="zh-CN" altLang="en-US" sz="1600" dirty="0">
                <a:solidFill>
                  <a:srgbClr val="231F20"/>
                </a:solidFill>
                <a:latin typeface="+mj-ea"/>
                <a:ea typeface="+mj-ea"/>
                <a:cs typeface="Arial" panose="020B0604020202020204" pitchFamily="34" charset="0"/>
              </a:rPr>
              <a:t>直接影响系统</a:t>
            </a:r>
            <a:r>
              <a:rPr lang="zh-CN" altLang="zh-CN" sz="1600" dirty="0">
                <a:solidFill>
                  <a:srgbClr val="231F20"/>
                </a:solidFill>
                <a:latin typeface="+mj-ea"/>
                <a:ea typeface="+mj-ea"/>
                <a:cs typeface="Arial" panose="020B0604020202020204" pitchFamily="34" charset="0"/>
              </a:rPr>
              <a:t>，并提供压缩空气以满足预定的质量规格。</a:t>
            </a:r>
            <a:endParaRPr lang="en-US" altLang="zh-CN" sz="1600" dirty="0">
              <a:solidFill>
                <a:srgbClr val="231F20"/>
              </a:solidFill>
              <a:latin typeface="+mj-ea"/>
              <a:ea typeface="+mj-ea"/>
              <a:cs typeface="Arial" panose="020B0604020202020204" pitchFamily="34" charset="0"/>
            </a:endParaRPr>
          </a:p>
          <a:p>
            <a:pPr marL="520700" marR="732155">
              <a:lnSpc>
                <a:spcPct val="150000"/>
              </a:lnSpc>
              <a:spcAft>
                <a:spcPts val="0"/>
              </a:spcAft>
            </a:pPr>
            <a:r>
              <a:rPr lang="zh-CN" altLang="zh-CN" sz="1600" dirty="0">
                <a:solidFill>
                  <a:srgbClr val="231F20"/>
                </a:solidFill>
                <a:latin typeface="+mj-ea"/>
                <a:ea typeface="+mj-ea"/>
                <a:cs typeface="Arial" panose="020B0604020202020204" pitchFamily="34" charset="0"/>
              </a:rPr>
              <a:t>请注意，此类系统</a:t>
            </a:r>
            <a:r>
              <a:rPr lang="zh-CN" altLang="en-US" sz="1600" dirty="0">
                <a:solidFill>
                  <a:srgbClr val="231F20"/>
                </a:solidFill>
                <a:latin typeface="+mj-ea"/>
                <a:ea typeface="+mj-ea"/>
                <a:cs typeface="Arial" panose="020B0604020202020204" pitchFamily="34" charset="0"/>
              </a:rPr>
              <a:t>属于典型的工业标准</a:t>
            </a:r>
            <a:r>
              <a:rPr lang="zh-CN" altLang="zh-CN" sz="1600" dirty="0">
                <a:solidFill>
                  <a:srgbClr val="231F20"/>
                </a:solidFill>
                <a:latin typeface="+mj-ea"/>
                <a:ea typeface="+mj-ea"/>
                <a:cs typeface="Arial" panose="020B0604020202020204" pitchFamily="34" charset="0"/>
              </a:rPr>
              <a:t>，并且空气</a:t>
            </a:r>
            <a:r>
              <a:rPr lang="zh-CN" altLang="en-US" sz="1600" dirty="0">
                <a:solidFill>
                  <a:srgbClr val="231F20"/>
                </a:solidFill>
                <a:latin typeface="+mj-ea"/>
                <a:ea typeface="+mj-ea"/>
                <a:cs typeface="Arial" panose="020B0604020202020204" pitchFamily="34" charset="0"/>
              </a:rPr>
              <a:t>制备相关设备</a:t>
            </a:r>
            <a:r>
              <a:rPr lang="zh-CN" altLang="zh-CN" sz="1600" dirty="0">
                <a:solidFill>
                  <a:srgbClr val="231F20"/>
                </a:solidFill>
                <a:latin typeface="+mj-ea"/>
                <a:ea typeface="+mj-ea"/>
                <a:cs typeface="Arial" panose="020B0604020202020204" pitchFamily="34" charset="0"/>
              </a:rPr>
              <a:t>仅</a:t>
            </a:r>
            <a:r>
              <a:rPr lang="zh-CN" altLang="en-US" sz="1600" dirty="0">
                <a:solidFill>
                  <a:srgbClr val="231F20"/>
                </a:solidFill>
                <a:latin typeface="+mj-ea"/>
                <a:ea typeface="+mj-ea"/>
                <a:cs typeface="Arial" panose="020B0604020202020204" pitchFamily="34" charset="0"/>
              </a:rPr>
              <a:t>需要调试</a:t>
            </a:r>
            <a:r>
              <a:rPr lang="zh-CN" altLang="zh-CN" sz="1600" dirty="0">
                <a:solidFill>
                  <a:srgbClr val="231F20"/>
                </a:solidFill>
                <a:latin typeface="+mj-ea"/>
                <a:ea typeface="+mj-ea"/>
                <a:cs typeface="Arial" panose="020B0604020202020204" pitchFamily="34" charset="0"/>
              </a:rPr>
              <a:t>（</a:t>
            </a:r>
            <a:r>
              <a:rPr lang="zh-CN" altLang="en-US" sz="1600" dirty="0">
                <a:solidFill>
                  <a:srgbClr val="231F20"/>
                </a:solidFill>
                <a:latin typeface="+mj-ea"/>
                <a:ea typeface="+mj-ea"/>
                <a:cs typeface="Arial" panose="020B0604020202020204" pitchFamily="34" charset="0"/>
              </a:rPr>
              <a:t>不需要确认</a:t>
            </a:r>
            <a:r>
              <a:rPr lang="zh-CN" altLang="zh-CN" sz="1600" dirty="0">
                <a:solidFill>
                  <a:srgbClr val="231F20"/>
                </a:solidFill>
                <a:latin typeface="+mj-ea"/>
                <a:ea typeface="+mj-ea"/>
                <a:cs typeface="Arial" panose="020B0604020202020204" pitchFamily="34" charset="0"/>
              </a:rPr>
              <a:t>），因为质量要求</a:t>
            </a:r>
            <a:r>
              <a:rPr lang="zh-CN" altLang="en-US" sz="1600" dirty="0">
                <a:solidFill>
                  <a:srgbClr val="231F20"/>
                </a:solidFill>
                <a:latin typeface="+mj-ea"/>
                <a:ea typeface="+mj-ea"/>
                <a:cs typeface="Arial" panose="020B0604020202020204" pitchFamily="34" charset="0"/>
              </a:rPr>
              <a:t>可以通过设备</a:t>
            </a:r>
            <a:r>
              <a:rPr lang="zh-CN" altLang="zh-CN" sz="1600" dirty="0">
                <a:solidFill>
                  <a:srgbClr val="231F20"/>
                </a:solidFill>
                <a:latin typeface="+mj-ea"/>
                <a:ea typeface="+mj-ea"/>
                <a:cs typeface="Arial" panose="020B0604020202020204" pitchFamily="34" charset="0"/>
              </a:rPr>
              <a:t>启动验证（例如，</a:t>
            </a:r>
            <a:r>
              <a:rPr lang="zh-CN" altLang="en-US" sz="1600" dirty="0">
                <a:solidFill>
                  <a:srgbClr val="231F20"/>
                </a:solidFill>
                <a:latin typeface="+mj-ea"/>
                <a:ea typeface="+mj-ea"/>
                <a:cs typeface="Arial" panose="020B0604020202020204" pitchFamily="34" charset="0"/>
              </a:rPr>
              <a:t>油分</a:t>
            </a:r>
            <a:r>
              <a:rPr lang="zh-CN" altLang="zh-CN" sz="1600" dirty="0">
                <a:solidFill>
                  <a:srgbClr val="231F20"/>
                </a:solidFill>
                <a:latin typeface="+mj-ea"/>
                <a:ea typeface="+mj-ea"/>
                <a:cs typeface="Arial" panose="020B0604020202020204" pitchFamily="34" charset="0"/>
              </a:rPr>
              <a:t>含量）</a:t>
            </a:r>
            <a:r>
              <a:rPr lang="zh-CN" altLang="en-US" sz="1600" dirty="0">
                <a:solidFill>
                  <a:srgbClr val="231F20"/>
                </a:solidFill>
                <a:latin typeface="+mj-ea"/>
                <a:ea typeface="+mj-ea"/>
                <a:cs typeface="Arial" panose="020B0604020202020204" pitchFamily="34" charset="0"/>
              </a:rPr>
              <a:t>来满足，或在系统使用过程中对风险因素的监控（</a:t>
            </a:r>
            <a:r>
              <a:rPr lang="zh-CN" altLang="zh-CN" sz="1600" dirty="0">
                <a:solidFill>
                  <a:srgbClr val="231F20"/>
                </a:solidFill>
                <a:latin typeface="+mj-ea"/>
                <a:ea typeface="+mj-ea"/>
                <a:cs typeface="Arial" panose="020B0604020202020204" pitchFamily="34" charset="0"/>
              </a:rPr>
              <a:t>例如，来自干燥器的空气的压力露点，来自关键使用点的</a:t>
            </a:r>
            <a:r>
              <a:rPr lang="zh-CN" altLang="en-US" sz="1600" dirty="0">
                <a:solidFill>
                  <a:srgbClr val="231F20"/>
                </a:solidFill>
                <a:latin typeface="+mj-ea"/>
                <a:ea typeface="+mj-ea"/>
                <a:cs typeface="Arial" panose="020B0604020202020204" pitchFamily="34" charset="0"/>
              </a:rPr>
              <a:t>总颗粒数量</a:t>
            </a:r>
            <a:r>
              <a:rPr lang="zh-CN" altLang="zh-CN" sz="1600" dirty="0">
                <a:solidFill>
                  <a:srgbClr val="231F20"/>
                </a:solidFill>
                <a:latin typeface="+mj-ea"/>
                <a:ea typeface="+mj-ea"/>
                <a:cs typeface="Arial" panose="020B0604020202020204" pitchFamily="34" charset="0"/>
              </a:rPr>
              <a:t>和</a:t>
            </a:r>
            <a:r>
              <a:rPr lang="zh-CN" altLang="en-US" sz="1600" dirty="0">
                <a:solidFill>
                  <a:srgbClr val="231F20"/>
                </a:solidFill>
                <a:latin typeface="+mj-ea"/>
                <a:ea typeface="+mj-ea"/>
                <a:cs typeface="Arial" panose="020B0604020202020204" pitchFamily="34" charset="0"/>
              </a:rPr>
              <a:t>微生物数量）来满足。</a:t>
            </a:r>
            <a:endParaRPr lang="zh-CN" altLang="zh-CN" sz="1600" dirty="0">
              <a:latin typeface="+mj-ea"/>
              <a:ea typeface="+mj-ea"/>
              <a:cs typeface="Times New Roman" panose="02020603050405020304" pitchFamily="18" charset="0"/>
            </a:endParaRPr>
          </a:p>
          <a:p>
            <a:pPr marL="520700" marR="732155">
              <a:lnSpc>
                <a:spcPct val="150000"/>
              </a:lnSpc>
              <a:spcAft>
                <a:spcPts val="0"/>
              </a:spcAft>
            </a:pPr>
            <a:r>
              <a:rPr lang="en-US" altLang="zh-CN" sz="1600" dirty="0">
                <a:latin typeface="+mj-ea"/>
                <a:ea typeface="+mj-ea"/>
                <a:cs typeface="Arial" panose="020B0604020202020204" pitchFamily="34" charset="0"/>
              </a:rPr>
              <a:t> </a:t>
            </a:r>
            <a:endParaRPr lang="zh-CN" altLang="zh-CN" sz="1600" dirty="0">
              <a:latin typeface="+mj-ea"/>
              <a:ea typeface="+mj-ea"/>
              <a:cs typeface="Times New Roman" panose="02020603050405020304" pitchFamily="18" charset="0"/>
            </a:endParaRPr>
          </a:p>
          <a:p>
            <a:pPr marL="520700" marR="732155">
              <a:lnSpc>
                <a:spcPct val="150000"/>
              </a:lnSpc>
              <a:spcAft>
                <a:spcPts val="0"/>
              </a:spcAft>
            </a:pPr>
            <a:r>
              <a:rPr lang="zh-CN" altLang="zh-CN" sz="1600" b="1" dirty="0">
                <a:solidFill>
                  <a:srgbClr val="231F20"/>
                </a:solidFill>
                <a:latin typeface="+mj-ea"/>
                <a:ea typeface="+mj-ea"/>
                <a:cs typeface="Arial" panose="020B0604020202020204" pitchFamily="34" charset="0"/>
              </a:rPr>
              <a:t>操作顺序</a:t>
            </a:r>
            <a:r>
              <a:rPr lang="en-US" altLang="zh-CN" sz="1600" b="1" dirty="0">
                <a:solidFill>
                  <a:srgbClr val="231F20"/>
                </a:solidFill>
                <a:latin typeface="+mj-ea"/>
                <a:ea typeface="+mj-ea"/>
                <a:cs typeface="Arial" panose="020B0604020202020204" pitchFamily="34" charset="0"/>
              </a:rPr>
              <a:t>/</a:t>
            </a:r>
            <a:r>
              <a:rPr lang="zh-CN" altLang="zh-CN" sz="1600" b="1" dirty="0">
                <a:solidFill>
                  <a:srgbClr val="231F20"/>
                </a:solidFill>
                <a:latin typeface="+mj-ea"/>
                <a:ea typeface="+mj-ea"/>
                <a:cs typeface="Arial" panose="020B0604020202020204" pitchFamily="34" charset="0"/>
              </a:rPr>
              <a:t>处理流程</a:t>
            </a:r>
            <a:endParaRPr lang="en-US" altLang="zh-CN" sz="1600" b="1" dirty="0">
              <a:solidFill>
                <a:srgbClr val="231F20"/>
              </a:solidFill>
              <a:latin typeface="+mj-ea"/>
              <a:ea typeface="+mj-ea"/>
              <a:cs typeface="Arial" panose="020B0604020202020204" pitchFamily="34" charset="0"/>
            </a:endParaRPr>
          </a:p>
          <a:p>
            <a:pPr marL="520700" marR="732155">
              <a:lnSpc>
                <a:spcPct val="150000"/>
              </a:lnSpc>
              <a:spcAft>
                <a:spcPts val="0"/>
              </a:spcAft>
            </a:pPr>
            <a:endParaRPr lang="zh-CN" altLang="zh-CN" sz="1600" b="1" dirty="0">
              <a:latin typeface="+mj-ea"/>
              <a:ea typeface="+mj-ea"/>
              <a:cs typeface="Times New Roman" panose="02020603050405020304" pitchFamily="18" charset="0"/>
            </a:endParaRPr>
          </a:p>
          <a:p>
            <a:pPr marL="520700" marR="732155">
              <a:lnSpc>
                <a:spcPct val="150000"/>
              </a:lnSpc>
              <a:spcAft>
                <a:spcPts val="0"/>
              </a:spcAft>
            </a:pPr>
            <a:r>
              <a:rPr lang="zh-CN" altLang="zh-CN" sz="1600" dirty="0">
                <a:solidFill>
                  <a:srgbClr val="231F20"/>
                </a:solidFill>
                <a:latin typeface="+mj-ea"/>
                <a:ea typeface="+mj-ea"/>
                <a:cs typeface="Arial" panose="020B0604020202020204" pitchFamily="34" charset="0"/>
              </a:rPr>
              <a:t>从质量角度来看，启动和关闭条件</a:t>
            </a:r>
            <a:r>
              <a:rPr lang="zh-CN" altLang="en-US" sz="1600" dirty="0">
                <a:solidFill>
                  <a:srgbClr val="231F20"/>
                </a:solidFill>
                <a:latin typeface="+mj-ea"/>
                <a:ea typeface="+mj-ea"/>
                <a:cs typeface="Arial" panose="020B0604020202020204" pitchFamily="34" charset="0"/>
              </a:rPr>
              <a:t>并</a:t>
            </a:r>
            <a:r>
              <a:rPr lang="zh-CN" altLang="zh-CN" sz="1600" dirty="0">
                <a:solidFill>
                  <a:srgbClr val="231F20"/>
                </a:solidFill>
                <a:latin typeface="+mj-ea"/>
                <a:ea typeface="+mj-ea"/>
                <a:cs typeface="Arial" panose="020B0604020202020204" pitchFamily="34" charset="0"/>
              </a:rPr>
              <a:t>不被认为是重要的，因此只考虑了运行中的状态。</a:t>
            </a:r>
            <a:endParaRPr lang="zh-CN" altLang="zh-CN" sz="1600" dirty="0">
              <a:latin typeface="+mj-ea"/>
              <a:ea typeface="+mj-ea"/>
              <a:cs typeface="Times New Roman" panose="02020603050405020304" pitchFamily="18" charset="0"/>
            </a:endParaRP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89</a:t>
            </a:fld>
            <a:r>
              <a:rPr lang="en-US" altLang="zh-CN" dirty="0" smtClean="0"/>
              <a:t>/119</a:t>
            </a:r>
            <a:endParaRPr lang="zh-CN" altLang="en-US" dirty="0"/>
          </a:p>
        </p:txBody>
      </p:sp>
    </p:spTree>
    <p:extLst>
      <p:ext uri="{BB962C8B-B14F-4D97-AF65-F5344CB8AC3E}">
        <p14:creationId xmlns:p14="http://schemas.microsoft.com/office/powerpoint/2010/main" val="2023248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238250" y="1044000"/>
            <a:ext cx="9715500" cy="4848225"/>
          </a:xfrm>
          <a:prstGeom prst="rect">
            <a:avLst/>
          </a:prstGeom>
        </p:spPr>
      </p:pic>
      <p:sp>
        <p:nvSpPr>
          <p:cNvPr id="2" name="标题 1"/>
          <p:cNvSpPr>
            <a:spLocks noGrp="1"/>
          </p:cNvSpPr>
          <p:nvPr>
            <p:ph type="title"/>
          </p:nvPr>
        </p:nvSpPr>
        <p:spPr/>
        <p:txBody>
          <a:bodyPr/>
          <a:lstStyle/>
          <a:p>
            <a:r>
              <a:rPr lang="zh-CN" altLang="en-US" dirty="0"/>
              <a:t>调试和确认管理模式的</a:t>
            </a:r>
            <a:r>
              <a:rPr lang="zh-CN" altLang="en-US" dirty="0" smtClean="0"/>
              <a:t>第二次</a:t>
            </a:r>
            <a:r>
              <a:rPr lang="zh-CN" altLang="en-US" dirty="0"/>
              <a:t>改进</a:t>
            </a:r>
          </a:p>
        </p:txBody>
      </p:sp>
      <p:sp>
        <p:nvSpPr>
          <p:cNvPr id="9" name="文本框 8"/>
          <p:cNvSpPr txBox="1"/>
          <p:nvPr/>
        </p:nvSpPr>
        <p:spPr>
          <a:xfrm>
            <a:off x="3873909" y="6023545"/>
            <a:ext cx="4925961"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rPr>
              <a:t>C&amp;Q</a:t>
            </a:r>
            <a:r>
              <a:rPr lang="zh-CN" altLang="en-US" sz="1600" b="1" dirty="0" smtClean="0">
                <a:latin typeface="微软雅黑" panose="020B0503020204020204" pitchFamily="34" charset="-122"/>
                <a:ea typeface="微软雅黑" panose="020B0503020204020204" pitchFamily="34" charset="-122"/>
              </a:rPr>
              <a:t>第二版：基于科学和风险的全新验证管理模式</a:t>
            </a:r>
            <a:endParaRPr lang="zh-CN" altLang="en-US" sz="16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074319" y="2286153"/>
            <a:ext cx="8203324" cy="369332"/>
          </a:xfrm>
          <a:prstGeom prst="rect">
            <a:avLst/>
          </a:prstGeom>
          <a:noFill/>
        </p:spPr>
        <p:txBody>
          <a:bodyPr wrap="square" rtlCol="0">
            <a:spAutoFit/>
          </a:bodyPr>
          <a:lstStyle/>
          <a:p>
            <a:pPr algn="ctr"/>
            <a:r>
              <a:rPr lang="zh-CN" altLang="en-US" b="1" dirty="0" smtClean="0">
                <a:solidFill>
                  <a:srgbClr val="FF0000"/>
                </a:solidFill>
                <a:latin typeface="微软雅黑" panose="020B0503020204020204" pitchFamily="34" charset="-122"/>
                <a:ea typeface="微软雅黑" panose="020B0503020204020204" pitchFamily="34" charset="-122"/>
              </a:rPr>
              <a:t>整合了本指南历史版本和相关指南的概念，并对部分内容做了细化补充和优化。</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9</a:t>
            </a:fld>
            <a:r>
              <a:rPr lang="en-US" altLang="zh-CN" dirty="0" smtClean="0"/>
              <a:t>/119</a:t>
            </a:r>
            <a:endParaRPr lang="zh-CN" altLang="en-US" dirty="0"/>
          </a:p>
        </p:txBody>
      </p:sp>
    </p:spTree>
    <p:extLst>
      <p:ext uri="{BB962C8B-B14F-4D97-AF65-F5344CB8AC3E}">
        <p14:creationId xmlns:p14="http://schemas.microsoft.com/office/powerpoint/2010/main" val="41305449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附录5-系统风险评估</a:t>
            </a:r>
            <a:r>
              <a:rPr lang="zh-CN" altLang="zh-CN" dirty="0" smtClean="0">
                <a:latin typeface="+mj-ea"/>
              </a:rPr>
              <a:t>示例</a:t>
            </a:r>
            <a:r>
              <a:rPr lang="en-US" altLang="zh-CN" dirty="0" smtClean="0">
                <a:latin typeface="+mj-ea"/>
              </a:rPr>
              <a:t>-CQA/CPP</a:t>
            </a:r>
            <a:endParaRPr lang="zh-CN" altLang="zh-CN" b="0" dirty="0">
              <a:solidFill>
                <a:srgbClr val="000000"/>
              </a:solidFill>
              <a:latin typeface="+mj-ea"/>
            </a:endParaRPr>
          </a:p>
        </p:txBody>
      </p:sp>
      <p:sp>
        <p:nvSpPr>
          <p:cNvPr id="4" name="矩形 3"/>
          <p:cNvSpPr/>
          <p:nvPr/>
        </p:nvSpPr>
        <p:spPr>
          <a:xfrm>
            <a:off x="835269" y="1250989"/>
            <a:ext cx="10515600" cy="4770537"/>
          </a:xfrm>
          <a:prstGeom prst="rect">
            <a:avLst/>
          </a:prstGeom>
        </p:spPr>
        <p:txBody>
          <a:bodyPr wrap="square">
            <a:spAutoFit/>
          </a:bodyPr>
          <a:lstStyle/>
          <a:p>
            <a:r>
              <a:rPr lang="en-US" altLang="zh-CN" sz="1600" b="1" dirty="0">
                <a:latin typeface="+mj-ea"/>
                <a:ea typeface="+mj-ea"/>
              </a:rPr>
              <a:t>CQAs:</a:t>
            </a:r>
            <a:endParaRPr lang="zh-CN" altLang="zh-CN" sz="1600" b="1" dirty="0">
              <a:latin typeface="+mj-ea"/>
              <a:ea typeface="+mj-ea"/>
            </a:endParaRPr>
          </a:p>
          <a:p>
            <a:pPr lvl="0"/>
            <a:r>
              <a:rPr lang="en-US" altLang="zh-CN" sz="1600" dirty="0" err="1">
                <a:latin typeface="+mj-ea"/>
                <a:ea typeface="+mj-ea"/>
              </a:rPr>
              <a:t>水分含量</a:t>
            </a:r>
            <a:endParaRPr lang="zh-CN" altLang="zh-CN" sz="1600" dirty="0">
              <a:latin typeface="+mj-ea"/>
              <a:ea typeface="+mj-ea"/>
            </a:endParaRPr>
          </a:p>
          <a:p>
            <a:pPr lvl="0"/>
            <a:r>
              <a:rPr lang="zh-CN" altLang="en-US" sz="1600" dirty="0">
                <a:latin typeface="+mj-ea"/>
                <a:ea typeface="+mj-ea"/>
              </a:rPr>
              <a:t>油分含量</a:t>
            </a:r>
            <a:endParaRPr lang="en-US" altLang="zh-CN" sz="1600" dirty="0">
              <a:latin typeface="+mj-ea"/>
              <a:ea typeface="+mj-ea"/>
            </a:endParaRPr>
          </a:p>
          <a:p>
            <a:pPr lvl="0"/>
            <a:r>
              <a:rPr lang="zh-CN" altLang="en-US" sz="1600" dirty="0">
                <a:latin typeface="+mj-ea"/>
                <a:ea typeface="+mj-ea"/>
              </a:rPr>
              <a:t>总颗粒数量</a:t>
            </a:r>
            <a:endParaRPr lang="en-US" altLang="zh-CN" sz="1600" dirty="0">
              <a:latin typeface="+mj-ea"/>
              <a:ea typeface="+mj-ea"/>
            </a:endParaRPr>
          </a:p>
          <a:p>
            <a:pPr lvl="0"/>
            <a:r>
              <a:rPr lang="zh-CN" altLang="en-US" sz="1600" dirty="0">
                <a:latin typeface="+mj-ea"/>
                <a:ea typeface="+mj-ea"/>
              </a:rPr>
              <a:t>微生物数量</a:t>
            </a:r>
            <a:endParaRPr lang="en-US" altLang="zh-CN" sz="1600" dirty="0">
              <a:latin typeface="+mj-ea"/>
              <a:ea typeface="+mj-ea"/>
            </a:endParaRPr>
          </a:p>
          <a:p>
            <a:pPr lvl="0"/>
            <a:r>
              <a:rPr lang="zh-CN" altLang="zh-CN" sz="1600" dirty="0">
                <a:latin typeface="+mj-ea"/>
                <a:ea typeface="+mj-ea"/>
              </a:rPr>
              <a:t>容量（体积</a:t>
            </a:r>
            <a:r>
              <a:rPr lang="en-US" altLang="zh-CN" sz="1600" dirty="0">
                <a:latin typeface="+mj-ea"/>
                <a:ea typeface="+mj-ea"/>
              </a:rPr>
              <a:t>/</a:t>
            </a:r>
            <a:r>
              <a:rPr lang="zh-CN" altLang="zh-CN" sz="1600" dirty="0">
                <a:latin typeface="+mj-ea"/>
                <a:ea typeface="+mj-ea"/>
              </a:rPr>
              <a:t>压力</a:t>
            </a:r>
            <a:r>
              <a:rPr lang="en-US" altLang="zh-CN" sz="1600" dirty="0">
                <a:latin typeface="+mj-ea"/>
                <a:ea typeface="+mj-ea"/>
              </a:rPr>
              <a:t>/</a:t>
            </a:r>
            <a:r>
              <a:rPr lang="zh-CN" altLang="zh-CN" sz="1600" dirty="0">
                <a:latin typeface="+mj-ea"/>
                <a:ea typeface="+mj-ea"/>
              </a:rPr>
              <a:t>流量）</a:t>
            </a:r>
          </a:p>
          <a:p>
            <a:r>
              <a:rPr lang="en-US" altLang="zh-CN" sz="1600" dirty="0">
                <a:latin typeface="+mj-ea"/>
                <a:ea typeface="+mj-ea"/>
              </a:rPr>
              <a:t> </a:t>
            </a:r>
            <a:endParaRPr lang="zh-CN" altLang="zh-CN" sz="1600" dirty="0">
              <a:latin typeface="+mj-ea"/>
              <a:ea typeface="+mj-ea"/>
            </a:endParaRPr>
          </a:p>
          <a:p>
            <a:r>
              <a:rPr lang="en-US" altLang="zh-CN" sz="1600" b="1" dirty="0">
                <a:latin typeface="+mj-ea"/>
                <a:ea typeface="+mj-ea"/>
              </a:rPr>
              <a:t>CPPs:</a:t>
            </a:r>
            <a:endParaRPr lang="zh-CN" altLang="zh-CN" sz="1600" b="1" dirty="0">
              <a:latin typeface="+mj-ea"/>
              <a:ea typeface="+mj-ea"/>
            </a:endParaRPr>
          </a:p>
          <a:p>
            <a:r>
              <a:rPr lang="zh-CN" altLang="en-US" sz="1600" dirty="0">
                <a:latin typeface="+mj-ea"/>
                <a:ea typeface="+mj-ea"/>
              </a:rPr>
              <a:t>干燥器设置</a:t>
            </a:r>
            <a:r>
              <a:rPr lang="zh-CN" altLang="zh-CN" sz="1600" dirty="0">
                <a:latin typeface="+mj-ea"/>
                <a:ea typeface="+mj-ea"/>
              </a:rPr>
              <a:t>（</a:t>
            </a:r>
            <a:r>
              <a:rPr lang="zh-CN" altLang="en-US" sz="1600" dirty="0">
                <a:latin typeface="+mj-ea"/>
                <a:ea typeface="+mj-ea"/>
              </a:rPr>
              <a:t>干燥器仅需要调试</a:t>
            </a:r>
            <a:r>
              <a:rPr lang="zh-CN" altLang="zh-CN" sz="1600" dirty="0">
                <a:latin typeface="+mj-ea"/>
                <a:ea typeface="+mj-ea"/>
              </a:rPr>
              <a:t>，</a:t>
            </a:r>
            <a:r>
              <a:rPr lang="zh-CN" altLang="en-US" sz="1600" dirty="0">
                <a:latin typeface="+mj-ea"/>
                <a:ea typeface="+mj-ea"/>
              </a:rPr>
              <a:t>可以</a:t>
            </a:r>
            <a:r>
              <a:rPr lang="zh-CN" altLang="zh-CN" sz="1600" dirty="0">
                <a:latin typeface="+mj-ea"/>
                <a:ea typeface="+mj-ea"/>
              </a:rPr>
              <a:t>连续监测</a:t>
            </a:r>
            <a:r>
              <a:rPr lang="zh-CN" altLang="en-US" sz="1600" dirty="0">
                <a:latin typeface="+mj-ea"/>
                <a:ea typeface="+mj-ea"/>
              </a:rPr>
              <a:t>制备气体的</a:t>
            </a:r>
            <a:r>
              <a:rPr lang="en-US" altLang="zh-CN" sz="1600" dirty="0">
                <a:latin typeface="+mj-ea"/>
                <a:ea typeface="+mj-ea"/>
              </a:rPr>
              <a:t>CQA</a:t>
            </a:r>
            <a:r>
              <a:rPr lang="zh-CN" altLang="zh-CN" sz="1600" dirty="0">
                <a:latin typeface="+mj-ea"/>
                <a:ea typeface="+mj-ea"/>
              </a:rPr>
              <a:t>）</a:t>
            </a:r>
          </a:p>
          <a:p>
            <a:r>
              <a:rPr lang="zh-CN" altLang="zh-CN" sz="1600" dirty="0">
                <a:latin typeface="+mj-ea"/>
                <a:ea typeface="+mj-ea"/>
              </a:rPr>
              <a:t>压力</a:t>
            </a:r>
            <a:r>
              <a:rPr lang="en-US" altLang="zh-CN" sz="1600" dirty="0">
                <a:latin typeface="+mj-ea"/>
                <a:ea typeface="+mj-ea"/>
              </a:rPr>
              <a:t>/</a:t>
            </a:r>
            <a:r>
              <a:rPr lang="zh-CN" altLang="zh-CN" sz="1600" dirty="0">
                <a:latin typeface="+mj-ea"/>
                <a:ea typeface="+mj-ea"/>
              </a:rPr>
              <a:t>流量（但空气</a:t>
            </a:r>
            <a:r>
              <a:rPr lang="zh-CN" altLang="en-US" sz="1600" dirty="0">
                <a:latin typeface="+mj-ea"/>
                <a:ea typeface="+mj-ea"/>
              </a:rPr>
              <a:t>制备仅需要调试</a:t>
            </a:r>
            <a:r>
              <a:rPr lang="zh-CN" altLang="zh-CN" sz="1600" dirty="0">
                <a:latin typeface="+mj-ea"/>
                <a:ea typeface="+mj-ea"/>
              </a:rPr>
              <a:t>，</a:t>
            </a:r>
            <a:r>
              <a:rPr lang="zh-CN" altLang="en-US" sz="1600" dirty="0">
                <a:latin typeface="+mj-ea"/>
                <a:ea typeface="+mj-ea"/>
              </a:rPr>
              <a:t>可以</a:t>
            </a:r>
            <a:r>
              <a:rPr lang="zh-CN" altLang="zh-CN" sz="1600" dirty="0">
                <a:latin typeface="+mj-ea"/>
                <a:ea typeface="+mj-ea"/>
              </a:rPr>
              <a:t>连续监测</a:t>
            </a:r>
            <a:r>
              <a:rPr lang="zh-CN" altLang="en-US" sz="1600" dirty="0">
                <a:latin typeface="+mj-ea"/>
                <a:ea typeface="+mj-ea"/>
              </a:rPr>
              <a:t>制备气体的</a:t>
            </a:r>
            <a:r>
              <a:rPr lang="en-US" altLang="zh-CN" sz="1600" dirty="0">
                <a:latin typeface="+mj-ea"/>
                <a:ea typeface="+mj-ea"/>
              </a:rPr>
              <a:t>CQA </a:t>
            </a:r>
            <a:r>
              <a:rPr lang="zh-CN" altLang="zh-CN" sz="1600" dirty="0">
                <a:latin typeface="+mj-ea"/>
                <a:ea typeface="+mj-ea"/>
              </a:rPr>
              <a:t>）</a:t>
            </a:r>
          </a:p>
          <a:p>
            <a:r>
              <a:rPr lang="zh-CN" altLang="zh-CN" sz="1600" dirty="0">
                <a:latin typeface="+mj-ea"/>
                <a:ea typeface="+mj-ea"/>
              </a:rPr>
              <a:t>空气分类（如果</a:t>
            </a:r>
            <a:r>
              <a:rPr lang="zh-CN" altLang="en-US" sz="1600" dirty="0">
                <a:latin typeface="+mj-ea"/>
                <a:ea typeface="+mj-ea"/>
              </a:rPr>
              <a:t>气溶胶检测仪已经</a:t>
            </a:r>
            <a:r>
              <a:rPr lang="zh-CN" altLang="zh-CN" sz="1600" dirty="0">
                <a:latin typeface="+mj-ea"/>
                <a:ea typeface="+mj-ea"/>
              </a:rPr>
              <a:t>安装在</a:t>
            </a:r>
            <a:r>
              <a:rPr lang="zh-CN" altLang="en-US" sz="1600" dirty="0">
                <a:latin typeface="+mj-ea"/>
                <a:ea typeface="+mj-ea"/>
              </a:rPr>
              <a:t>制定</a:t>
            </a:r>
            <a:r>
              <a:rPr lang="zh-CN" altLang="zh-CN" sz="1600" dirty="0">
                <a:latin typeface="+mj-ea"/>
                <a:ea typeface="+mj-ea"/>
              </a:rPr>
              <a:t>分类环境中）</a:t>
            </a:r>
          </a:p>
          <a:p>
            <a:r>
              <a:rPr lang="en-US" altLang="zh-CN" sz="1600" dirty="0">
                <a:latin typeface="+mj-ea"/>
                <a:ea typeface="+mj-ea"/>
              </a:rPr>
              <a:t> </a:t>
            </a:r>
            <a:endParaRPr lang="zh-CN" altLang="zh-CN" sz="1600" dirty="0">
              <a:latin typeface="+mj-ea"/>
              <a:ea typeface="+mj-ea"/>
            </a:endParaRPr>
          </a:p>
          <a:p>
            <a:r>
              <a:rPr lang="en-US" altLang="zh-CN" sz="1600" b="1" dirty="0">
                <a:latin typeface="+mj-ea"/>
                <a:ea typeface="+mj-ea"/>
              </a:rPr>
              <a:t>CDEs/Procedures:</a:t>
            </a:r>
            <a:endParaRPr lang="zh-CN" altLang="zh-CN" sz="1600" b="1" dirty="0">
              <a:latin typeface="+mj-ea"/>
              <a:ea typeface="+mj-ea"/>
            </a:endParaRPr>
          </a:p>
          <a:p>
            <a:pPr lvl="0"/>
            <a:r>
              <a:rPr lang="zh-CN" altLang="en-US" sz="1600" dirty="0">
                <a:latin typeface="+mj-ea"/>
                <a:ea typeface="+mj-ea"/>
              </a:rPr>
              <a:t>干燥后工业级</a:t>
            </a:r>
            <a:r>
              <a:rPr lang="en-US" altLang="zh-CN" sz="1600" dirty="0" err="1">
                <a:latin typeface="+mj-ea"/>
                <a:ea typeface="+mj-ea"/>
              </a:rPr>
              <a:t>过滤器</a:t>
            </a:r>
            <a:endParaRPr lang="zh-CN" altLang="zh-CN" sz="1600" dirty="0">
              <a:latin typeface="+mj-ea"/>
              <a:ea typeface="+mj-ea"/>
            </a:endParaRPr>
          </a:p>
          <a:p>
            <a:pPr lvl="0"/>
            <a:r>
              <a:rPr lang="zh-CN" altLang="en-US" sz="1600" dirty="0">
                <a:latin typeface="+mj-ea"/>
                <a:ea typeface="+mj-ea"/>
              </a:rPr>
              <a:t>干燥后制药级</a:t>
            </a:r>
            <a:r>
              <a:rPr lang="en-US" altLang="zh-CN" sz="1600" dirty="0" err="1">
                <a:latin typeface="+mj-ea"/>
                <a:ea typeface="+mj-ea"/>
              </a:rPr>
              <a:t>过滤器</a:t>
            </a:r>
            <a:endParaRPr lang="zh-CN" altLang="zh-CN" sz="1600" dirty="0">
              <a:latin typeface="+mj-ea"/>
              <a:ea typeface="+mj-ea"/>
            </a:endParaRPr>
          </a:p>
          <a:p>
            <a:pPr lvl="0"/>
            <a:r>
              <a:rPr lang="en-US" altLang="zh-CN" sz="1600" dirty="0" err="1">
                <a:latin typeface="+mj-ea"/>
                <a:ea typeface="+mj-ea"/>
              </a:rPr>
              <a:t>过滤</a:t>
            </a:r>
            <a:r>
              <a:rPr lang="zh-CN" altLang="en-US" sz="1600" dirty="0">
                <a:latin typeface="+mj-ea"/>
                <a:ea typeface="+mj-ea"/>
              </a:rPr>
              <a:t>器变更</a:t>
            </a:r>
            <a:r>
              <a:rPr lang="en-US" altLang="zh-CN" sz="1600" dirty="0" err="1">
                <a:latin typeface="+mj-ea"/>
                <a:ea typeface="+mj-ea"/>
              </a:rPr>
              <a:t>程序</a:t>
            </a:r>
            <a:endParaRPr lang="zh-CN" altLang="zh-CN" sz="1600" dirty="0">
              <a:latin typeface="+mj-ea"/>
              <a:ea typeface="+mj-ea"/>
            </a:endParaRPr>
          </a:p>
          <a:p>
            <a:r>
              <a:rPr lang="zh-CN" altLang="zh-CN" sz="1600" dirty="0">
                <a:latin typeface="+mj-ea"/>
                <a:ea typeface="+mj-ea"/>
              </a:rPr>
              <a:t>湿度（露点）监测和报警，仪器规格</a:t>
            </a:r>
            <a:r>
              <a:rPr lang="en-US" altLang="zh-CN" sz="1600" dirty="0">
                <a:latin typeface="+mj-ea"/>
                <a:ea typeface="+mj-ea"/>
              </a:rPr>
              <a:t>/</a:t>
            </a:r>
            <a:r>
              <a:rPr lang="zh-CN" altLang="zh-CN" sz="1600" dirty="0">
                <a:latin typeface="+mj-ea"/>
                <a:ea typeface="+mj-ea"/>
              </a:rPr>
              <a:t>校准</a:t>
            </a:r>
          </a:p>
          <a:p>
            <a:r>
              <a:rPr lang="zh-CN" altLang="zh-CN" sz="1600" dirty="0">
                <a:latin typeface="+mj-ea"/>
                <a:ea typeface="+mj-ea"/>
              </a:rPr>
              <a:t>压力</a:t>
            </a:r>
            <a:r>
              <a:rPr lang="en-US" altLang="zh-CN" sz="1600" dirty="0">
                <a:latin typeface="+mj-ea"/>
                <a:ea typeface="+mj-ea"/>
              </a:rPr>
              <a:t>/</a:t>
            </a:r>
            <a:r>
              <a:rPr lang="zh-CN" altLang="zh-CN" sz="1600" dirty="0">
                <a:latin typeface="+mj-ea"/>
                <a:ea typeface="+mj-ea"/>
              </a:rPr>
              <a:t>流量监测仪器规格</a:t>
            </a:r>
            <a:r>
              <a:rPr lang="en-US" altLang="zh-CN" sz="1600" dirty="0">
                <a:latin typeface="+mj-ea"/>
                <a:ea typeface="+mj-ea"/>
              </a:rPr>
              <a:t>/</a:t>
            </a:r>
            <a:r>
              <a:rPr lang="zh-CN" altLang="zh-CN" sz="1600" dirty="0">
                <a:latin typeface="+mj-ea"/>
                <a:ea typeface="+mj-ea"/>
              </a:rPr>
              <a:t>校准</a:t>
            </a:r>
          </a:p>
          <a:p>
            <a:pPr lvl="0"/>
            <a:r>
              <a:rPr lang="zh-CN" altLang="en-US" sz="1600" dirty="0">
                <a:latin typeface="+mj-ea"/>
                <a:ea typeface="+mj-ea"/>
              </a:rPr>
              <a:t>油量测定</a:t>
            </a:r>
            <a:r>
              <a:rPr lang="zh-CN" altLang="zh-CN" sz="1600" dirty="0">
                <a:latin typeface="+mj-ea"/>
                <a:ea typeface="+mj-ea"/>
              </a:rPr>
              <a:t>（取决于设计方法，即通过过滤去除</a:t>
            </a:r>
            <a:r>
              <a:rPr lang="zh-CN" altLang="en-US" sz="1600" dirty="0">
                <a:latin typeface="+mj-ea"/>
                <a:ea typeface="+mj-ea"/>
              </a:rPr>
              <a:t>油分</a:t>
            </a:r>
            <a:r>
              <a:rPr lang="zh-CN" altLang="zh-CN" sz="1600" dirty="0">
                <a:latin typeface="+mj-ea"/>
                <a:ea typeface="+mj-ea"/>
              </a:rPr>
              <a:t>的无油压缩机）</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90</a:t>
            </a:fld>
            <a:r>
              <a:rPr lang="en-US" altLang="zh-CN" dirty="0" smtClean="0"/>
              <a:t>/119</a:t>
            </a:r>
            <a:endParaRPr lang="zh-CN" altLang="en-US" dirty="0"/>
          </a:p>
        </p:txBody>
      </p:sp>
    </p:spTree>
    <p:extLst>
      <p:ext uri="{BB962C8B-B14F-4D97-AF65-F5344CB8AC3E}">
        <p14:creationId xmlns:p14="http://schemas.microsoft.com/office/powerpoint/2010/main" val="35579895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72000" fontAlgn="b">
              <a:lnSpc>
                <a:spcPct val="100000"/>
              </a:lnSpc>
            </a:pPr>
            <a:r>
              <a:rPr lang="zh-CN" altLang="zh-CN" dirty="0">
                <a:latin typeface="+mj-ea"/>
              </a:rPr>
              <a:t>附录5-系统风险评估</a:t>
            </a:r>
            <a:r>
              <a:rPr lang="zh-CN" altLang="zh-CN" dirty="0" smtClean="0">
                <a:latin typeface="+mj-ea"/>
              </a:rPr>
              <a:t>示例</a:t>
            </a:r>
            <a:r>
              <a:rPr lang="en-US" altLang="zh-CN" dirty="0" smtClean="0">
                <a:latin typeface="+mj-ea"/>
              </a:rPr>
              <a:t>-</a:t>
            </a:r>
            <a:r>
              <a:rPr lang="zh-CN" altLang="en-US" dirty="0" smtClean="0">
                <a:latin typeface="+mj-ea"/>
              </a:rPr>
              <a:t>来自</a:t>
            </a:r>
            <a:r>
              <a:rPr lang="en-US" altLang="zh-CN" dirty="0" smtClean="0">
                <a:latin typeface="+mj-ea"/>
              </a:rPr>
              <a:t>URS</a:t>
            </a:r>
            <a:r>
              <a:rPr lang="zh-CN" altLang="en-US" dirty="0" smtClean="0">
                <a:latin typeface="+mj-ea"/>
              </a:rPr>
              <a:t>的</a:t>
            </a:r>
            <a:r>
              <a:rPr lang="en-US" altLang="zh-CN" dirty="0" smtClean="0">
                <a:latin typeface="+mj-ea"/>
              </a:rPr>
              <a:t>CQAs/CPPs</a:t>
            </a:r>
            <a:endParaRPr lang="zh-CN" altLang="zh-CN" b="0" dirty="0">
              <a:solidFill>
                <a:srgbClr val="000000"/>
              </a:solidFill>
              <a:latin typeface="+mj-ea"/>
            </a:endParaRPr>
          </a:p>
        </p:txBody>
      </p:sp>
      <p:graphicFrame>
        <p:nvGraphicFramePr>
          <p:cNvPr id="3" name="表格 2"/>
          <p:cNvGraphicFramePr>
            <a:graphicFrameLocks noGrp="1"/>
          </p:cNvGraphicFramePr>
          <p:nvPr>
            <p:extLst>
              <p:ext uri="{D42A27DB-BD31-4B8C-83A1-F6EECF244321}">
                <p14:modId xmlns:p14="http://schemas.microsoft.com/office/powerpoint/2010/main" val="2550918915"/>
              </p:ext>
            </p:extLst>
          </p:nvPr>
        </p:nvGraphicFramePr>
        <p:xfrm>
          <a:off x="767998" y="1044000"/>
          <a:ext cx="10656001" cy="5026864"/>
        </p:xfrm>
        <a:graphic>
          <a:graphicData uri="http://schemas.openxmlformats.org/drawingml/2006/table">
            <a:tbl>
              <a:tblPr>
                <a:tableStyleId>{5C22544A-7EE6-4342-B048-85BDC9FD1C3A}</a:tableStyleId>
              </a:tblPr>
              <a:tblGrid>
                <a:gridCol w="808586">
                  <a:extLst>
                    <a:ext uri="{9D8B030D-6E8A-4147-A177-3AD203B41FA5}">
                      <a16:colId xmlns:a16="http://schemas.microsoft.com/office/drawing/2014/main" val="3204538181"/>
                    </a:ext>
                  </a:extLst>
                </a:gridCol>
                <a:gridCol w="1804878">
                  <a:extLst>
                    <a:ext uri="{9D8B030D-6E8A-4147-A177-3AD203B41FA5}">
                      <a16:colId xmlns:a16="http://schemas.microsoft.com/office/drawing/2014/main" val="1180179932"/>
                    </a:ext>
                  </a:extLst>
                </a:gridCol>
                <a:gridCol w="3104391">
                  <a:extLst>
                    <a:ext uri="{9D8B030D-6E8A-4147-A177-3AD203B41FA5}">
                      <a16:colId xmlns:a16="http://schemas.microsoft.com/office/drawing/2014/main" val="2258637028"/>
                    </a:ext>
                  </a:extLst>
                </a:gridCol>
                <a:gridCol w="1978146">
                  <a:extLst>
                    <a:ext uri="{9D8B030D-6E8A-4147-A177-3AD203B41FA5}">
                      <a16:colId xmlns:a16="http://schemas.microsoft.com/office/drawing/2014/main" val="775901947"/>
                    </a:ext>
                  </a:extLst>
                </a:gridCol>
                <a:gridCol w="2960000">
                  <a:extLst>
                    <a:ext uri="{9D8B030D-6E8A-4147-A177-3AD203B41FA5}">
                      <a16:colId xmlns:a16="http://schemas.microsoft.com/office/drawing/2014/main" val="2144002206"/>
                    </a:ext>
                  </a:extLst>
                </a:gridCol>
              </a:tblGrid>
              <a:tr h="537930">
                <a:tc>
                  <a:txBody>
                    <a:bodyPr/>
                    <a:lstStyle/>
                    <a:p>
                      <a:pPr algn="ctr" rtl="0" fontAlgn="ctr"/>
                      <a:r>
                        <a:rPr lang="zh-CN" altLang="en-US" sz="1200" b="1" u="none" strike="noStrike" dirty="0">
                          <a:effectLst/>
                          <a:latin typeface="+mj-ea"/>
                          <a:ea typeface="+mj-ea"/>
                        </a:rPr>
                        <a:t>参考</a:t>
                      </a:r>
                      <a:br>
                        <a:rPr lang="zh-CN" altLang="en-US" sz="1200" b="1" u="none" strike="noStrike" dirty="0">
                          <a:effectLst/>
                          <a:latin typeface="+mj-ea"/>
                          <a:ea typeface="+mj-ea"/>
                        </a:rPr>
                      </a:br>
                      <a:r>
                        <a:rPr lang="zh-CN" altLang="en-US" sz="1200" b="1" u="none" strike="noStrike" dirty="0">
                          <a:effectLst/>
                          <a:latin typeface="+mj-ea"/>
                          <a:ea typeface="+mj-ea"/>
                        </a:rPr>
                        <a:t>编号</a:t>
                      </a:r>
                      <a:endParaRPr lang="zh-CN" altLang="en-US" sz="1200" b="1"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b="1" u="none" strike="noStrike" dirty="0">
                          <a:effectLst/>
                          <a:latin typeface="+mj-ea"/>
                          <a:ea typeface="+mj-ea"/>
                        </a:rPr>
                        <a:t>工艺</a:t>
                      </a:r>
                      <a:br>
                        <a:rPr lang="zh-CN" altLang="en-US" sz="1200" b="1" u="none" strike="noStrike" dirty="0">
                          <a:effectLst/>
                          <a:latin typeface="+mj-ea"/>
                          <a:ea typeface="+mj-ea"/>
                        </a:rPr>
                      </a:br>
                      <a:r>
                        <a:rPr lang="zh-CN" altLang="en-US" sz="1200" b="1" u="none" strike="noStrike" dirty="0">
                          <a:effectLst/>
                          <a:latin typeface="+mj-ea"/>
                          <a:ea typeface="+mj-ea"/>
                        </a:rPr>
                        <a:t>步骤</a:t>
                      </a:r>
                      <a:endParaRPr lang="zh-CN" altLang="en-US" sz="1200" b="1"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b="1" u="none" strike="noStrike" dirty="0">
                          <a:effectLst/>
                          <a:latin typeface="+mj-ea"/>
                          <a:ea typeface="+mj-ea"/>
                        </a:rPr>
                        <a:t>工艺说明</a:t>
                      </a:r>
                      <a:endParaRPr lang="zh-CN" altLang="en-US" sz="1200" b="1"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b="1" u="none" strike="noStrike" dirty="0">
                          <a:effectLst/>
                          <a:latin typeface="+mj-ea"/>
                          <a:ea typeface="+mj-ea"/>
                        </a:rPr>
                        <a:t>关键质量属性</a:t>
                      </a:r>
                      <a:br>
                        <a:rPr lang="zh-CN" altLang="en-US" sz="1200" b="1" u="none" strike="noStrike" dirty="0">
                          <a:effectLst/>
                          <a:latin typeface="+mj-ea"/>
                          <a:ea typeface="+mj-ea"/>
                        </a:rPr>
                      </a:br>
                      <a:r>
                        <a:rPr lang="zh-CN" altLang="en-US" sz="1200" b="1" u="none" strike="noStrike" dirty="0">
                          <a:effectLst/>
                          <a:latin typeface="+mj-ea"/>
                          <a:ea typeface="+mj-ea"/>
                        </a:rPr>
                        <a:t>（</a:t>
                      </a:r>
                      <a:r>
                        <a:rPr lang="en-US" altLang="zh-CN" sz="1200" b="1" u="none" strike="noStrike" dirty="0">
                          <a:effectLst/>
                          <a:latin typeface="+mj-ea"/>
                          <a:ea typeface="+mj-ea"/>
                        </a:rPr>
                        <a:t>CQA</a:t>
                      </a:r>
                      <a:r>
                        <a:rPr lang="zh-CN" altLang="en-US" sz="1200" b="1" u="none" strike="noStrike" dirty="0">
                          <a:effectLst/>
                          <a:latin typeface="+mj-ea"/>
                          <a:ea typeface="+mj-ea"/>
                        </a:rPr>
                        <a:t>）</a:t>
                      </a:r>
                      <a:endParaRPr lang="zh-CN" altLang="en-US" sz="1200" b="1"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b="1" u="none" strike="noStrike" dirty="0">
                          <a:effectLst/>
                          <a:latin typeface="+mj-ea"/>
                          <a:ea typeface="+mj-ea"/>
                        </a:rPr>
                        <a:t>关键工艺参数</a:t>
                      </a:r>
                      <a:br>
                        <a:rPr lang="zh-CN" altLang="en-US" sz="1200" b="1" u="none" strike="noStrike" dirty="0">
                          <a:effectLst/>
                          <a:latin typeface="+mj-ea"/>
                          <a:ea typeface="+mj-ea"/>
                        </a:rPr>
                      </a:br>
                      <a:r>
                        <a:rPr lang="zh-CN" altLang="en-US" sz="1200" b="1" u="none" strike="noStrike" dirty="0">
                          <a:effectLst/>
                          <a:latin typeface="+mj-ea"/>
                          <a:ea typeface="+mj-ea"/>
                        </a:rPr>
                        <a:t>（</a:t>
                      </a:r>
                      <a:r>
                        <a:rPr lang="en-US" altLang="zh-CN" sz="1200" b="1" u="none" strike="noStrike" dirty="0">
                          <a:effectLst/>
                          <a:latin typeface="+mj-ea"/>
                          <a:ea typeface="+mj-ea"/>
                        </a:rPr>
                        <a:t>CPP</a:t>
                      </a:r>
                      <a:r>
                        <a:rPr lang="zh-CN" altLang="en-US" sz="1200" b="1" u="none" strike="noStrike" dirty="0">
                          <a:effectLst/>
                          <a:latin typeface="+mj-ea"/>
                          <a:ea typeface="+mj-ea"/>
                        </a:rPr>
                        <a:t>）</a:t>
                      </a:r>
                      <a:endParaRPr lang="zh-CN" altLang="en-US" sz="1200" b="1" i="0" u="none" strike="noStrike" dirty="0">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3757679308"/>
                  </a:ext>
                </a:extLst>
              </a:tr>
              <a:tr h="268965">
                <a:tc>
                  <a:txBody>
                    <a:bodyPr/>
                    <a:lstStyle/>
                    <a:p>
                      <a:pPr algn="ctr" rtl="0" fontAlgn="ctr"/>
                      <a:r>
                        <a:rPr lang="en-US" altLang="zh-CN" sz="1200" u="none" strike="noStrike">
                          <a:effectLst/>
                          <a:latin typeface="+mj-ea"/>
                          <a:ea typeface="+mj-ea"/>
                        </a:rPr>
                        <a:t>1</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预过滤器</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预过滤器，以保护压缩机的机制</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4090088441"/>
                  </a:ext>
                </a:extLst>
              </a:tr>
              <a:tr h="537930">
                <a:tc>
                  <a:txBody>
                    <a:bodyPr/>
                    <a:lstStyle/>
                    <a:p>
                      <a:pPr algn="ctr" rtl="0" fontAlgn="ctr"/>
                      <a:r>
                        <a:rPr lang="en-US" altLang="zh-CN" sz="1200" u="none" strike="noStrike">
                          <a:effectLst/>
                          <a:latin typeface="+mj-ea"/>
                          <a:ea typeface="+mj-ea"/>
                        </a:rPr>
                        <a:t>2</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压缩机</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压缩空气（在此过程中浓缩颗粒污染物并增加相对湿度）</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容量</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体积</a:t>
                      </a:r>
                      <a:r>
                        <a:rPr lang="en-US" altLang="zh-CN" sz="1200" u="none" strike="noStrike">
                          <a:effectLst/>
                          <a:latin typeface="+mj-ea"/>
                          <a:ea typeface="+mj-ea"/>
                        </a:rPr>
                        <a:t>/</a:t>
                      </a:r>
                      <a:r>
                        <a:rPr lang="zh-CN" altLang="en-US" sz="1200" u="none" strike="noStrike">
                          <a:effectLst/>
                          <a:latin typeface="+mj-ea"/>
                          <a:ea typeface="+mj-ea"/>
                        </a:rPr>
                        <a:t>压力</a:t>
                      </a:r>
                      <a:r>
                        <a:rPr lang="en-US" altLang="zh-CN" sz="1200" u="none" strike="noStrike">
                          <a:effectLst/>
                          <a:latin typeface="+mj-ea"/>
                          <a:ea typeface="+mj-ea"/>
                        </a:rPr>
                        <a:t>/</a:t>
                      </a:r>
                      <a:r>
                        <a:rPr lang="zh-CN" altLang="en-US" sz="1200" u="none" strike="noStrike">
                          <a:effectLst/>
                          <a:latin typeface="+mj-ea"/>
                          <a:ea typeface="+mj-ea"/>
                        </a:rPr>
                        <a:t>流量</a:t>
                      </a:r>
                      <a:endParaRPr lang="zh-CN" alt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3232758764"/>
                  </a:ext>
                </a:extLst>
              </a:tr>
              <a:tr h="268965">
                <a:tc>
                  <a:txBody>
                    <a:bodyPr/>
                    <a:lstStyle/>
                    <a:p>
                      <a:pPr algn="ctr" rtl="0" fontAlgn="ctr"/>
                      <a:r>
                        <a:rPr lang="en-US" altLang="zh-CN" sz="1200" u="none" strike="noStrike">
                          <a:effectLst/>
                          <a:latin typeface="+mj-ea"/>
                          <a:ea typeface="+mj-ea"/>
                        </a:rPr>
                        <a:t>3</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过滤器</a:t>
                      </a:r>
                      <a:r>
                        <a:rPr lang="en-US" altLang="zh-CN" sz="1200" u="none" strike="noStrike">
                          <a:effectLst/>
                          <a:latin typeface="+mj-ea"/>
                          <a:ea typeface="+mj-ea"/>
                        </a:rPr>
                        <a:t>/</a:t>
                      </a:r>
                      <a:r>
                        <a:rPr lang="zh-CN" altLang="en-US" sz="1200" u="none" strike="noStrike">
                          <a:effectLst/>
                          <a:latin typeface="+mj-ea"/>
                          <a:ea typeface="+mj-ea"/>
                        </a:rPr>
                        <a:t>分离器</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允许冷凝水排出并去除粗颗粒</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2215757119"/>
                  </a:ext>
                </a:extLst>
              </a:tr>
              <a:tr h="268965">
                <a:tc>
                  <a:txBody>
                    <a:bodyPr/>
                    <a:lstStyle/>
                    <a:p>
                      <a:pPr algn="ctr" rtl="0" fontAlgn="ctr"/>
                      <a:r>
                        <a:rPr lang="en-US" altLang="zh-CN" sz="1200" u="none" strike="noStrike">
                          <a:effectLst/>
                          <a:latin typeface="+mj-ea"/>
                          <a:ea typeface="+mj-ea"/>
                        </a:rPr>
                        <a:t>4</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工业级过滤器</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去除颗粒和油分</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1079724735"/>
                  </a:ext>
                </a:extLst>
              </a:tr>
              <a:tr h="537930">
                <a:tc>
                  <a:txBody>
                    <a:bodyPr/>
                    <a:lstStyle/>
                    <a:p>
                      <a:pPr algn="ctr" rtl="0" fontAlgn="ctr"/>
                      <a:r>
                        <a:rPr lang="en-US" altLang="zh-CN" sz="1200" u="none" strike="noStrike">
                          <a:effectLst/>
                          <a:latin typeface="+mj-ea"/>
                          <a:ea typeface="+mj-ea"/>
                        </a:rPr>
                        <a:t>5</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干燥器</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干燥空气以防止在使用中形成冷凝水，限制微生物污染</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水分含量</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干燥器设置（干燥器仅需要调试，可以连续监测制备气体的</a:t>
                      </a:r>
                      <a:r>
                        <a:rPr lang="en-US" altLang="zh-CN" sz="1200" u="none" strike="noStrike">
                          <a:effectLst/>
                          <a:latin typeface="+mj-ea"/>
                          <a:ea typeface="+mj-ea"/>
                        </a:rPr>
                        <a:t>CQA</a:t>
                      </a:r>
                      <a:r>
                        <a:rPr lang="zh-CN" altLang="en-US" sz="1200" u="none" strike="noStrike">
                          <a:effectLst/>
                          <a:latin typeface="+mj-ea"/>
                          <a:ea typeface="+mj-ea"/>
                        </a:rPr>
                        <a:t>）</a:t>
                      </a:r>
                      <a:endParaRPr lang="zh-CN" alt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2538754604"/>
                  </a:ext>
                </a:extLst>
              </a:tr>
              <a:tr h="537930">
                <a:tc>
                  <a:txBody>
                    <a:bodyPr/>
                    <a:lstStyle/>
                    <a:p>
                      <a:pPr algn="ctr" rtl="0" fontAlgn="ctr"/>
                      <a:r>
                        <a:rPr lang="en-US" altLang="zh-CN" sz="1200" u="none" strike="noStrike">
                          <a:effectLst/>
                          <a:latin typeface="+mj-ea"/>
                          <a:ea typeface="+mj-ea"/>
                        </a:rPr>
                        <a:t>6</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工业级</a:t>
                      </a:r>
                      <a:r>
                        <a:rPr lang="zh-CN" altLang="en-US" sz="1200" u="none" strike="noStrike" dirty="0" smtClean="0">
                          <a:effectLst/>
                          <a:latin typeface="+mj-ea"/>
                          <a:ea typeface="+mj-ea"/>
                        </a:rPr>
                        <a:t>过滤器</a:t>
                      </a:r>
                      <a:endParaRPr lang="en-US" altLang="zh-CN" sz="1200" u="none" strike="noStrike" dirty="0" smtClean="0">
                        <a:effectLst/>
                        <a:latin typeface="+mj-ea"/>
                        <a:ea typeface="+mj-ea"/>
                      </a:endParaRPr>
                    </a:p>
                    <a:p>
                      <a:pPr algn="ctr" rtl="0" fontAlgn="ctr"/>
                      <a:r>
                        <a:rPr lang="en-US" altLang="zh-CN" sz="1200" u="none" strike="noStrike" dirty="0" smtClean="0">
                          <a:effectLst/>
                          <a:latin typeface="+mj-ea"/>
                          <a:ea typeface="+mj-ea"/>
                        </a:rPr>
                        <a:t>/</a:t>
                      </a:r>
                      <a:r>
                        <a:rPr lang="zh-CN" altLang="en-US" sz="1200" u="none" strike="noStrike" dirty="0">
                          <a:effectLst/>
                          <a:latin typeface="+mj-ea"/>
                          <a:ea typeface="+mj-ea"/>
                        </a:rPr>
                        <a:t>分离器</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过滤</a:t>
                      </a:r>
                      <a:r>
                        <a:rPr lang="en-US" altLang="zh-CN" sz="1200" u="none" strike="noStrike" dirty="0">
                          <a:effectLst/>
                          <a:latin typeface="+mj-ea"/>
                          <a:ea typeface="+mj-ea"/>
                        </a:rPr>
                        <a:t>/</a:t>
                      </a:r>
                      <a:r>
                        <a:rPr lang="zh-CN" altLang="en-US" sz="1200" u="none" strike="noStrike" dirty="0">
                          <a:effectLst/>
                          <a:latin typeface="+mj-ea"/>
                          <a:ea typeface="+mj-ea"/>
                        </a:rPr>
                        <a:t>分离干燥器干燥剂中的任何颗粒脱落物</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en-US" sz="1200" u="none" strike="noStrike" dirty="0">
                          <a:effectLst/>
                          <a:latin typeface="+mj-ea"/>
                          <a:ea typeface="+mj-ea"/>
                        </a:rPr>
                        <a:t>N/A</a:t>
                      </a:r>
                      <a:endParaRPr lang="en-US" sz="1200" b="0" i="0" u="none" strike="noStrike" dirty="0">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3318278644"/>
                  </a:ext>
                </a:extLst>
              </a:tr>
              <a:tr h="454459">
                <a:tc>
                  <a:txBody>
                    <a:bodyPr/>
                    <a:lstStyle/>
                    <a:p>
                      <a:pPr algn="ctr" rtl="0" fontAlgn="ctr"/>
                      <a:r>
                        <a:rPr lang="en-US" altLang="zh-CN" sz="1200" u="none" strike="noStrike">
                          <a:effectLst/>
                          <a:latin typeface="+mj-ea"/>
                          <a:ea typeface="+mj-ea"/>
                        </a:rPr>
                        <a:t>7</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smtClean="0">
                          <a:effectLst/>
                          <a:latin typeface="+mj-ea"/>
                          <a:ea typeface="+mj-ea"/>
                        </a:rPr>
                        <a:t>接收器</a:t>
                      </a:r>
                      <a:endParaRPr lang="en-US" altLang="zh-CN" sz="1200" u="none" strike="noStrike" dirty="0" smtClean="0">
                        <a:effectLst/>
                        <a:latin typeface="+mj-ea"/>
                        <a:ea typeface="+mj-ea"/>
                      </a:endParaRPr>
                    </a:p>
                    <a:p>
                      <a:pPr algn="ctr" rtl="0" fontAlgn="ctr"/>
                      <a:r>
                        <a:rPr lang="zh-CN" altLang="en-US" sz="1200" u="none" strike="noStrike" kern="1200" dirty="0" smtClean="0">
                          <a:solidFill>
                            <a:schemeClr val="dk1"/>
                          </a:solidFill>
                          <a:effectLst/>
                          <a:latin typeface="+mj-ea"/>
                          <a:ea typeface="+mj-ea"/>
                          <a:cs typeface="+mn-cs"/>
                        </a:rPr>
                        <a:t>（气体缓冲罐）</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为系统提供“临时存储”，提供短期高需求，无系统压降</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2312159654"/>
                  </a:ext>
                </a:extLst>
              </a:tr>
              <a:tr h="806895">
                <a:tc>
                  <a:txBody>
                    <a:bodyPr/>
                    <a:lstStyle/>
                    <a:p>
                      <a:pPr algn="ctr" rtl="0" fontAlgn="ctr"/>
                      <a:r>
                        <a:rPr lang="en-US" altLang="zh-CN" sz="1200" u="none" strike="noStrike">
                          <a:effectLst/>
                          <a:latin typeface="+mj-ea"/>
                          <a:ea typeface="+mj-ea"/>
                        </a:rPr>
                        <a:t>8</a:t>
                      </a:r>
                      <a:endParaRPr lang="en-US" altLang="zh-CN"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工业级过滤器</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监控颗粒和油分含量水平</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颗粒总量</a:t>
                      </a:r>
                      <a:br>
                        <a:rPr lang="zh-CN" altLang="en-US" sz="1200" u="none" strike="noStrike">
                          <a:effectLst/>
                          <a:latin typeface="+mj-ea"/>
                          <a:ea typeface="+mj-ea"/>
                        </a:rPr>
                      </a:br>
                      <a:r>
                        <a:rPr lang="zh-CN" altLang="en-US" sz="1200" u="none" strike="noStrike">
                          <a:effectLst/>
                          <a:latin typeface="+mj-ea"/>
                          <a:ea typeface="+mj-ea"/>
                        </a:rPr>
                        <a:t>微生物数量</a:t>
                      </a:r>
                      <a:br>
                        <a:rPr lang="zh-CN" altLang="en-US" sz="1200" u="none" strike="noStrike">
                          <a:effectLst/>
                          <a:latin typeface="+mj-ea"/>
                          <a:ea typeface="+mj-ea"/>
                        </a:rPr>
                      </a:br>
                      <a:r>
                        <a:rPr lang="zh-CN" altLang="en-US" sz="1200" u="none" strike="noStrike">
                          <a:effectLst/>
                          <a:latin typeface="+mj-ea"/>
                          <a:ea typeface="+mj-ea"/>
                        </a:rPr>
                        <a:t>油分含量</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过滤器更换频率</a:t>
                      </a:r>
                      <a:endParaRPr lang="zh-CN" altLang="en-US" sz="1200" b="0" i="0" u="none" strike="noStrike">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1711199705"/>
                  </a:ext>
                </a:extLst>
              </a:tr>
              <a:tr h="806895">
                <a:tc>
                  <a:txBody>
                    <a:bodyPr/>
                    <a:lstStyle/>
                    <a:p>
                      <a:pPr algn="ctr" rtl="0" fontAlgn="ctr"/>
                      <a:r>
                        <a:rPr lang="en-US" altLang="zh-CN" sz="1200" u="none" strike="noStrike" dirty="0">
                          <a:effectLst/>
                          <a:latin typeface="+mj-ea"/>
                          <a:ea typeface="+mj-ea"/>
                        </a:rPr>
                        <a:t>9</a:t>
                      </a:r>
                      <a:endParaRPr lang="en-US" altLang="zh-CN"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最终过滤器（通常为医药级）</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监控颗粒和油分含量水平</a:t>
                      </a:r>
                      <a:endParaRPr lang="zh-CN" altLang="en-US" sz="1200" b="0" i="0" u="none" strike="noStrike" dirty="0">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a:effectLst/>
                          <a:latin typeface="+mj-ea"/>
                          <a:ea typeface="+mj-ea"/>
                        </a:rPr>
                        <a:t>二次颗粒总量</a:t>
                      </a:r>
                      <a:br>
                        <a:rPr lang="zh-CN" altLang="en-US" sz="1200" u="none" strike="noStrike">
                          <a:effectLst/>
                          <a:latin typeface="+mj-ea"/>
                          <a:ea typeface="+mj-ea"/>
                        </a:rPr>
                      </a:br>
                      <a:r>
                        <a:rPr lang="zh-CN" altLang="en-US" sz="1200" u="none" strike="noStrike">
                          <a:effectLst/>
                          <a:latin typeface="+mj-ea"/>
                          <a:ea typeface="+mj-ea"/>
                        </a:rPr>
                        <a:t>微生物数量</a:t>
                      </a:r>
                      <a:br>
                        <a:rPr lang="zh-CN" altLang="en-US" sz="1200" u="none" strike="noStrike">
                          <a:effectLst/>
                          <a:latin typeface="+mj-ea"/>
                          <a:ea typeface="+mj-ea"/>
                        </a:rPr>
                      </a:br>
                      <a:r>
                        <a:rPr lang="zh-CN" altLang="en-US" sz="1200" u="none" strike="noStrike">
                          <a:effectLst/>
                          <a:latin typeface="+mj-ea"/>
                          <a:ea typeface="+mj-ea"/>
                        </a:rPr>
                        <a:t>油分含量</a:t>
                      </a:r>
                      <a:endParaRPr lang="zh-CN" altLang="en-US" sz="1200" b="0" i="0" u="none" strike="noStrike">
                        <a:solidFill>
                          <a:srgbClr val="000000"/>
                        </a:solidFill>
                        <a:effectLst/>
                        <a:latin typeface="+mj-ea"/>
                        <a:ea typeface="+mj-ea"/>
                      </a:endParaRPr>
                    </a:p>
                  </a:txBody>
                  <a:tcPr marL="6412" marR="6412" marT="6412" marB="0" anchor="ctr"/>
                </a:tc>
                <a:tc>
                  <a:txBody>
                    <a:bodyPr/>
                    <a:lstStyle/>
                    <a:p>
                      <a:pPr algn="ctr" rtl="0" fontAlgn="ctr"/>
                      <a:r>
                        <a:rPr lang="zh-CN" altLang="en-US" sz="1200" u="none" strike="noStrike" dirty="0">
                          <a:effectLst/>
                          <a:latin typeface="+mj-ea"/>
                          <a:ea typeface="+mj-ea"/>
                        </a:rPr>
                        <a:t>保安过滤器，即除非先前的过滤器发生故障，否则无需工作</a:t>
                      </a:r>
                      <a:endParaRPr lang="zh-CN" altLang="en-US" sz="1200" b="0" i="0" u="none" strike="noStrike" dirty="0">
                        <a:solidFill>
                          <a:srgbClr val="000000"/>
                        </a:solidFill>
                        <a:effectLst/>
                        <a:latin typeface="+mj-ea"/>
                        <a:ea typeface="+mj-ea"/>
                      </a:endParaRPr>
                    </a:p>
                  </a:txBody>
                  <a:tcPr marL="6412" marR="6412" marT="6412" marB="0" anchor="ctr"/>
                </a:tc>
                <a:extLst>
                  <a:ext uri="{0D108BD9-81ED-4DB2-BD59-A6C34878D82A}">
                    <a16:rowId xmlns:a16="http://schemas.microsoft.com/office/drawing/2014/main" val="2502635732"/>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91</a:t>
            </a:fld>
            <a:r>
              <a:rPr lang="en-US" altLang="zh-CN" dirty="0" smtClean="0"/>
              <a:t>/119</a:t>
            </a:r>
            <a:endParaRPr lang="zh-CN" altLang="en-US" dirty="0"/>
          </a:p>
        </p:txBody>
      </p:sp>
    </p:spTree>
    <p:extLst>
      <p:ext uri="{BB962C8B-B14F-4D97-AF65-F5344CB8AC3E}">
        <p14:creationId xmlns:p14="http://schemas.microsoft.com/office/powerpoint/2010/main" val="39556883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附录5-系统风险评估示例</a:t>
            </a:r>
            <a:r>
              <a:rPr lang="en-US" altLang="zh-CN" dirty="0" smtClean="0">
                <a:latin typeface="+mj-ea"/>
              </a:rPr>
              <a:t>-</a:t>
            </a:r>
            <a:r>
              <a:rPr lang="zh-CN" altLang="en-US" dirty="0" smtClean="0">
                <a:latin typeface="+mj-ea"/>
              </a:rPr>
              <a:t>评估过程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376611874"/>
              </p:ext>
            </p:extLst>
          </p:nvPr>
        </p:nvGraphicFramePr>
        <p:xfrm>
          <a:off x="767996" y="953513"/>
          <a:ext cx="10656005" cy="4985374"/>
        </p:xfrm>
        <a:graphic>
          <a:graphicData uri="http://schemas.openxmlformats.org/drawingml/2006/table">
            <a:tbl>
              <a:tblPr>
                <a:tableStyleId>{5C22544A-7EE6-4342-B048-85BDC9FD1C3A}</a:tableStyleId>
              </a:tblPr>
              <a:tblGrid>
                <a:gridCol w="811886">
                  <a:extLst>
                    <a:ext uri="{9D8B030D-6E8A-4147-A177-3AD203B41FA5}">
                      <a16:colId xmlns:a16="http://schemas.microsoft.com/office/drawing/2014/main" val="2449894712"/>
                    </a:ext>
                  </a:extLst>
                </a:gridCol>
                <a:gridCol w="913373">
                  <a:extLst>
                    <a:ext uri="{9D8B030D-6E8A-4147-A177-3AD203B41FA5}">
                      <a16:colId xmlns:a16="http://schemas.microsoft.com/office/drawing/2014/main" val="174774854"/>
                    </a:ext>
                  </a:extLst>
                </a:gridCol>
                <a:gridCol w="811886">
                  <a:extLst>
                    <a:ext uri="{9D8B030D-6E8A-4147-A177-3AD203B41FA5}">
                      <a16:colId xmlns:a16="http://schemas.microsoft.com/office/drawing/2014/main" val="5226854"/>
                    </a:ext>
                  </a:extLst>
                </a:gridCol>
                <a:gridCol w="811886">
                  <a:extLst>
                    <a:ext uri="{9D8B030D-6E8A-4147-A177-3AD203B41FA5}">
                      <a16:colId xmlns:a16="http://schemas.microsoft.com/office/drawing/2014/main" val="382500053"/>
                    </a:ext>
                  </a:extLst>
                </a:gridCol>
                <a:gridCol w="811886">
                  <a:extLst>
                    <a:ext uri="{9D8B030D-6E8A-4147-A177-3AD203B41FA5}">
                      <a16:colId xmlns:a16="http://schemas.microsoft.com/office/drawing/2014/main" val="4145137300"/>
                    </a:ext>
                  </a:extLst>
                </a:gridCol>
                <a:gridCol w="811886">
                  <a:extLst>
                    <a:ext uri="{9D8B030D-6E8A-4147-A177-3AD203B41FA5}">
                      <a16:colId xmlns:a16="http://schemas.microsoft.com/office/drawing/2014/main" val="802615264"/>
                    </a:ext>
                  </a:extLst>
                </a:gridCol>
                <a:gridCol w="811886">
                  <a:extLst>
                    <a:ext uri="{9D8B030D-6E8A-4147-A177-3AD203B41FA5}">
                      <a16:colId xmlns:a16="http://schemas.microsoft.com/office/drawing/2014/main" val="1543548184"/>
                    </a:ext>
                  </a:extLst>
                </a:gridCol>
                <a:gridCol w="811886">
                  <a:extLst>
                    <a:ext uri="{9D8B030D-6E8A-4147-A177-3AD203B41FA5}">
                      <a16:colId xmlns:a16="http://schemas.microsoft.com/office/drawing/2014/main" val="1258191686"/>
                    </a:ext>
                  </a:extLst>
                </a:gridCol>
                <a:gridCol w="811886">
                  <a:extLst>
                    <a:ext uri="{9D8B030D-6E8A-4147-A177-3AD203B41FA5}">
                      <a16:colId xmlns:a16="http://schemas.microsoft.com/office/drawing/2014/main" val="600124266"/>
                    </a:ext>
                  </a:extLst>
                </a:gridCol>
                <a:gridCol w="811886">
                  <a:extLst>
                    <a:ext uri="{9D8B030D-6E8A-4147-A177-3AD203B41FA5}">
                      <a16:colId xmlns:a16="http://schemas.microsoft.com/office/drawing/2014/main" val="2771105815"/>
                    </a:ext>
                  </a:extLst>
                </a:gridCol>
                <a:gridCol w="811886">
                  <a:extLst>
                    <a:ext uri="{9D8B030D-6E8A-4147-A177-3AD203B41FA5}">
                      <a16:colId xmlns:a16="http://schemas.microsoft.com/office/drawing/2014/main" val="1180213658"/>
                    </a:ext>
                  </a:extLst>
                </a:gridCol>
                <a:gridCol w="811886">
                  <a:extLst>
                    <a:ext uri="{9D8B030D-6E8A-4147-A177-3AD203B41FA5}">
                      <a16:colId xmlns:a16="http://schemas.microsoft.com/office/drawing/2014/main" val="245165253"/>
                    </a:ext>
                  </a:extLst>
                </a:gridCol>
                <a:gridCol w="811886">
                  <a:extLst>
                    <a:ext uri="{9D8B030D-6E8A-4147-A177-3AD203B41FA5}">
                      <a16:colId xmlns:a16="http://schemas.microsoft.com/office/drawing/2014/main" val="484814506"/>
                    </a:ext>
                  </a:extLst>
                </a:gridCol>
              </a:tblGrid>
              <a:tr h="616224">
                <a:tc>
                  <a:txBody>
                    <a:bodyPr/>
                    <a:lstStyle/>
                    <a:p>
                      <a:pPr algn="ctr" rtl="0" fontAlgn="ctr"/>
                      <a:r>
                        <a:rPr lang="zh-CN" altLang="en-US" sz="1200" b="1" u="none" strike="noStrike" dirty="0">
                          <a:effectLst/>
                          <a:latin typeface="+mj-ea"/>
                          <a:ea typeface="+mj-ea"/>
                        </a:rPr>
                        <a:t>参考序号</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操作顺序</a:t>
                      </a:r>
                      <a:r>
                        <a:rPr lang="en-US" altLang="zh-CN" sz="1200" b="1" u="none" strike="noStrike" dirty="0">
                          <a:effectLst/>
                          <a:latin typeface="+mj-ea"/>
                          <a:ea typeface="+mj-ea"/>
                        </a:rPr>
                        <a:t>/</a:t>
                      </a:r>
                      <a:r>
                        <a:rPr lang="zh-CN" altLang="en-US" sz="1200" b="1" u="none" strike="noStrike" dirty="0">
                          <a:effectLst/>
                          <a:latin typeface="+mj-ea"/>
                          <a:ea typeface="+mj-ea"/>
                        </a:rPr>
                        <a:t>工艺流程</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工艺说明</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关键质量属性</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CPP</a:t>
                      </a:r>
                      <a:r>
                        <a:rPr lang="zh-CN" altLang="en-US" sz="1200" b="1" u="none" strike="noStrike" dirty="0">
                          <a:effectLst/>
                          <a:latin typeface="+mj-ea"/>
                          <a:ea typeface="+mj-ea"/>
                        </a:rPr>
                        <a:t>关键工艺参数</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对</a:t>
                      </a:r>
                      <a:r>
                        <a:rPr lang="en-US" sz="1200" b="1" u="none" strike="noStrike" dirty="0">
                          <a:effectLst/>
                          <a:latin typeface="+mj-ea"/>
                          <a:ea typeface="+mj-ea"/>
                        </a:rPr>
                        <a:t>CQA</a:t>
                      </a:r>
                      <a:r>
                        <a:rPr lang="zh-CN" altLang="en-US" sz="1200" b="1" u="none" strike="noStrike" dirty="0">
                          <a:effectLst/>
                          <a:latin typeface="+mj-ea"/>
                          <a:ea typeface="+mj-ea"/>
                        </a:rPr>
                        <a:t>的影响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如何受到影响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设计控制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配方参数</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相关警报</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程序控制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备注</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剩余风险确定</a:t>
                      </a:r>
                      <a:endParaRPr lang="zh-CN" altLang="en-US" sz="1200" b="1"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2239914066"/>
                  </a:ext>
                </a:extLst>
              </a:tr>
              <a:tr h="888786">
                <a:tc>
                  <a:txBody>
                    <a:bodyPr/>
                    <a:lstStyle/>
                    <a:p>
                      <a:pPr algn="ctr" rtl="0" fontAlgn="ctr"/>
                      <a:r>
                        <a:rPr lang="en-US" altLang="zh-CN" sz="1200" u="none" strike="noStrike">
                          <a:effectLst/>
                          <a:latin typeface="+mj-ea"/>
                          <a:ea typeface="+mj-ea"/>
                        </a:rPr>
                        <a:t>1</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预过滤器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预过滤器保护压缩机机制</a:t>
                      </a:r>
                      <a:endParaRPr lang="zh-CN" alt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Low</a:t>
                      </a:r>
                      <a:endParaRPr lang="en-US" sz="1200" b="0" i="0" u="none" strike="noStrike">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3356007166"/>
                  </a:ext>
                </a:extLst>
              </a:tr>
              <a:tr h="1640236">
                <a:tc>
                  <a:txBody>
                    <a:bodyPr/>
                    <a:lstStyle/>
                    <a:p>
                      <a:pPr algn="ctr" rtl="0" fontAlgn="ctr"/>
                      <a:r>
                        <a:rPr lang="en-US" altLang="zh-CN" sz="1200" u="none" strike="noStrike">
                          <a:effectLst/>
                          <a:latin typeface="+mj-ea"/>
                          <a:ea typeface="+mj-ea"/>
                        </a:rPr>
                        <a:t>2</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压缩机</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压缩空气（在此过程中浓缩颗粒污染物并增加相对湿度）</a:t>
                      </a:r>
                      <a:endParaRPr lang="zh-CN" alt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容量</a:t>
                      </a:r>
                      <a:endParaRPr lang="zh-CN" alt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压力</a:t>
                      </a:r>
                      <a:r>
                        <a:rPr lang="en-US" altLang="zh-CN" sz="1200" u="none" strike="noStrike" dirty="0">
                          <a:effectLst/>
                          <a:latin typeface="+mj-ea"/>
                          <a:ea typeface="+mj-ea"/>
                        </a:rPr>
                        <a:t>/</a:t>
                      </a:r>
                      <a:r>
                        <a:rPr lang="zh-CN" altLang="en-US" sz="1200" u="none" strike="noStrike" dirty="0">
                          <a:effectLst/>
                          <a:latin typeface="+mj-ea"/>
                          <a:ea typeface="+mj-ea"/>
                        </a:rPr>
                        <a:t>体积</a:t>
                      </a:r>
                      <a:r>
                        <a:rPr lang="en-US" altLang="zh-CN" sz="1200" u="none" strike="noStrike" dirty="0">
                          <a:effectLst/>
                          <a:latin typeface="+mj-ea"/>
                          <a:ea typeface="+mj-ea"/>
                        </a:rPr>
                        <a:t>/</a:t>
                      </a:r>
                      <a:r>
                        <a:rPr lang="zh-CN" altLang="en-US" sz="1200" u="none" strike="noStrike" dirty="0">
                          <a:effectLst/>
                          <a:latin typeface="+mj-ea"/>
                          <a:ea typeface="+mj-ea"/>
                        </a:rPr>
                        <a:t>流量</a:t>
                      </a:r>
                      <a:endParaRPr lang="zh-CN" alt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直接</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是否不符合下游设备</a:t>
                      </a:r>
                      <a:r>
                        <a:rPr lang="en-US" altLang="zh-CN" sz="1200" u="none" strike="noStrike">
                          <a:effectLst/>
                          <a:latin typeface="+mj-ea"/>
                          <a:ea typeface="+mj-ea"/>
                        </a:rPr>
                        <a:t>URS</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低压警报和动作水平警报</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指定的压力操作范围</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低压力</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操作程序定义发生警报时所需的操作</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Low</a:t>
                      </a:r>
                      <a:endParaRPr lang="en-US" sz="1200" b="0" i="0" u="none" strike="noStrike">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1557360875"/>
                  </a:ext>
                </a:extLst>
              </a:tr>
              <a:tr h="1247605">
                <a:tc>
                  <a:txBody>
                    <a:bodyPr/>
                    <a:lstStyle/>
                    <a:p>
                      <a:pPr algn="ctr" rtl="0" fontAlgn="ctr"/>
                      <a:r>
                        <a:rPr lang="en-US" altLang="zh-CN" sz="1200" u="none" strike="noStrike">
                          <a:effectLst/>
                          <a:latin typeface="+mj-ea"/>
                          <a:ea typeface="+mj-ea"/>
                        </a:rPr>
                        <a:t>3</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过滤器</a:t>
                      </a:r>
                      <a:r>
                        <a:rPr lang="en-US" altLang="zh-CN" sz="1200" u="none" strike="noStrike">
                          <a:effectLst/>
                          <a:latin typeface="+mj-ea"/>
                          <a:ea typeface="+mj-ea"/>
                        </a:rPr>
                        <a:t>/</a:t>
                      </a:r>
                      <a:r>
                        <a:rPr lang="zh-CN" altLang="en-US" sz="1200" u="none" strike="noStrike">
                          <a:effectLst/>
                          <a:latin typeface="+mj-ea"/>
                          <a:ea typeface="+mj-ea"/>
                        </a:rPr>
                        <a:t>分隔器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允许冷凝水排出并去除粗颗粒</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N/A</a:t>
                      </a:r>
                      <a:endParaRPr 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Low</a:t>
                      </a:r>
                      <a:endParaRPr lang="en-US" sz="1200" b="0" i="0" u="none" strike="noStrike">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496409578"/>
                  </a:ext>
                </a:extLst>
              </a:tr>
              <a:tr h="592523">
                <a:tc>
                  <a:txBody>
                    <a:bodyPr/>
                    <a:lstStyle/>
                    <a:p>
                      <a:pPr algn="ctr" rtl="0" fontAlgn="ctr"/>
                      <a:r>
                        <a:rPr lang="en-US" altLang="zh-CN" sz="1200" u="none" strike="noStrike">
                          <a:effectLst/>
                          <a:latin typeface="+mj-ea"/>
                          <a:ea typeface="+mj-ea"/>
                        </a:rPr>
                        <a:t>4</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工业级过滤器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去除颗粒和油分</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N/A</a:t>
                      </a:r>
                      <a:endParaRPr 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N/A</a:t>
                      </a:r>
                      <a:endParaRPr lang="en-US"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Low</a:t>
                      </a:r>
                      <a:endParaRPr lang="en-US" sz="1200" b="0"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1955232318"/>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92</a:t>
            </a:fld>
            <a:r>
              <a:rPr lang="en-US" altLang="zh-CN" dirty="0" smtClean="0"/>
              <a:t>/119</a:t>
            </a:r>
            <a:endParaRPr lang="zh-CN" altLang="en-US" dirty="0"/>
          </a:p>
        </p:txBody>
      </p:sp>
    </p:spTree>
    <p:extLst>
      <p:ext uri="{BB962C8B-B14F-4D97-AF65-F5344CB8AC3E}">
        <p14:creationId xmlns:p14="http://schemas.microsoft.com/office/powerpoint/2010/main" val="34911759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附录5-系统风险评估示例</a:t>
            </a:r>
            <a:r>
              <a:rPr lang="en-US" altLang="zh-CN" dirty="0">
                <a:latin typeface="+mj-ea"/>
              </a:rPr>
              <a:t>-</a:t>
            </a:r>
            <a:r>
              <a:rPr lang="zh-CN" altLang="en-US" dirty="0">
                <a:latin typeface="+mj-ea"/>
              </a:rPr>
              <a:t>评估过程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94063336"/>
              </p:ext>
            </p:extLst>
          </p:nvPr>
        </p:nvGraphicFramePr>
        <p:xfrm>
          <a:off x="767994" y="1043998"/>
          <a:ext cx="10656005" cy="4668644"/>
        </p:xfrm>
        <a:graphic>
          <a:graphicData uri="http://schemas.openxmlformats.org/drawingml/2006/table">
            <a:tbl>
              <a:tblPr>
                <a:tableStyleId>{5C22544A-7EE6-4342-B048-85BDC9FD1C3A}</a:tableStyleId>
              </a:tblPr>
              <a:tblGrid>
                <a:gridCol w="811886">
                  <a:extLst>
                    <a:ext uri="{9D8B030D-6E8A-4147-A177-3AD203B41FA5}">
                      <a16:colId xmlns:a16="http://schemas.microsoft.com/office/drawing/2014/main" val="2372789417"/>
                    </a:ext>
                  </a:extLst>
                </a:gridCol>
                <a:gridCol w="913373">
                  <a:extLst>
                    <a:ext uri="{9D8B030D-6E8A-4147-A177-3AD203B41FA5}">
                      <a16:colId xmlns:a16="http://schemas.microsoft.com/office/drawing/2014/main" val="511525245"/>
                    </a:ext>
                  </a:extLst>
                </a:gridCol>
                <a:gridCol w="811886">
                  <a:extLst>
                    <a:ext uri="{9D8B030D-6E8A-4147-A177-3AD203B41FA5}">
                      <a16:colId xmlns:a16="http://schemas.microsoft.com/office/drawing/2014/main" val="2467384423"/>
                    </a:ext>
                  </a:extLst>
                </a:gridCol>
                <a:gridCol w="811886">
                  <a:extLst>
                    <a:ext uri="{9D8B030D-6E8A-4147-A177-3AD203B41FA5}">
                      <a16:colId xmlns:a16="http://schemas.microsoft.com/office/drawing/2014/main" val="520930455"/>
                    </a:ext>
                  </a:extLst>
                </a:gridCol>
                <a:gridCol w="811886">
                  <a:extLst>
                    <a:ext uri="{9D8B030D-6E8A-4147-A177-3AD203B41FA5}">
                      <a16:colId xmlns:a16="http://schemas.microsoft.com/office/drawing/2014/main" val="456117258"/>
                    </a:ext>
                  </a:extLst>
                </a:gridCol>
                <a:gridCol w="811886">
                  <a:extLst>
                    <a:ext uri="{9D8B030D-6E8A-4147-A177-3AD203B41FA5}">
                      <a16:colId xmlns:a16="http://schemas.microsoft.com/office/drawing/2014/main" val="2511075448"/>
                    </a:ext>
                  </a:extLst>
                </a:gridCol>
                <a:gridCol w="811886">
                  <a:extLst>
                    <a:ext uri="{9D8B030D-6E8A-4147-A177-3AD203B41FA5}">
                      <a16:colId xmlns:a16="http://schemas.microsoft.com/office/drawing/2014/main" val="3736260029"/>
                    </a:ext>
                  </a:extLst>
                </a:gridCol>
                <a:gridCol w="811886">
                  <a:extLst>
                    <a:ext uri="{9D8B030D-6E8A-4147-A177-3AD203B41FA5}">
                      <a16:colId xmlns:a16="http://schemas.microsoft.com/office/drawing/2014/main" val="3253878061"/>
                    </a:ext>
                  </a:extLst>
                </a:gridCol>
                <a:gridCol w="811886">
                  <a:extLst>
                    <a:ext uri="{9D8B030D-6E8A-4147-A177-3AD203B41FA5}">
                      <a16:colId xmlns:a16="http://schemas.microsoft.com/office/drawing/2014/main" val="1059339855"/>
                    </a:ext>
                  </a:extLst>
                </a:gridCol>
                <a:gridCol w="811886">
                  <a:extLst>
                    <a:ext uri="{9D8B030D-6E8A-4147-A177-3AD203B41FA5}">
                      <a16:colId xmlns:a16="http://schemas.microsoft.com/office/drawing/2014/main" val="675854486"/>
                    </a:ext>
                  </a:extLst>
                </a:gridCol>
                <a:gridCol w="811886">
                  <a:extLst>
                    <a:ext uri="{9D8B030D-6E8A-4147-A177-3AD203B41FA5}">
                      <a16:colId xmlns:a16="http://schemas.microsoft.com/office/drawing/2014/main" val="3869882468"/>
                    </a:ext>
                  </a:extLst>
                </a:gridCol>
                <a:gridCol w="811886">
                  <a:extLst>
                    <a:ext uri="{9D8B030D-6E8A-4147-A177-3AD203B41FA5}">
                      <a16:colId xmlns:a16="http://schemas.microsoft.com/office/drawing/2014/main" val="637025236"/>
                    </a:ext>
                  </a:extLst>
                </a:gridCol>
                <a:gridCol w="811886">
                  <a:extLst>
                    <a:ext uri="{9D8B030D-6E8A-4147-A177-3AD203B41FA5}">
                      <a16:colId xmlns:a16="http://schemas.microsoft.com/office/drawing/2014/main" val="3706773768"/>
                    </a:ext>
                  </a:extLst>
                </a:gridCol>
              </a:tblGrid>
              <a:tr h="508951">
                <a:tc>
                  <a:txBody>
                    <a:bodyPr/>
                    <a:lstStyle/>
                    <a:p>
                      <a:pPr algn="ctr" rtl="0" fontAlgn="ctr"/>
                      <a:r>
                        <a:rPr lang="zh-CN" altLang="en-US" sz="1200" b="1" u="none" strike="noStrike" dirty="0">
                          <a:effectLst/>
                          <a:latin typeface="+mj-ea"/>
                          <a:ea typeface="+mj-ea"/>
                        </a:rPr>
                        <a:t>参考序号</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操作顺序</a:t>
                      </a:r>
                      <a:r>
                        <a:rPr lang="en-US" altLang="zh-CN" sz="1200" b="1" u="none" strike="noStrike" dirty="0">
                          <a:effectLst/>
                          <a:latin typeface="+mj-ea"/>
                          <a:ea typeface="+mj-ea"/>
                        </a:rPr>
                        <a:t>/</a:t>
                      </a:r>
                      <a:r>
                        <a:rPr lang="zh-CN" altLang="en-US" sz="1200" b="1" u="none" strike="noStrike" dirty="0">
                          <a:effectLst/>
                          <a:latin typeface="+mj-ea"/>
                          <a:ea typeface="+mj-ea"/>
                        </a:rPr>
                        <a:t>工艺流程</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工艺说明</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关键质量属性</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a:effectLst/>
                          <a:latin typeface="+mj-ea"/>
                          <a:ea typeface="+mj-ea"/>
                        </a:rPr>
                        <a:t>CPP</a:t>
                      </a:r>
                      <a:r>
                        <a:rPr lang="zh-CN" altLang="en-US" sz="1200" b="1" u="none" strike="noStrike">
                          <a:effectLst/>
                          <a:latin typeface="+mj-ea"/>
                          <a:ea typeface="+mj-ea"/>
                        </a:rPr>
                        <a:t>关键工艺参数</a:t>
                      </a:r>
                      <a:endParaRPr lang="zh-CN" altLang="en-US" sz="1200" b="1"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对</a:t>
                      </a:r>
                      <a:r>
                        <a:rPr lang="en-US" sz="1200" b="1" u="none" strike="noStrike" dirty="0">
                          <a:effectLst/>
                          <a:latin typeface="+mj-ea"/>
                          <a:ea typeface="+mj-ea"/>
                        </a:rPr>
                        <a:t>CQA</a:t>
                      </a:r>
                      <a:r>
                        <a:rPr lang="zh-CN" altLang="en-US" sz="1200" b="1" u="none" strike="noStrike" dirty="0">
                          <a:effectLst/>
                          <a:latin typeface="+mj-ea"/>
                          <a:ea typeface="+mj-ea"/>
                        </a:rPr>
                        <a:t>的影响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如何受到影响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设计控制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配方参数</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相关警报</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程序控制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备注</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剩余风险确定</a:t>
                      </a:r>
                      <a:endParaRPr lang="zh-CN" altLang="en-US" sz="1200" b="1"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2960502843"/>
                  </a:ext>
                </a:extLst>
              </a:tr>
              <a:tr h="1468127">
                <a:tc>
                  <a:txBody>
                    <a:bodyPr/>
                    <a:lstStyle/>
                    <a:p>
                      <a:pPr algn="ctr" rtl="0" fontAlgn="ctr"/>
                      <a:r>
                        <a:rPr lang="en-US" altLang="zh-CN" sz="1200" u="none" strike="noStrike" dirty="0">
                          <a:effectLst/>
                          <a:latin typeface="+mj-ea"/>
                          <a:ea typeface="+mj-ea"/>
                        </a:rPr>
                        <a:t>5</a:t>
                      </a:r>
                      <a:endParaRPr lang="en-US" altLang="zh-CN" sz="1200" b="0"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干燥器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干燥空气以防止在使用中形成任何冷凝水，限制微生物污染</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水分含量</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l" rtl="0" fontAlgn="ctr"/>
                      <a:r>
                        <a:rPr lang="zh-CN" altLang="en-US" sz="1200" u="none" strike="noStrike">
                          <a:effectLst/>
                          <a:latin typeface="+mj-ea"/>
                          <a:ea typeface="+mj-ea"/>
                        </a:rPr>
                        <a:t>干燥器仅需要调试，可以连续监测制备气体的</a:t>
                      </a:r>
                      <a:r>
                        <a:rPr lang="en-US" altLang="zh-CN" sz="1200" u="none" strike="noStrike">
                          <a:effectLst/>
                          <a:latin typeface="+mj-ea"/>
                          <a:ea typeface="+mj-ea"/>
                        </a:rPr>
                        <a:t>CQA</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l" rtl="0" fontAlgn="ctr"/>
                      <a:r>
                        <a:rPr lang="zh-CN" altLang="en-US" sz="1200" u="none" strike="noStrike">
                          <a:effectLst/>
                          <a:latin typeface="+mj-ea"/>
                          <a:ea typeface="+mj-ea"/>
                        </a:rPr>
                        <a:t>直接</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l" rtl="0" fontAlgn="ctr"/>
                      <a:r>
                        <a:rPr lang="zh-CN" altLang="en-US" sz="1200" u="none" strike="noStrike">
                          <a:effectLst/>
                          <a:latin typeface="+mj-ea"/>
                          <a:ea typeface="+mj-ea"/>
                        </a:rPr>
                        <a:t>含水量高</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高水分含量关闭，干燥器输出和报警</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Yes</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操作程序定义发生警报时所需的操作</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Low</a:t>
                      </a:r>
                      <a:endParaRPr lang="en-US" sz="1200" b="0" i="0" u="none" strike="noStrike">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486018549"/>
                  </a:ext>
                </a:extLst>
              </a:tr>
              <a:tr h="978751">
                <a:tc>
                  <a:txBody>
                    <a:bodyPr/>
                    <a:lstStyle/>
                    <a:p>
                      <a:pPr algn="ctr" rtl="0" fontAlgn="ctr"/>
                      <a:r>
                        <a:rPr lang="en-US" altLang="zh-CN" sz="1200" u="none" strike="noStrike">
                          <a:effectLst/>
                          <a:latin typeface="+mj-ea"/>
                          <a:ea typeface="+mj-ea"/>
                        </a:rPr>
                        <a:t>6</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工业级过滤器</a:t>
                      </a:r>
                      <a:r>
                        <a:rPr lang="en-US" altLang="zh-CN" sz="1200" u="none" strike="noStrike">
                          <a:effectLst/>
                          <a:latin typeface="+mj-ea"/>
                          <a:ea typeface="+mj-ea"/>
                        </a:rPr>
                        <a:t>/</a:t>
                      </a:r>
                      <a:r>
                        <a:rPr lang="zh-CN" altLang="en-US" sz="1200" u="none" strike="noStrike">
                          <a:effectLst/>
                          <a:latin typeface="+mj-ea"/>
                          <a:ea typeface="+mj-ea"/>
                        </a:rPr>
                        <a:t>分离器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保留任何微粒脱落从烘干机干燥剂</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Low</a:t>
                      </a:r>
                      <a:endParaRPr lang="en-US" sz="1200" b="0" i="0" u="none" strike="noStrike">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483720443"/>
                  </a:ext>
                </a:extLst>
              </a:tr>
              <a:tr h="1712815">
                <a:tc>
                  <a:txBody>
                    <a:bodyPr/>
                    <a:lstStyle/>
                    <a:p>
                      <a:pPr algn="ctr" rtl="0" fontAlgn="ctr"/>
                      <a:r>
                        <a:rPr lang="en-US" altLang="zh-CN" sz="1200" u="none" strike="noStrike">
                          <a:effectLst/>
                          <a:latin typeface="+mj-ea"/>
                          <a:ea typeface="+mj-ea"/>
                        </a:rPr>
                        <a:t>7</a:t>
                      </a:r>
                      <a:endParaRPr lang="en-US" altLang="zh-CN"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接收器</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为系统提供“增加存储”，提供短期高需求，无系统压降</a:t>
                      </a:r>
                      <a:endParaRPr lang="zh-CN" alt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00000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Low</a:t>
                      </a:r>
                      <a:endParaRPr lang="en-US" sz="1200" b="0"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2648325158"/>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93</a:t>
            </a:fld>
            <a:r>
              <a:rPr lang="en-US" altLang="zh-CN" dirty="0" smtClean="0"/>
              <a:t>/119</a:t>
            </a:r>
            <a:endParaRPr lang="zh-CN" altLang="en-US" dirty="0"/>
          </a:p>
        </p:txBody>
      </p:sp>
    </p:spTree>
    <p:extLst>
      <p:ext uri="{BB962C8B-B14F-4D97-AF65-F5344CB8AC3E}">
        <p14:creationId xmlns:p14="http://schemas.microsoft.com/office/powerpoint/2010/main" val="22070846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附录5-系统风险评估示例</a:t>
            </a:r>
            <a:r>
              <a:rPr lang="en-US" altLang="zh-CN" dirty="0">
                <a:latin typeface="+mj-ea"/>
              </a:rPr>
              <a:t>-</a:t>
            </a:r>
            <a:r>
              <a:rPr lang="zh-CN" altLang="en-US" dirty="0">
                <a:latin typeface="+mj-ea"/>
              </a:rPr>
              <a:t>评估过程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667175308"/>
              </p:ext>
            </p:extLst>
          </p:nvPr>
        </p:nvGraphicFramePr>
        <p:xfrm>
          <a:off x="768007" y="975069"/>
          <a:ext cx="10655992" cy="4794135"/>
        </p:xfrm>
        <a:graphic>
          <a:graphicData uri="http://schemas.openxmlformats.org/drawingml/2006/table">
            <a:tbl>
              <a:tblPr>
                <a:tableStyleId>{5C22544A-7EE6-4342-B048-85BDC9FD1C3A}</a:tableStyleId>
              </a:tblPr>
              <a:tblGrid>
                <a:gridCol w="811885">
                  <a:extLst>
                    <a:ext uri="{9D8B030D-6E8A-4147-A177-3AD203B41FA5}">
                      <a16:colId xmlns:a16="http://schemas.microsoft.com/office/drawing/2014/main" val="3427294483"/>
                    </a:ext>
                  </a:extLst>
                </a:gridCol>
                <a:gridCol w="913372">
                  <a:extLst>
                    <a:ext uri="{9D8B030D-6E8A-4147-A177-3AD203B41FA5}">
                      <a16:colId xmlns:a16="http://schemas.microsoft.com/office/drawing/2014/main" val="2157481383"/>
                    </a:ext>
                  </a:extLst>
                </a:gridCol>
                <a:gridCol w="811885">
                  <a:extLst>
                    <a:ext uri="{9D8B030D-6E8A-4147-A177-3AD203B41FA5}">
                      <a16:colId xmlns:a16="http://schemas.microsoft.com/office/drawing/2014/main" val="1281300102"/>
                    </a:ext>
                  </a:extLst>
                </a:gridCol>
                <a:gridCol w="811885">
                  <a:extLst>
                    <a:ext uri="{9D8B030D-6E8A-4147-A177-3AD203B41FA5}">
                      <a16:colId xmlns:a16="http://schemas.microsoft.com/office/drawing/2014/main" val="3364423501"/>
                    </a:ext>
                  </a:extLst>
                </a:gridCol>
                <a:gridCol w="811885">
                  <a:extLst>
                    <a:ext uri="{9D8B030D-6E8A-4147-A177-3AD203B41FA5}">
                      <a16:colId xmlns:a16="http://schemas.microsoft.com/office/drawing/2014/main" val="1122924210"/>
                    </a:ext>
                  </a:extLst>
                </a:gridCol>
                <a:gridCol w="811885">
                  <a:extLst>
                    <a:ext uri="{9D8B030D-6E8A-4147-A177-3AD203B41FA5}">
                      <a16:colId xmlns:a16="http://schemas.microsoft.com/office/drawing/2014/main" val="880534397"/>
                    </a:ext>
                  </a:extLst>
                </a:gridCol>
                <a:gridCol w="811885">
                  <a:extLst>
                    <a:ext uri="{9D8B030D-6E8A-4147-A177-3AD203B41FA5}">
                      <a16:colId xmlns:a16="http://schemas.microsoft.com/office/drawing/2014/main" val="741799458"/>
                    </a:ext>
                  </a:extLst>
                </a:gridCol>
                <a:gridCol w="811885">
                  <a:extLst>
                    <a:ext uri="{9D8B030D-6E8A-4147-A177-3AD203B41FA5}">
                      <a16:colId xmlns:a16="http://schemas.microsoft.com/office/drawing/2014/main" val="722543714"/>
                    </a:ext>
                  </a:extLst>
                </a:gridCol>
                <a:gridCol w="811885">
                  <a:extLst>
                    <a:ext uri="{9D8B030D-6E8A-4147-A177-3AD203B41FA5}">
                      <a16:colId xmlns:a16="http://schemas.microsoft.com/office/drawing/2014/main" val="767971250"/>
                    </a:ext>
                  </a:extLst>
                </a:gridCol>
                <a:gridCol w="811885">
                  <a:extLst>
                    <a:ext uri="{9D8B030D-6E8A-4147-A177-3AD203B41FA5}">
                      <a16:colId xmlns:a16="http://schemas.microsoft.com/office/drawing/2014/main" val="2399813163"/>
                    </a:ext>
                  </a:extLst>
                </a:gridCol>
                <a:gridCol w="811885">
                  <a:extLst>
                    <a:ext uri="{9D8B030D-6E8A-4147-A177-3AD203B41FA5}">
                      <a16:colId xmlns:a16="http://schemas.microsoft.com/office/drawing/2014/main" val="3756609448"/>
                    </a:ext>
                  </a:extLst>
                </a:gridCol>
                <a:gridCol w="811885">
                  <a:extLst>
                    <a:ext uri="{9D8B030D-6E8A-4147-A177-3AD203B41FA5}">
                      <a16:colId xmlns:a16="http://schemas.microsoft.com/office/drawing/2014/main" val="3829720162"/>
                    </a:ext>
                  </a:extLst>
                </a:gridCol>
                <a:gridCol w="811885">
                  <a:extLst>
                    <a:ext uri="{9D8B030D-6E8A-4147-A177-3AD203B41FA5}">
                      <a16:colId xmlns:a16="http://schemas.microsoft.com/office/drawing/2014/main" val="2808979244"/>
                    </a:ext>
                  </a:extLst>
                </a:gridCol>
              </a:tblGrid>
              <a:tr h="742496">
                <a:tc>
                  <a:txBody>
                    <a:bodyPr/>
                    <a:lstStyle/>
                    <a:p>
                      <a:pPr algn="ctr" rtl="0" fontAlgn="ctr"/>
                      <a:r>
                        <a:rPr lang="zh-CN" altLang="en-US" sz="1100" b="1" u="none" strike="noStrike" dirty="0">
                          <a:effectLst/>
                          <a:latin typeface="+mj-ea"/>
                          <a:ea typeface="+mj-ea"/>
                        </a:rPr>
                        <a:t>参考</a:t>
                      </a:r>
                      <a:r>
                        <a:rPr lang="zh-CN" altLang="en-US" sz="1100" b="1" u="none" strike="noStrike" dirty="0" smtClean="0">
                          <a:effectLst/>
                          <a:latin typeface="+mj-ea"/>
                          <a:ea typeface="+mj-ea"/>
                        </a:rPr>
                        <a:t>序号</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操作顺序</a:t>
                      </a:r>
                      <a:r>
                        <a:rPr lang="en-US" altLang="zh-CN" sz="1100" b="1" u="none" strike="noStrike" dirty="0">
                          <a:effectLst/>
                          <a:latin typeface="+mj-ea"/>
                          <a:ea typeface="+mj-ea"/>
                        </a:rPr>
                        <a:t>/</a:t>
                      </a:r>
                      <a:r>
                        <a:rPr lang="zh-CN" altLang="en-US" sz="1100" b="1" u="none" strike="noStrike" dirty="0">
                          <a:effectLst/>
                          <a:latin typeface="+mj-ea"/>
                          <a:ea typeface="+mj-ea"/>
                        </a:rPr>
                        <a:t>工艺流程</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工艺说明</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100" b="1" u="none" strike="noStrike" dirty="0">
                          <a:effectLst/>
                          <a:latin typeface="+mj-ea"/>
                          <a:ea typeface="+mj-ea"/>
                        </a:rPr>
                        <a:t>CQA</a:t>
                      </a:r>
                      <a:r>
                        <a:rPr lang="zh-CN" altLang="en-US" sz="1100" b="1" u="none" strike="noStrike" dirty="0">
                          <a:effectLst/>
                          <a:latin typeface="+mj-ea"/>
                          <a:ea typeface="+mj-ea"/>
                        </a:rPr>
                        <a:t>关键质量属性</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100" b="1" u="none" strike="noStrike" dirty="0">
                          <a:effectLst/>
                          <a:latin typeface="+mj-ea"/>
                          <a:ea typeface="+mj-ea"/>
                        </a:rPr>
                        <a:t>CPP</a:t>
                      </a:r>
                      <a:r>
                        <a:rPr lang="zh-CN" altLang="en-US" sz="1100" b="1" u="none" strike="noStrike" dirty="0">
                          <a:effectLst/>
                          <a:latin typeface="+mj-ea"/>
                          <a:ea typeface="+mj-ea"/>
                        </a:rPr>
                        <a:t>关键工艺参数</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对</a:t>
                      </a:r>
                      <a:r>
                        <a:rPr lang="en-US" sz="1100" b="1" u="none" strike="noStrike" dirty="0">
                          <a:effectLst/>
                          <a:latin typeface="+mj-ea"/>
                          <a:ea typeface="+mj-ea"/>
                        </a:rPr>
                        <a:t>CQA</a:t>
                      </a:r>
                      <a:r>
                        <a:rPr lang="zh-CN" altLang="en-US" sz="1100" b="1" u="none" strike="noStrike" dirty="0">
                          <a:effectLst/>
                          <a:latin typeface="+mj-ea"/>
                          <a:ea typeface="+mj-ea"/>
                        </a:rPr>
                        <a:t>的影响</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100" b="1" u="none" strike="noStrike" dirty="0">
                          <a:effectLst/>
                          <a:latin typeface="+mj-ea"/>
                          <a:ea typeface="+mj-ea"/>
                        </a:rPr>
                        <a:t>CQA</a:t>
                      </a:r>
                      <a:r>
                        <a:rPr lang="zh-CN" altLang="en-US" sz="1100" b="1" u="none" strike="noStrike" dirty="0">
                          <a:effectLst/>
                          <a:latin typeface="+mj-ea"/>
                          <a:ea typeface="+mj-ea"/>
                        </a:rPr>
                        <a:t>如何受到影响</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设计控制</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配方参数</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相关警报</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程序控制</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备注</a:t>
                      </a:r>
                      <a:endParaRPr lang="zh-CN" altLang="en-US" sz="11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100" b="1" u="none" strike="noStrike" dirty="0">
                          <a:effectLst/>
                          <a:latin typeface="+mj-ea"/>
                          <a:ea typeface="+mj-ea"/>
                        </a:rPr>
                        <a:t>剩余风险确定</a:t>
                      </a:r>
                      <a:endParaRPr lang="zh-CN" altLang="en-US" sz="1100" b="1"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132177928"/>
                  </a:ext>
                </a:extLst>
              </a:tr>
              <a:tr h="4051639">
                <a:tc>
                  <a:txBody>
                    <a:bodyPr/>
                    <a:lstStyle/>
                    <a:p>
                      <a:pPr algn="ctr" rtl="0" fontAlgn="ctr"/>
                      <a:r>
                        <a:rPr lang="en-US" altLang="zh-CN" sz="1100" u="none" strike="noStrike">
                          <a:effectLst/>
                          <a:latin typeface="+mj-ea"/>
                          <a:ea typeface="+mj-ea"/>
                        </a:rPr>
                        <a:t>8</a:t>
                      </a:r>
                      <a:endParaRPr lang="en-US" altLang="zh-CN"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dirty="0">
                          <a:effectLst/>
                          <a:latin typeface="+mj-ea"/>
                          <a:ea typeface="+mj-ea"/>
                        </a:rPr>
                        <a:t>工业级过滤器</a:t>
                      </a:r>
                      <a:endParaRPr lang="zh-CN" altLang="en-US" sz="11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dirty="0">
                          <a:effectLst/>
                          <a:latin typeface="+mj-ea"/>
                          <a:ea typeface="+mj-ea"/>
                        </a:rPr>
                        <a:t>提供微粒和油分水平</a:t>
                      </a:r>
                      <a:endParaRPr lang="zh-CN" altLang="en-US" sz="11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a:effectLst/>
                          <a:latin typeface="+mj-ea"/>
                          <a:ea typeface="+mj-ea"/>
                        </a:rPr>
                        <a:t>总颗粒数量，微生物</a:t>
                      </a:r>
                      <a:r>
                        <a:rPr lang="en-US" altLang="zh-CN" sz="1100" u="none" strike="noStrike">
                          <a:effectLst/>
                          <a:latin typeface="+mj-ea"/>
                          <a:ea typeface="+mj-ea"/>
                        </a:rPr>
                        <a:t>;</a:t>
                      </a:r>
                      <a:r>
                        <a:rPr lang="zh-CN" altLang="en-US" sz="1100" u="none" strike="noStrike">
                          <a:effectLst/>
                          <a:latin typeface="+mj-ea"/>
                          <a:ea typeface="+mj-ea"/>
                        </a:rPr>
                        <a:t>油分</a:t>
                      </a:r>
                      <a:endParaRPr lang="zh-CN" alt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a:effectLst/>
                          <a:latin typeface="+mj-ea"/>
                          <a:ea typeface="+mj-ea"/>
                        </a:rPr>
                        <a:t>过滤器更换频率</a:t>
                      </a:r>
                      <a:endParaRPr lang="zh-CN" alt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a:effectLst/>
                          <a:latin typeface="+mj-ea"/>
                          <a:ea typeface="+mj-ea"/>
                        </a:rPr>
                        <a:t>直接</a:t>
                      </a:r>
                      <a:endParaRPr lang="zh-CN" alt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a:effectLst/>
                          <a:latin typeface="+mj-ea"/>
                          <a:ea typeface="+mj-ea"/>
                        </a:rPr>
                        <a:t>空气质量超标</a:t>
                      </a:r>
                      <a:endParaRPr lang="zh-CN" alt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dirty="0">
                          <a:effectLst/>
                          <a:latin typeface="+mj-ea"/>
                          <a:ea typeface="+mj-ea"/>
                        </a:rPr>
                        <a:t>后干燥器工业级过滤器</a:t>
                      </a:r>
                      <a:endParaRPr lang="zh-CN" altLang="en-US" sz="1100" b="0" i="0" u="none" strike="noStrike" dirty="0">
                        <a:solidFill>
                          <a:srgbClr val="231F20"/>
                        </a:solidFill>
                        <a:effectLst/>
                        <a:latin typeface="+mj-ea"/>
                        <a:ea typeface="+mj-ea"/>
                      </a:endParaRPr>
                    </a:p>
                  </a:txBody>
                  <a:tcPr marL="7511" marR="7511" marT="7511" marB="0" anchor="ctr"/>
                </a:tc>
                <a:tc>
                  <a:txBody>
                    <a:bodyPr/>
                    <a:lstStyle/>
                    <a:p>
                      <a:pPr algn="ctr" rtl="0" fontAlgn="ctr"/>
                      <a:r>
                        <a:rPr lang="en-US" sz="1100" u="none" strike="noStrike">
                          <a:effectLst/>
                          <a:latin typeface="+mj-ea"/>
                          <a:ea typeface="+mj-ea"/>
                        </a:rPr>
                        <a:t>N/A</a:t>
                      </a:r>
                      <a:endParaRPr 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en-US" sz="1100" u="none" strike="noStrike">
                          <a:effectLst/>
                          <a:latin typeface="+mj-ea"/>
                          <a:ea typeface="+mj-ea"/>
                        </a:rPr>
                        <a:t>No</a:t>
                      </a:r>
                      <a:endParaRPr 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100" u="none" strike="noStrike">
                          <a:effectLst/>
                          <a:latin typeface="+mj-ea"/>
                          <a:ea typeface="+mj-ea"/>
                        </a:rPr>
                        <a:t>该过滤装置后定期进行空气测试</a:t>
                      </a:r>
                      <a:r>
                        <a:rPr lang="en-US" altLang="zh-CN" sz="1100" u="none" strike="noStrike">
                          <a:effectLst/>
                          <a:latin typeface="+mj-ea"/>
                          <a:ea typeface="+mj-ea"/>
                        </a:rPr>
                        <a:t>-</a:t>
                      </a:r>
                      <a:r>
                        <a:rPr lang="zh-CN" altLang="en-US" sz="1100" u="none" strike="noStrike">
                          <a:effectLst/>
                          <a:latin typeface="+mj-ea"/>
                          <a:ea typeface="+mj-ea"/>
                        </a:rPr>
                        <a:t>只有在遇到挑战时才进行油分测试已在鉴定期间确定</a:t>
                      </a:r>
                      <a:br>
                        <a:rPr lang="zh-CN" altLang="en-US" sz="1100" u="none" strike="noStrike">
                          <a:effectLst/>
                          <a:latin typeface="+mj-ea"/>
                          <a:ea typeface="+mj-ea"/>
                        </a:rPr>
                      </a:br>
                      <a:r>
                        <a:rPr lang="en-US" altLang="zh-CN" sz="1100" u="none" strike="noStrike">
                          <a:effectLst/>
                          <a:latin typeface="+mj-ea"/>
                          <a:ea typeface="+mj-ea"/>
                        </a:rPr>
                        <a:t>••</a:t>
                      </a:r>
                      <a:r>
                        <a:rPr lang="zh-CN" altLang="en-US" sz="1100" u="none" strike="noStrike">
                          <a:effectLst/>
                          <a:latin typeface="+mj-ea"/>
                          <a:ea typeface="+mj-ea"/>
                        </a:rPr>
                        <a:t>注意预防性维护，包括过滤器更换前后的总微粒测试</a:t>
                      </a:r>
                      <a:endParaRPr lang="zh-CN" alt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en-US" sz="1100" u="none" strike="noStrike">
                          <a:effectLst/>
                          <a:latin typeface="+mj-ea"/>
                          <a:ea typeface="+mj-ea"/>
                        </a:rPr>
                        <a:t>None</a:t>
                      </a:r>
                      <a:endParaRPr lang="en-US" sz="1100" b="0" i="0" u="none" strike="noStrike">
                        <a:solidFill>
                          <a:srgbClr val="231F20"/>
                        </a:solidFill>
                        <a:effectLst/>
                        <a:latin typeface="+mj-ea"/>
                        <a:ea typeface="+mj-ea"/>
                      </a:endParaRPr>
                    </a:p>
                  </a:txBody>
                  <a:tcPr marL="7511" marR="7511" marT="7511" marB="0" anchor="ctr"/>
                </a:tc>
                <a:tc>
                  <a:txBody>
                    <a:bodyPr/>
                    <a:lstStyle/>
                    <a:p>
                      <a:pPr algn="ctr" rtl="0" fontAlgn="ctr"/>
                      <a:r>
                        <a:rPr lang="en-US" sz="1100" u="none" strike="noStrike" dirty="0">
                          <a:effectLst/>
                          <a:latin typeface="+mj-ea"/>
                          <a:ea typeface="+mj-ea"/>
                        </a:rPr>
                        <a:t>Low</a:t>
                      </a:r>
                      <a:endParaRPr lang="en-US" sz="1100" b="0" i="0" u="none" strike="noStrike" dirty="0">
                        <a:solidFill>
                          <a:srgbClr val="231F20"/>
                        </a:solidFill>
                        <a:effectLst/>
                        <a:latin typeface="+mj-ea"/>
                        <a:ea typeface="+mj-ea"/>
                      </a:endParaRPr>
                    </a:p>
                  </a:txBody>
                  <a:tcPr marL="7511" marR="7511" marT="7511" marB="0" anchor="ctr"/>
                </a:tc>
                <a:extLst>
                  <a:ext uri="{0D108BD9-81ED-4DB2-BD59-A6C34878D82A}">
                    <a16:rowId xmlns:a16="http://schemas.microsoft.com/office/drawing/2014/main" val="4136537038"/>
                  </a:ext>
                </a:extLst>
              </a:tr>
            </a:tbl>
          </a:graphicData>
        </a:graphic>
      </p:graphicFrame>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94</a:t>
            </a:fld>
            <a:r>
              <a:rPr lang="en-US" altLang="zh-CN" dirty="0" smtClean="0"/>
              <a:t>/119</a:t>
            </a:r>
            <a:endParaRPr lang="zh-CN" altLang="en-US" dirty="0"/>
          </a:p>
        </p:txBody>
      </p:sp>
    </p:spTree>
    <p:extLst>
      <p:ext uri="{BB962C8B-B14F-4D97-AF65-F5344CB8AC3E}">
        <p14:creationId xmlns:p14="http://schemas.microsoft.com/office/powerpoint/2010/main" val="22419065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附录5-系统风险评估示例</a:t>
            </a:r>
            <a:r>
              <a:rPr lang="en-US" altLang="zh-CN" dirty="0">
                <a:latin typeface="+mj-ea"/>
              </a:rPr>
              <a:t>-</a:t>
            </a:r>
            <a:r>
              <a:rPr lang="zh-CN" altLang="en-US" dirty="0">
                <a:latin typeface="+mj-ea"/>
              </a:rPr>
              <a:t>评估过程</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70283183"/>
              </p:ext>
            </p:extLst>
          </p:nvPr>
        </p:nvGraphicFramePr>
        <p:xfrm>
          <a:off x="768006" y="1044000"/>
          <a:ext cx="10655992" cy="2359076"/>
        </p:xfrm>
        <a:graphic>
          <a:graphicData uri="http://schemas.openxmlformats.org/drawingml/2006/table">
            <a:tbl>
              <a:tblPr>
                <a:tableStyleId>{5C22544A-7EE6-4342-B048-85BDC9FD1C3A}</a:tableStyleId>
              </a:tblPr>
              <a:tblGrid>
                <a:gridCol w="811885">
                  <a:extLst>
                    <a:ext uri="{9D8B030D-6E8A-4147-A177-3AD203B41FA5}">
                      <a16:colId xmlns:a16="http://schemas.microsoft.com/office/drawing/2014/main" val="3709739242"/>
                    </a:ext>
                  </a:extLst>
                </a:gridCol>
                <a:gridCol w="913372">
                  <a:extLst>
                    <a:ext uri="{9D8B030D-6E8A-4147-A177-3AD203B41FA5}">
                      <a16:colId xmlns:a16="http://schemas.microsoft.com/office/drawing/2014/main" val="172190130"/>
                    </a:ext>
                  </a:extLst>
                </a:gridCol>
                <a:gridCol w="811885">
                  <a:extLst>
                    <a:ext uri="{9D8B030D-6E8A-4147-A177-3AD203B41FA5}">
                      <a16:colId xmlns:a16="http://schemas.microsoft.com/office/drawing/2014/main" val="3971610413"/>
                    </a:ext>
                  </a:extLst>
                </a:gridCol>
                <a:gridCol w="811885">
                  <a:extLst>
                    <a:ext uri="{9D8B030D-6E8A-4147-A177-3AD203B41FA5}">
                      <a16:colId xmlns:a16="http://schemas.microsoft.com/office/drawing/2014/main" val="2769224179"/>
                    </a:ext>
                  </a:extLst>
                </a:gridCol>
                <a:gridCol w="811885">
                  <a:extLst>
                    <a:ext uri="{9D8B030D-6E8A-4147-A177-3AD203B41FA5}">
                      <a16:colId xmlns:a16="http://schemas.microsoft.com/office/drawing/2014/main" val="369742603"/>
                    </a:ext>
                  </a:extLst>
                </a:gridCol>
                <a:gridCol w="811885">
                  <a:extLst>
                    <a:ext uri="{9D8B030D-6E8A-4147-A177-3AD203B41FA5}">
                      <a16:colId xmlns:a16="http://schemas.microsoft.com/office/drawing/2014/main" val="728288898"/>
                    </a:ext>
                  </a:extLst>
                </a:gridCol>
                <a:gridCol w="811885">
                  <a:extLst>
                    <a:ext uri="{9D8B030D-6E8A-4147-A177-3AD203B41FA5}">
                      <a16:colId xmlns:a16="http://schemas.microsoft.com/office/drawing/2014/main" val="311580084"/>
                    </a:ext>
                  </a:extLst>
                </a:gridCol>
                <a:gridCol w="811885">
                  <a:extLst>
                    <a:ext uri="{9D8B030D-6E8A-4147-A177-3AD203B41FA5}">
                      <a16:colId xmlns:a16="http://schemas.microsoft.com/office/drawing/2014/main" val="541624557"/>
                    </a:ext>
                  </a:extLst>
                </a:gridCol>
                <a:gridCol w="811885">
                  <a:extLst>
                    <a:ext uri="{9D8B030D-6E8A-4147-A177-3AD203B41FA5}">
                      <a16:colId xmlns:a16="http://schemas.microsoft.com/office/drawing/2014/main" val="3035448708"/>
                    </a:ext>
                  </a:extLst>
                </a:gridCol>
                <a:gridCol w="811885">
                  <a:extLst>
                    <a:ext uri="{9D8B030D-6E8A-4147-A177-3AD203B41FA5}">
                      <a16:colId xmlns:a16="http://schemas.microsoft.com/office/drawing/2014/main" val="2958917372"/>
                    </a:ext>
                  </a:extLst>
                </a:gridCol>
                <a:gridCol w="811885">
                  <a:extLst>
                    <a:ext uri="{9D8B030D-6E8A-4147-A177-3AD203B41FA5}">
                      <a16:colId xmlns:a16="http://schemas.microsoft.com/office/drawing/2014/main" val="1757059239"/>
                    </a:ext>
                  </a:extLst>
                </a:gridCol>
                <a:gridCol w="811885">
                  <a:extLst>
                    <a:ext uri="{9D8B030D-6E8A-4147-A177-3AD203B41FA5}">
                      <a16:colId xmlns:a16="http://schemas.microsoft.com/office/drawing/2014/main" val="2126158081"/>
                    </a:ext>
                  </a:extLst>
                </a:gridCol>
                <a:gridCol w="811885">
                  <a:extLst>
                    <a:ext uri="{9D8B030D-6E8A-4147-A177-3AD203B41FA5}">
                      <a16:colId xmlns:a16="http://schemas.microsoft.com/office/drawing/2014/main" val="3731257504"/>
                    </a:ext>
                  </a:extLst>
                </a:gridCol>
              </a:tblGrid>
              <a:tr h="726560">
                <a:tc>
                  <a:txBody>
                    <a:bodyPr/>
                    <a:lstStyle/>
                    <a:p>
                      <a:pPr algn="ctr" rtl="0" fontAlgn="ctr"/>
                      <a:r>
                        <a:rPr lang="zh-CN" altLang="en-US" sz="1200" b="1" u="none" strike="noStrike" dirty="0">
                          <a:effectLst/>
                          <a:latin typeface="+mj-ea"/>
                          <a:ea typeface="+mj-ea"/>
                        </a:rPr>
                        <a:t>参考序号</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操作顺序</a:t>
                      </a:r>
                      <a:r>
                        <a:rPr lang="en-US" altLang="zh-CN" sz="1200" b="1" u="none" strike="noStrike" dirty="0">
                          <a:effectLst/>
                          <a:latin typeface="+mj-ea"/>
                          <a:ea typeface="+mj-ea"/>
                        </a:rPr>
                        <a:t>/</a:t>
                      </a:r>
                      <a:r>
                        <a:rPr lang="zh-CN" altLang="en-US" sz="1200" b="1" u="none" strike="noStrike" dirty="0">
                          <a:effectLst/>
                          <a:latin typeface="+mj-ea"/>
                          <a:ea typeface="+mj-ea"/>
                        </a:rPr>
                        <a:t>工艺流程</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工艺说明</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关键质量属性</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CPP</a:t>
                      </a:r>
                      <a:r>
                        <a:rPr lang="zh-CN" altLang="en-US" sz="1200" b="1" u="none" strike="noStrike" dirty="0">
                          <a:effectLst/>
                          <a:latin typeface="+mj-ea"/>
                          <a:ea typeface="+mj-ea"/>
                        </a:rPr>
                        <a:t>关键工艺参数</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对</a:t>
                      </a:r>
                      <a:r>
                        <a:rPr lang="en-US" sz="1200" b="1" u="none" strike="noStrike" dirty="0">
                          <a:effectLst/>
                          <a:latin typeface="+mj-ea"/>
                          <a:ea typeface="+mj-ea"/>
                        </a:rPr>
                        <a:t>CQA</a:t>
                      </a:r>
                      <a:r>
                        <a:rPr lang="zh-CN" altLang="en-US" sz="1200" b="1" u="none" strike="noStrike" dirty="0">
                          <a:effectLst/>
                          <a:latin typeface="+mj-ea"/>
                          <a:ea typeface="+mj-ea"/>
                        </a:rPr>
                        <a:t>的影响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en-US" altLang="zh-CN" sz="1200" b="1" u="none" strike="noStrike" dirty="0">
                          <a:effectLst/>
                          <a:latin typeface="+mj-ea"/>
                          <a:ea typeface="+mj-ea"/>
                        </a:rPr>
                        <a:t>CQA</a:t>
                      </a:r>
                      <a:r>
                        <a:rPr lang="zh-CN" altLang="en-US" sz="1200" b="1" u="none" strike="noStrike" dirty="0">
                          <a:effectLst/>
                          <a:latin typeface="+mj-ea"/>
                          <a:ea typeface="+mj-ea"/>
                        </a:rPr>
                        <a:t>如何受到影响</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设计控制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配方参数</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相关警报</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程序控制</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备注</a:t>
                      </a:r>
                      <a:endParaRPr lang="zh-CN" altLang="en-US" sz="1200" b="1" i="0" u="none" strike="noStrike" dirty="0">
                        <a:solidFill>
                          <a:srgbClr val="000000"/>
                        </a:solidFill>
                        <a:effectLst/>
                        <a:latin typeface="+mj-ea"/>
                        <a:ea typeface="+mj-ea"/>
                      </a:endParaRPr>
                    </a:p>
                  </a:txBody>
                  <a:tcPr marL="7511" marR="7511" marT="7511" marB="0" anchor="ctr"/>
                </a:tc>
                <a:tc>
                  <a:txBody>
                    <a:bodyPr/>
                    <a:lstStyle/>
                    <a:p>
                      <a:pPr algn="ctr" rtl="0" fontAlgn="ctr"/>
                      <a:r>
                        <a:rPr lang="zh-CN" altLang="en-US" sz="1200" b="1" u="none" strike="noStrike" dirty="0">
                          <a:effectLst/>
                          <a:latin typeface="+mj-ea"/>
                          <a:ea typeface="+mj-ea"/>
                        </a:rPr>
                        <a:t>剩余风险确定</a:t>
                      </a:r>
                      <a:endParaRPr lang="zh-CN" altLang="en-US" sz="1200" b="1" i="0" u="none" strike="noStrike" dirty="0">
                        <a:solidFill>
                          <a:srgbClr val="000000"/>
                        </a:solidFill>
                        <a:effectLst/>
                        <a:latin typeface="+mj-ea"/>
                        <a:ea typeface="+mj-ea"/>
                      </a:endParaRPr>
                    </a:p>
                  </a:txBody>
                  <a:tcPr marL="7511" marR="7511" marT="7511" marB="0" anchor="ctr"/>
                </a:tc>
                <a:extLst>
                  <a:ext uri="{0D108BD9-81ED-4DB2-BD59-A6C34878D82A}">
                    <a16:rowId xmlns:a16="http://schemas.microsoft.com/office/drawing/2014/main" val="1350465015"/>
                  </a:ext>
                </a:extLst>
              </a:tr>
              <a:tr h="1632516">
                <a:tc>
                  <a:txBody>
                    <a:bodyPr/>
                    <a:lstStyle/>
                    <a:p>
                      <a:pPr algn="ctr" rtl="0" fontAlgn="ctr"/>
                      <a:r>
                        <a:rPr lang="en-US" altLang="zh-CN" sz="1200" u="none" strike="noStrike">
                          <a:effectLst/>
                          <a:latin typeface="+mj-ea"/>
                          <a:ea typeface="+mj-ea"/>
                        </a:rPr>
                        <a:t>9</a:t>
                      </a:r>
                      <a:endParaRPr lang="en-US" altLang="zh-CN" sz="1200" b="0" i="0" u="none" strike="noStrike">
                        <a:solidFill>
                          <a:srgbClr val="231F2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最终过滤器（通常为医药级）</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200" u="none" strike="noStrike">
                          <a:effectLst/>
                          <a:latin typeface="+mj-ea"/>
                          <a:ea typeface="+mj-ea"/>
                        </a:rPr>
                        <a:t>总颗粒数量和油分含量</a:t>
                      </a:r>
                      <a:endParaRPr lang="zh-CN" altLang="en-US" sz="1200" b="0" i="0" u="none" strike="noStrike">
                        <a:solidFill>
                          <a:srgbClr val="231F20"/>
                        </a:solidFill>
                        <a:effectLst/>
                        <a:latin typeface="+mj-ea"/>
                        <a:ea typeface="+mj-ea"/>
                      </a:endParaRPr>
                    </a:p>
                  </a:txBody>
                  <a:tcPr marL="7511" marR="7511" marT="7511" marB="0" anchor="ctr"/>
                </a:tc>
                <a:tc>
                  <a:txBody>
                    <a:bodyPr/>
                    <a:lstStyle/>
                    <a:p>
                      <a:pPr marL="36000" algn="ctr" rtl="0" fontAlgn="ctr"/>
                      <a:r>
                        <a:rPr lang="zh-CN" altLang="en-US" sz="1200" u="none" strike="noStrike" dirty="0">
                          <a:effectLst/>
                          <a:latin typeface="+mj-ea"/>
                          <a:ea typeface="+mj-ea"/>
                        </a:rPr>
                        <a:t>二次颗粒总量，微生物</a:t>
                      </a:r>
                      <a:r>
                        <a:rPr lang="en-US" altLang="zh-CN" sz="1200" u="none" strike="noStrike" dirty="0">
                          <a:effectLst/>
                          <a:latin typeface="+mj-ea"/>
                          <a:ea typeface="+mj-ea"/>
                        </a:rPr>
                        <a:t>;</a:t>
                      </a:r>
                      <a:r>
                        <a:rPr lang="zh-CN" altLang="en-US" sz="1200" u="none" strike="noStrike" dirty="0">
                          <a:effectLst/>
                          <a:latin typeface="+mj-ea"/>
                          <a:ea typeface="+mj-ea"/>
                        </a:rPr>
                        <a:t>油分</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marL="36000" algn="ctr" rtl="0" fontAlgn="ctr"/>
                      <a:r>
                        <a:rPr lang="zh-CN" altLang="en-US" sz="1200" u="none" strike="noStrike" dirty="0">
                          <a:effectLst/>
                          <a:latin typeface="+mj-ea"/>
                          <a:ea typeface="+mj-ea"/>
                        </a:rPr>
                        <a:t>保安过滤器，即除非先前的过滤器发生故障，否则无需工作</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直接</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如果先前的过滤器失效，则可能空气超出规范</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zh-CN" altLang="en-US" sz="1200" u="none" strike="noStrike" dirty="0">
                          <a:effectLst/>
                          <a:latin typeface="+mj-ea"/>
                          <a:ea typeface="+mj-ea"/>
                        </a:rPr>
                        <a:t>后干燥器工业级过滤器</a:t>
                      </a:r>
                      <a:endParaRPr lang="zh-CN" alt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N/A</a:t>
                      </a:r>
                      <a:endParaRPr lang="en-US" sz="1200" b="0" i="0" u="none" strike="noStrike" dirty="0">
                        <a:solidFill>
                          <a:srgbClr val="231F2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a:t>
                      </a:r>
                      <a:endParaRPr lang="en-US" sz="1200" b="0" i="0" u="none" strike="noStrike">
                        <a:solidFill>
                          <a:srgbClr val="231F2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N/A</a:t>
                      </a:r>
                      <a:endParaRPr lang="en-US" sz="1200" b="0" i="0" u="none" strike="noStrike">
                        <a:solidFill>
                          <a:srgbClr val="231F20"/>
                        </a:solidFill>
                        <a:effectLst/>
                        <a:latin typeface="+mj-ea"/>
                        <a:ea typeface="+mj-ea"/>
                      </a:endParaRPr>
                    </a:p>
                  </a:txBody>
                  <a:tcPr marL="7511" marR="7511" marT="7511" marB="0" anchor="ctr"/>
                </a:tc>
                <a:tc>
                  <a:txBody>
                    <a:bodyPr/>
                    <a:lstStyle/>
                    <a:p>
                      <a:pPr algn="ctr" rtl="0" fontAlgn="ctr"/>
                      <a:r>
                        <a:rPr lang="en-US" sz="1200" u="none" strike="noStrike">
                          <a:effectLst/>
                          <a:latin typeface="+mj-ea"/>
                          <a:ea typeface="+mj-ea"/>
                        </a:rPr>
                        <a:t>None</a:t>
                      </a:r>
                      <a:endParaRPr lang="en-US" sz="1200" b="0" i="0" u="none" strike="noStrike">
                        <a:solidFill>
                          <a:srgbClr val="231F20"/>
                        </a:solidFill>
                        <a:effectLst/>
                        <a:latin typeface="+mj-ea"/>
                        <a:ea typeface="+mj-ea"/>
                      </a:endParaRPr>
                    </a:p>
                  </a:txBody>
                  <a:tcPr marL="7511" marR="7511" marT="7511" marB="0" anchor="ctr"/>
                </a:tc>
                <a:tc>
                  <a:txBody>
                    <a:bodyPr/>
                    <a:lstStyle/>
                    <a:p>
                      <a:pPr algn="ctr" rtl="0" fontAlgn="ctr"/>
                      <a:r>
                        <a:rPr lang="en-US" sz="1200" u="none" strike="noStrike" dirty="0">
                          <a:effectLst/>
                          <a:latin typeface="+mj-ea"/>
                          <a:ea typeface="+mj-ea"/>
                        </a:rPr>
                        <a:t>Low</a:t>
                      </a:r>
                      <a:endParaRPr lang="en-US" sz="1200" b="0" i="0" u="none" strike="noStrike" dirty="0">
                        <a:solidFill>
                          <a:srgbClr val="231F20"/>
                        </a:solidFill>
                        <a:effectLst/>
                        <a:latin typeface="+mj-ea"/>
                        <a:ea typeface="+mj-ea"/>
                      </a:endParaRPr>
                    </a:p>
                  </a:txBody>
                  <a:tcPr marL="7511" marR="7511" marT="7511" marB="0" anchor="ctr"/>
                </a:tc>
                <a:extLst>
                  <a:ext uri="{0D108BD9-81ED-4DB2-BD59-A6C34878D82A}">
                    <a16:rowId xmlns:a16="http://schemas.microsoft.com/office/drawing/2014/main" val="3007307310"/>
                  </a:ext>
                </a:extLst>
              </a:tr>
            </a:tbl>
          </a:graphicData>
        </a:graphic>
      </p:graphicFrame>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95</a:t>
            </a:fld>
            <a:r>
              <a:rPr lang="en-US" altLang="zh-CN" dirty="0" smtClean="0"/>
              <a:t>/119</a:t>
            </a:r>
            <a:endParaRPr lang="zh-CN" altLang="en-US" dirty="0"/>
          </a:p>
        </p:txBody>
      </p:sp>
    </p:spTree>
    <p:extLst>
      <p:ext uri="{BB962C8B-B14F-4D97-AF65-F5344CB8AC3E}">
        <p14:creationId xmlns:p14="http://schemas.microsoft.com/office/powerpoint/2010/main" val="11327092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a:t>
            </a:r>
            <a:r>
              <a:rPr lang="zh-CN" altLang="zh-CN" dirty="0" smtClean="0">
                <a:latin typeface="+mj-ea"/>
              </a:rPr>
              <a:t>案例</a:t>
            </a:r>
            <a:endParaRPr lang="zh-CN" altLang="en-US" dirty="0"/>
          </a:p>
        </p:txBody>
      </p:sp>
      <p:pic>
        <p:nvPicPr>
          <p:cNvPr id="5" name="图片 4"/>
          <p:cNvPicPr>
            <a:picLocks noChangeAspect="1"/>
          </p:cNvPicPr>
          <p:nvPr/>
        </p:nvPicPr>
        <p:blipFill>
          <a:blip r:embed="rId2"/>
          <a:stretch>
            <a:fillRect/>
          </a:stretch>
        </p:blipFill>
        <p:spPr>
          <a:xfrm>
            <a:off x="768000" y="987373"/>
            <a:ext cx="10656000" cy="5418138"/>
          </a:xfrm>
          <a:prstGeom prst="rect">
            <a:avLst/>
          </a:prstGeom>
        </p:spPr>
      </p:pic>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96</a:t>
            </a:fld>
            <a:r>
              <a:rPr lang="en-US" altLang="zh-CN" dirty="0" smtClean="0"/>
              <a:t>/119</a:t>
            </a:r>
            <a:endParaRPr lang="zh-CN" altLang="en-US" dirty="0"/>
          </a:p>
        </p:txBody>
      </p:sp>
    </p:spTree>
    <p:extLst>
      <p:ext uri="{BB962C8B-B14F-4D97-AF65-F5344CB8AC3E}">
        <p14:creationId xmlns:p14="http://schemas.microsoft.com/office/powerpoint/2010/main" val="5199597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附件6-设计审核/设计确认案例</a:t>
            </a:r>
            <a:endParaRPr lang="zh-CN" altLang="en-US" dirty="0"/>
          </a:p>
        </p:txBody>
      </p:sp>
      <p:pic>
        <p:nvPicPr>
          <p:cNvPr id="4" name="图片 3"/>
          <p:cNvPicPr>
            <a:picLocks noChangeAspect="1"/>
          </p:cNvPicPr>
          <p:nvPr/>
        </p:nvPicPr>
        <p:blipFill>
          <a:blip r:embed="rId2"/>
          <a:stretch>
            <a:fillRect/>
          </a:stretch>
        </p:blipFill>
        <p:spPr>
          <a:xfrm>
            <a:off x="768000" y="1280825"/>
            <a:ext cx="9753600" cy="4838700"/>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97</a:t>
            </a:fld>
            <a:r>
              <a:rPr lang="en-US" altLang="zh-CN" dirty="0" smtClean="0"/>
              <a:t>/119</a:t>
            </a:r>
            <a:endParaRPr lang="zh-CN" altLang="en-US" dirty="0"/>
          </a:p>
        </p:txBody>
      </p:sp>
    </p:spTree>
    <p:extLst>
      <p:ext uri="{BB962C8B-B14F-4D97-AF65-F5344CB8AC3E}">
        <p14:creationId xmlns:p14="http://schemas.microsoft.com/office/powerpoint/2010/main" val="9001802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附件6-设计审核/设计确认案例</a:t>
            </a:r>
            <a:endParaRPr lang="zh-CN" altLang="en-US" dirty="0"/>
          </a:p>
        </p:txBody>
      </p:sp>
      <p:pic>
        <p:nvPicPr>
          <p:cNvPr id="4" name="图片 3"/>
          <p:cNvPicPr>
            <a:picLocks noChangeAspect="1"/>
          </p:cNvPicPr>
          <p:nvPr/>
        </p:nvPicPr>
        <p:blipFill>
          <a:blip r:embed="rId2"/>
          <a:stretch>
            <a:fillRect/>
          </a:stretch>
        </p:blipFill>
        <p:spPr>
          <a:xfrm>
            <a:off x="768000" y="1774108"/>
            <a:ext cx="10656000" cy="2738898"/>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98</a:t>
            </a:fld>
            <a:r>
              <a:rPr lang="en-US" altLang="zh-CN" dirty="0" smtClean="0"/>
              <a:t>/119</a:t>
            </a:r>
            <a:endParaRPr lang="zh-CN" altLang="en-US" dirty="0"/>
          </a:p>
        </p:txBody>
      </p:sp>
    </p:spTree>
    <p:extLst>
      <p:ext uri="{BB962C8B-B14F-4D97-AF65-F5344CB8AC3E}">
        <p14:creationId xmlns:p14="http://schemas.microsoft.com/office/powerpoint/2010/main" val="7107749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mj-ea"/>
              </a:rPr>
              <a:t>附件6-设计审核/设计确认案例</a:t>
            </a:r>
            <a:endParaRPr lang="zh-CN" altLang="en-US" dirty="0"/>
          </a:p>
        </p:txBody>
      </p:sp>
      <p:pic>
        <p:nvPicPr>
          <p:cNvPr id="4" name="图片 3"/>
          <p:cNvPicPr>
            <a:picLocks noChangeAspect="1"/>
          </p:cNvPicPr>
          <p:nvPr/>
        </p:nvPicPr>
        <p:blipFill>
          <a:blip r:embed="rId2"/>
          <a:stretch>
            <a:fillRect/>
          </a:stretch>
        </p:blipFill>
        <p:spPr>
          <a:xfrm>
            <a:off x="768000" y="1044000"/>
            <a:ext cx="10656000" cy="5312351"/>
          </a:xfrm>
          <a:prstGeom prst="rect">
            <a:avLst/>
          </a:prstGeom>
        </p:spPr>
      </p:pic>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99</a:t>
            </a:fld>
            <a:r>
              <a:rPr lang="en-US" altLang="zh-CN" dirty="0" smtClean="0"/>
              <a:t>/119</a:t>
            </a:r>
            <a:endParaRPr lang="zh-CN" altLang="en-US" dirty="0"/>
          </a:p>
        </p:txBody>
      </p:sp>
    </p:spTree>
    <p:extLst>
      <p:ext uri="{BB962C8B-B14F-4D97-AF65-F5344CB8AC3E}">
        <p14:creationId xmlns:p14="http://schemas.microsoft.com/office/powerpoint/2010/main" val="850111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主题">
  <a:themeElements>
    <a:clrScheme name="自定义 1">
      <a:dk1>
        <a:sysClr val="windowText" lastClr="000000"/>
      </a:dk1>
      <a:lt1>
        <a:sysClr val="window" lastClr="FFFFFF"/>
      </a:lt1>
      <a:dk2>
        <a:srgbClr val="464646"/>
      </a:dk2>
      <a:lt2>
        <a:srgbClr val="DEF5FA"/>
      </a:lt2>
      <a:accent1>
        <a:srgbClr val="0070C0"/>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7287</TotalTime>
  <Pages>0</Pages>
  <Words>12439</Words>
  <Characters>0</Characters>
  <Application>Microsoft Office PowerPoint</Application>
  <PresentationFormat>宽屏</PresentationFormat>
  <Lines>0</Lines>
  <Paragraphs>1868</Paragraphs>
  <Slides>119</Slides>
  <Notes>43</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42" baseType="lpstr">
      <vt:lpstr>굴림</vt:lpstr>
      <vt:lpstr>HY헤드라인M</vt:lpstr>
      <vt:lpstr>Kozuka Mincho Pro H</vt:lpstr>
      <vt:lpstr>等线</vt:lpstr>
      <vt:lpstr>方正小标宋简体</vt:lpstr>
      <vt:lpstr>仿宋</vt:lpstr>
      <vt:lpstr>仿宋_GB2312</vt:lpstr>
      <vt:lpstr>黑体</vt:lpstr>
      <vt:lpstr>华文新魏</vt:lpstr>
      <vt:lpstr>宋体</vt:lpstr>
      <vt:lpstr>微软雅黑</vt:lpstr>
      <vt:lpstr>微软雅黑 Light</vt:lpstr>
      <vt:lpstr>造字工房劲黑（非商用）常规体</vt:lpstr>
      <vt:lpstr>Arial</vt:lpstr>
      <vt:lpstr>Arial Black</vt:lpstr>
      <vt:lpstr>Calibri</vt:lpstr>
      <vt:lpstr>Calibri Light</vt:lpstr>
      <vt:lpstr>Constantia</vt:lpstr>
      <vt:lpstr>Symbol</vt:lpstr>
      <vt:lpstr>Times New Roman</vt:lpstr>
      <vt:lpstr>Wingdings</vt:lpstr>
      <vt:lpstr>4_Office 主题</vt:lpstr>
      <vt:lpstr>Visio</vt:lpstr>
      <vt:lpstr>PowerPoint 演示文稿</vt:lpstr>
      <vt:lpstr>PowerPoint 演示文稿</vt:lpstr>
      <vt:lpstr>PowerPoint 演示文稿</vt:lpstr>
      <vt:lpstr>调试和确认指南的发展历程</vt:lpstr>
      <vt:lpstr>调试和确认指南和其他相关指南之间的关系</vt:lpstr>
      <vt:lpstr>调试和确认指南和其他相关指南之间的关系</vt:lpstr>
      <vt:lpstr>调试和确认管理模式的第一次改进</vt:lpstr>
      <vt:lpstr>调试和确认管理模式的第一次改进</vt:lpstr>
      <vt:lpstr>调试和确认管理模式的第二次改进</vt:lpstr>
      <vt:lpstr>调试与确认指南 第二版 概要</vt:lpstr>
      <vt:lpstr>调试与确认指南 第二版 概要</vt:lpstr>
      <vt:lpstr>调试与确认指南 第二版 概要</vt:lpstr>
      <vt:lpstr>PowerPoint 演示文稿</vt:lpstr>
      <vt:lpstr>调试与确认指南 第二版 验证流程解读</vt:lpstr>
      <vt:lpstr>基于ICH Q8的CQAs/CPPs</vt:lpstr>
      <vt:lpstr>基于PDA TR60的CQAs/CPPs</vt:lpstr>
      <vt:lpstr>用户需求说明</vt:lpstr>
      <vt:lpstr>用户需求说明</vt:lpstr>
      <vt:lpstr>System Classification 系统分类</vt:lpstr>
      <vt:lpstr>从系统影响性评估(SIA)到系统分类(SC)</vt:lpstr>
      <vt:lpstr>从系统影响性评估(SIA)到系统分类(SC)</vt:lpstr>
      <vt:lpstr>从系统影响性评估(SIA)到系统分类(SC)</vt:lpstr>
      <vt:lpstr>从系统影响性评估(SIA)到系统分类(SC)</vt:lpstr>
      <vt:lpstr>从系统影响性评估(SIA)到系统分类(SC)</vt:lpstr>
      <vt:lpstr>从系统影响性评估(SIA)到系统分类(SC)</vt:lpstr>
      <vt:lpstr>从系统影响性评估(SIA)到系统分类(SC)</vt:lpstr>
      <vt:lpstr>从系统影响性评估(SIA)到系统分类(SC)</vt:lpstr>
      <vt:lpstr>从系统影响性评估(SIA)到系统分类(SC)</vt:lpstr>
      <vt:lpstr>System Risk Assessment 系统风险评估</vt:lpstr>
      <vt:lpstr>System Risk Assessment 系统风险评估</vt:lpstr>
      <vt:lpstr>System Risk Assessment 系统风险评估</vt:lpstr>
      <vt:lpstr>System Risk Assessment 系统风险评估</vt:lpstr>
      <vt:lpstr>System Risk Assessment 系统风险评估</vt:lpstr>
      <vt:lpstr>System Risk Assessment 系统风险评估</vt:lpstr>
      <vt:lpstr>System Risk Assessment 系统风险评估</vt:lpstr>
      <vt:lpstr>设计阶段</vt:lpstr>
      <vt:lpstr>Design Review 设计审核</vt:lpstr>
      <vt:lpstr>Design Review 设计审核</vt:lpstr>
      <vt:lpstr>Design Review 设计审核</vt:lpstr>
      <vt:lpstr>Design Qualification 设计确认</vt:lpstr>
      <vt:lpstr>调试与确认计划</vt:lpstr>
      <vt:lpstr>调试与确认计划</vt:lpstr>
      <vt:lpstr>调试与确认计划</vt:lpstr>
      <vt:lpstr>实施（建造）阶段</vt:lpstr>
      <vt:lpstr>调试阶段</vt:lpstr>
      <vt:lpstr>A-检查</vt:lpstr>
      <vt:lpstr>B-启动运行</vt:lpstr>
      <vt:lpstr>B-调整和调节</vt:lpstr>
      <vt:lpstr>C-测试和性能测试</vt:lpstr>
      <vt:lpstr>C-测试和性能测试</vt:lpstr>
      <vt:lpstr>C-测试和性能测试</vt:lpstr>
      <vt:lpstr>C-测试和性能测试</vt:lpstr>
      <vt:lpstr>D-培训</vt:lpstr>
      <vt:lpstr>D-调试资料移交</vt:lpstr>
      <vt:lpstr>安装确认(IQ)</vt:lpstr>
      <vt:lpstr>运行确认(OQ)</vt:lpstr>
      <vt:lpstr>性能确认(PQ)</vt:lpstr>
      <vt:lpstr>EU 和NMPA关于PQ的描述</vt:lpstr>
      <vt:lpstr>调试和确认活动的整合</vt:lpstr>
      <vt:lpstr>调试和确认期间的加强型文档管理</vt:lpstr>
      <vt:lpstr>调试和确认期间的加强型文档管理</vt:lpstr>
      <vt:lpstr>再验证管理概念的进一步扩展</vt:lpstr>
      <vt:lpstr>定期审核</vt:lpstr>
      <vt:lpstr>定期审核</vt:lpstr>
      <vt:lpstr>定期审核</vt:lpstr>
      <vt:lpstr>定期审核</vt:lpstr>
      <vt:lpstr>定期审核</vt:lpstr>
      <vt:lpstr>定期审核</vt:lpstr>
      <vt:lpstr>定期审核</vt:lpstr>
      <vt:lpstr>定期审核</vt:lpstr>
      <vt:lpstr>定期审核</vt:lpstr>
      <vt:lpstr>定期审核</vt:lpstr>
      <vt:lpstr>定期审核</vt:lpstr>
      <vt:lpstr>定期审核-定期审核时间表示例</vt:lpstr>
      <vt:lpstr>定期审核-定期审核时间表示例</vt:lpstr>
      <vt:lpstr>PowerPoint 演示文稿</vt:lpstr>
      <vt:lpstr>新版调试与确认指南的附录</vt:lpstr>
      <vt:lpstr>附录1-监管基础</vt:lpstr>
      <vt:lpstr>附录2-用户需求说明示例</vt:lpstr>
      <vt:lpstr>附录2-用户需求说明示例（部分摘选，更详细内容请查阅原文）</vt:lpstr>
      <vt:lpstr>附录2-用户需求说明示例（部分摘选，更详细内容请查阅原文）</vt:lpstr>
      <vt:lpstr>附录2-用户需求说明示例（部分摘选，更详细内容请查阅原文）</vt:lpstr>
      <vt:lpstr>附录2-用户需求说明示例（部分摘选，更详细内容请查阅原文）</vt:lpstr>
      <vt:lpstr>附录2-用户需求说明示例（部分摘选，更详细内容请查阅原文）</vt:lpstr>
      <vt:lpstr>附录2-用户需求说明示例（部分摘选，更详细内容请查阅原文）</vt:lpstr>
      <vt:lpstr>附录3-系统分类表格范例</vt:lpstr>
      <vt:lpstr>附录3-系统分类表格范例</vt:lpstr>
      <vt:lpstr>附录4-直接影响系统的例子</vt:lpstr>
      <vt:lpstr>附录5-系统风险评估示例-系统说明</vt:lpstr>
      <vt:lpstr>附录5-系统风险评估示例-CQA/CPP</vt:lpstr>
      <vt:lpstr>附录5-系统风险评估示例-来自URS的CQAs/CPPs</vt:lpstr>
      <vt:lpstr>附录5-系统风险评估示例-评估过程</vt:lpstr>
      <vt:lpstr>附录5-系统风险评估示例-评估过程</vt:lpstr>
      <vt:lpstr>附录5-系统风险评估示例-评估过程</vt:lpstr>
      <vt:lpstr>附录5-系统风险评估示例-评估过程</vt:lpstr>
      <vt:lpstr>附件6-设计审核/设计确认案例</vt:lpstr>
      <vt:lpstr>附件6-设计审核/设计确认案例</vt:lpstr>
      <vt:lpstr>附件6-设计审核/设计确认案例</vt:lpstr>
      <vt:lpstr>附件6-设计审核/设计确认案例</vt:lpstr>
      <vt:lpstr>附件6-设计审核/设计确认案例</vt:lpstr>
      <vt:lpstr>附件6-设计审核/设计确认案例</vt:lpstr>
      <vt:lpstr>附录7-支持计划</vt:lpstr>
      <vt:lpstr>附录8-系统启动案例</vt:lpstr>
      <vt:lpstr>附录9-偏离案例</vt:lpstr>
      <vt:lpstr>附录10-确认总结报告举例（部分摘选，更详细内容请查阅原文）</vt:lpstr>
      <vt:lpstr>附录10-确认总结报告举例（部分摘选，更详细内容请查阅原文）</vt:lpstr>
      <vt:lpstr>附录11-定期审核举例</vt:lpstr>
      <vt:lpstr>附录12-控温空间（CTC）的定期审核</vt:lpstr>
      <vt:lpstr>附录12-控温空间（CTC）的定期审核</vt:lpstr>
      <vt:lpstr>附录12-控温空间（CTC）的定期审核</vt:lpstr>
      <vt:lpstr>附录13-供应商评估工具举例</vt:lpstr>
      <vt:lpstr>附录14-管理成熟度评估示例</vt:lpstr>
      <vt:lpstr>附录14-管理成熟度评估示例</vt:lpstr>
      <vt:lpstr>附录14-管理成熟度评估示例</vt:lpstr>
      <vt:lpstr>附录14-管理成熟度评估示例</vt:lpstr>
      <vt:lpstr>附录15-使遗留系统或确认不充分的系统满足要求的方法</vt:lpstr>
      <vt:lpstr>PowerPoint 演示文稿</vt:lpstr>
      <vt:lpstr>新版调试与确认指南带来的帮助</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Peter Ma</cp:lastModifiedBy>
  <cp:revision>452</cp:revision>
  <cp:lastPrinted>2018-03-09T02:02:49Z</cp:lastPrinted>
  <dcterms:created xsi:type="dcterms:W3CDTF">2017-04-21T10:48:32Z</dcterms:created>
  <dcterms:modified xsi:type="dcterms:W3CDTF">2019-10-21T08:16:59Z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